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59" r:id="rId7"/>
    <p:sldId id="263" r:id="rId8"/>
    <p:sldId id="264" r:id="rId9"/>
    <p:sldId id="257" r:id="rId10"/>
    <p:sldId id="265" r:id="rId11"/>
    <p:sldId id="266" r:id="rId12"/>
    <p:sldId id="268" r:id="rId13"/>
    <p:sldId id="267" r:id="rId14"/>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zalma Ivett" initials="SI" lastIdx="0" clrIdx="0">
    <p:extLst>
      <p:ext uri="{19B8F6BF-5375-455C-9EA6-DF929625EA0E}">
        <p15:presenceInfo xmlns:p15="http://schemas.microsoft.com/office/powerpoint/2012/main" userId="Szalma Ivet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42" autoAdjust="0"/>
    <p:restoredTop sz="94660"/>
  </p:normalViewPr>
  <p:slideViewPr>
    <p:cSldViewPr snapToGrid="0">
      <p:cViewPr varScale="1">
        <p:scale>
          <a:sx n="111" d="100"/>
          <a:sy n="111"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zivett\AppData\Roaming\Microsoft\Excel\ESS_EVS%20(version%201).xlsb"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zivett\Intezeti\TarsadalmiRiport\ESS_202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Munka1!$C$2</c:f>
              <c:strCache>
                <c:ptCount val="1"/>
                <c:pt idx="0">
                  <c:v>Homosexual couples are as good parents</c:v>
                </c:pt>
              </c:strCache>
            </c:strRef>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Munka1!$B$3:$B$27</c:f>
              <c:strCache>
                <c:ptCount val="25"/>
                <c:pt idx="0">
                  <c:v>LT</c:v>
                </c:pt>
                <c:pt idx="1">
                  <c:v>RS</c:v>
                </c:pt>
                <c:pt idx="2">
                  <c:v>PL</c:v>
                </c:pt>
                <c:pt idx="3">
                  <c:v>SK</c:v>
                </c:pt>
                <c:pt idx="4">
                  <c:v>ME</c:v>
                </c:pt>
                <c:pt idx="5">
                  <c:v>BG</c:v>
                </c:pt>
                <c:pt idx="6">
                  <c:v>HU</c:v>
                </c:pt>
                <c:pt idx="7">
                  <c:v>HR</c:v>
                </c:pt>
                <c:pt idx="8">
                  <c:v>EE</c:v>
                </c:pt>
                <c:pt idx="9">
                  <c:v>IT</c:v>
                </c:pt>
                <c:pt idx="10">
                  <c:v>CZ</c:v>
                </c:pt>
                <c:pt idx="11">
                  <c:v>SI</c:v>
                </c:pt>
                <c:pt idx="12">
                  <c:v>PT</c:v>
                </c:pt>
                <c:pt idx="13">
                  <c:v>AT</c:v>
                </c:pt>
                <c:pt idx="14">
                  <c:v>CH</c:v>
                </c:pt>
                <c:pt idx="15">
                  <c:v>FI</c:v>
                </c:pt>
                <c:pt idx="16">
                  <c:v>FR</c:v>
                </c:pt>
                <c:pt idx="17">
                  <c:v>DE</c:v>
                </c:pt>
                <c:pt idx="18">
                  <c:v>GB</c:v>
                </c:pt>
                <c:pt idx="19">
                  <c:v>DK</c:v>
                </c:pt>
                <c:pt idx="20">
                  <c:v>NO</c:v>
                </c:pt>
                <c:pt idx="21">
                  <c:v>SE</c:v>
                </c:pt>
                <c:pt idx="22">
                  <c:v>ES</c:v>
                </c:pt>
                <c:pt idx="23">
                  <c:v>NL</c:v>
                </c:pt>
                <c:pt idx="24">
                  <c:v>IS</c:v>
                </c:pt>
              </c:strCache>
            </c:strRef>
          </c:cat>
          <c:val>
            <c:numRef>
              <c:f>Munka1!$C$3:$C$27</c:f>
              <c:numCache>
                <c:formatCode>0.0</c:formatCode>
                <c:ptCount val="25"/>
                <c:pt idx="0">
                  <c:v>1.740761</c:v>
                </c:pt>
                <c:pt idx="1">
                  <c:v>1.8982509999999999</c:v>
                </c:pt>
                <c:pt idx="2">
                  <c:v>1.9191279999999999</c:v>
                </c:pt>
                <c:pt idx="3">
                  <c:v>2.026214</c:v>
                </c:pt>
                <c:pt idx="4">
                  <c:v>2.0814940000000002</c:v>
                </c:pt>
                <c:pt idx="5">
                  <c:v>2.1124360000000002</c:v>
                </c:pt>
                <c:pt idx="6">
                  <c:v>2.216993</c:v>
                </c:pt>
                <c:pt idx="7">
                  <c:v>2.2969729999999999</c:v>
                </c:pt>
                <c:pt idx="8">
                  <c:v>2.4029609999999999</c:v>
                </c:pt>
                <c:pt idx="9">
                  <c:v>2.541779</c:v>
                </c:pt>
                <c:pt idx="10">
                  <c:v>2.6031680000000001</c:v>
                </c:pt>
                <c:pt idx="11">
                  <c:v>2.633229</c:v>
                </c:pt>
                <c:pt idx="12">
                  <c:v>3.3076180000000002</c:v>
                </c:pt>
                <c:pt idx="13">
                  <c:v>3.3142260000000001</c:v>
                </c:pt>
                <c:pt idx="14">
                  <c:v>3.381367</c:v>
                </c:pt>
                <c:pt idx="15">
                  <c:v>3.4317920000000002</c:v>
                </c:pt>
                <c:pt idx="16">
                  <c:v>3.595431</c:v>
                </c:pt>
                <c:pt idx="17">
                  <c:v>3.6731020000000001</c:v>
                </c:pt>
                <c:pt idx="18">
                  <c:v>3.7091319999999999</c:v>
                </c:pt>
                <c:pt idx="19">
                  <c:v>3.7519279999999999</c:v>
                </c:pt>
                <c:pt idx="20">
                  <c:v>4.0028740000000003</c:v>
                </c:pt>
                <c:pt idx="21">
                  <c:v>4.0052810000000001</c:v>
                </c:pt>
                <c:pt idx="22">
                  <c:v>4.0689659999999996</c:v>
                </c:pt>
                <c:pt idx="23">
                  <c:v>4.1335369999999996</c:v>
                </c:pt>
                <c:pt idx="24">
                  <c:v>4.4154929999999997</c:v>
                </c:pt>
              </c:numCache>
            </c:numRef>
          </c:val>
          <c:extLst>
            <c:ext xmlns:c16="http://schemas.microsoft.com/office/drawing/2014/chart" uri="{C3380CC4-5D6E-409C-BE32-E72D297353CC}">
              <c16:uniqueId val="{00000000-4869-4513-A3A5-126E495F51ED}"/>
            </c:ext>
          </c:extLst>
        </c:ser>
        <c:ser>
          <c:idx val="1"/>
          <c:order val="1"/>
          <c:tx>
            <c:strRef>
              <c:f>Munka1!$D$2</c:f>
              <c:strCache>
                <c:ptCount val="1"/>
                <c:pt idx="0">
                  <c:v>Gay male and lesbian couples should have the same rights to adopt </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Munka1!$B$3:$B$27</c:f>
              <c:strCache>
                <c:ptCount val="25"/>
                <c:pt idx="0">
                  <c:v>LT</c:v>
                </c:pt>
                <c:pt idx="1">
                  <c:v>RS</c:v>
                </c:pt>
                <c:pt idx="2">
                  <c:v>PL</c:v>
                </c:pt>
                <c:pt idx="3">
                  <c:v>SK</c:v>
                </c:pt>
                <c:pt idx="4">
                  <c:v>ME</c:v>
                </c:pt>
                <c:pt idx="5">
                  <c:v>BG</c:v>
                </c:pt>
                <c:pt idx="6">
                  <c:v>HU</c:v>
                </c:pt>
                <c:pt idx="7">
                  <c:v>HR</c:v>
                </c:pt>
                <c:pt idx="8">
                  <c:v>EE</c:v>
                </c:pt>
                <c:pt idx="9">
                  <c:v>IT</c:v>
                </c:pt>
                <c:pt idx="10">
                  <c:v>CZ</c:v>
                </c:pt>
                <c:pt idx="11">
                  <c:v>SI</c:v>
                </c:pt>
                <c:pt idx="12">
                  <c:v>PT</c:v>
                </c:pt>
                <c:pt idx="13">
                  <c:v>AT</c:v>
                </c:pt>
                <c:pt idx="14">
                  <c:v>CH</c:v>
                </c:pt>
                <c:pt idx="15">
                  <c:v>FI</c:v>
                </c:pt>
                <c:pt idx="16">
                  <c:v>FR</c:v>
                </c:pt>
                <c:pt idx="17">
                  <c:v>DE</c:v>
                </c:pt>
                <c:pt idx="18">
                  <c:v>GB</c:v>
                </c:pt>
                <c:pt idx="19">
                  <c:v>DK</c:v>
                </c:pt>
                <c:pt idx="20">
                  <c:v>NO</c:v>
                </c:pt>
                <c:pt idx="21">
                  <c:v>SE</c:v>
                </c:pt>
                <c:pt idx="22">
                  <c:v>ES</c:v>
                </c:pt>
                <c:pt idx="23">
                  <c:v>NL</c:v>
                </c:pt>
                <c:pt idx="24">
                  <c:v>IS</c:v>
                </c:pt>
              </c:strCache>
            </c:strRef>
          </c:cat>
          <c:val>
            <c:numRef>
              <c:f>Munka1!$D$3:$D$27</c:f>
              <c:numCache>
                <c:formatCode>0.0</c:formatCode>
                <c:ptCount val="25"/>
                <c:pt idx="0">
                  <c:v>1.9559059999999997</c:v>
                </c:pt>
                <c:pt idx="1">
                  <c:v>1.7925089999999999</c:v>
                </c:pt>
                <c:pt idx="2">
                  <c:v>2.1453899999999999</c:v>
                </c:pt>
                <c:pt idx="3">
                  <c:v>2.109728</c:v>
                </c:pt>
                <c:pt idx="4">
                  <c:v>2.1534330000000002</c:v>
                </c:pt>
                <c:pt idx="5">
                  <c:v>2.230769</c:v>
                </c:pt>
                <c:pt idx="6">
                  <c:v>2.6544059999999998</c:v>
                </c:pt>
                <c:pt idx="7">
                  <c:v>2.5138159999999998</c:v>
                </c:pt>
                <c:pt idx="8">
                  <c:v>2.3975209999999998</c:v>
                </c:pt>
                <c:pt idx="9">
                  <c:v>2.8311630000000001</c:v>
                </c:pt>
                <c:pt idx="10">
                  <c:v>3.1589670000000001</c:v>
                </c:pt>
                <c:pt idx="11">
                  <c:v>2.9758659999999999</c:v>
                </c:pt>
                <c:pt idx="12">
                  <c:v>3.2717800000000001</c:v>
                </c:pt>
                <c:pt idx="13">
                  <c:v>3.4095240000000002</c:v>
                </c:pt>
                <c:pt idx="14">
                  <c:v>3.4117839999999999</c:v>
                </c:pt>
                <c:pt idx="15">
                  <c:v>3.4517630000000001</c:v>
                </c:pt>
                <c:pt idx="16">
                  <c:v>3.8745639999999999</c:v>
                </c:pt>
                <c:pt idx="17">
                  <c:v>3.684266</c:v>
                </c:pt>
                <c:pt idx="18">
                  <c:v>3.65</c:v>
                </c:pt>
                <c:pt idx="19">
                  <c:v>3.817669</c:v>
                </c:pt>
                <c:pt idx="20">
                  <c:v>4.0836399999999999</c:v>
                </c:pt>
                <c:pt idx="21">
                  <c:v>4.1183860000000001</c:v>
                </c:pt>
                <c:pt idx="22">
                  <c:v>3.6495500000000001</c:v>
                </c:pt>
                <c:pt idx="23">
                  <c:v>3.8597350000000001</c:v>
                </c:pt>
                <c:pt idx="24">
                  <c:v>4.272786</c:v>
                </c:pt>
              </c:numCache>
            </c:numRef>
          </c:val>
          <c:extLst>
            <c:ext xmlns:c16="http://schemas.microsoft.com/office/drawing/2014/chart" uri="{C3380CC4-5D6E-409C-BE32-E72D297353CC}">
              <c16:uniqueId val="{00000001-4869-4513-A3A5-126E495F51ED}"/>
            </c:ext>
          </c:extLst>
        </c:ser>
        <c:dLbls>
          <c:showLegendKey val="0"/>
          <c:showVal val="0"/>
          <c:showCatName val="0"/>
          <c:showSerName val="0"/>
          <c:showPercent val="0"/>
          <c:showBubbleSize val="0"/>
        </c:dLbls>
        <c:gapWidth val="219"/>
        <c:overlap val="-27"/>
        <c:axId val="320767199"/>
        <c:axId val="320759711"/>
      </c:barChart>
      <c:catAx>
        <c:axId val="3207671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hu-HU"/>
          </a:p>
        </c:txPr>
        <c:crossAx val="320759711"/>
        <c:crosses val="autoZero"/>
        <c:auto val="1"/>
        <c:lblAlgn val="ctr"/>
        <c:lblOffset val="100"/>
        <c:noMultiLvlLbl val="0"/>
      </c:catAx>
      <c:valAx>
        <c:axId val="32075971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2076719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hu-HU"/>
        </a:p>
      </c:txPr>
    </c:legend>
    <c:plotVisOnly val="1"/>
    <c:dispBlanksAs val="gap"/>
    <c:showDLblsOverMax val="0"/>
  </c:chart>
  <c:spPr>
    <a:noFill/>
    <a:ln>
      <a:noFill/>
    </a:ln>
    <a:effectLst/>
  </c:spPr>
  <c:txPr>
    <a:bodyPr/>
    <a:lstStyle/>
    <a:p>
      <a:pPr>
        <a:defRPr/>
      </a:pPr>
      <a:endParaRPr lang="hu-H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28208550202411E-2"/>
          <c:y val="2.3442252176864575E-2"/>
          <c:w val="0.9342970105431736"/>
          <c:h val="0.81616139211791872"/>
        </c:manualLayout>
      </c:layout>
      <c:barChart>
        <c:barDir val="col"/>
        <c:grouping val="clustered"/>
        <c:varyColors val="0"/>
        <c:ser>
          <c:idx val="0"/>
          <c:order val="0"/>
          <c:tx>
            <c:strRef>
              <c:f>ISSP_2012!$C$1</c:f>
              <c:strCache>
                <c:ptCount val="1"/>
                <c:pt idx="0">
                  <c:v>Lesbian couples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ISSP_2012!$B$2:$B$18</c:f>
              <c:strCache>
                <c:ptCount val="17"/>
                <c:pt idx="0">
                  <c:v>LV</c:v>
                </c:pt>
                <c:pt idx="1">
                  <c:v>BG</c:v>
                </c:pt>
                <c:pt idx="2">
                  <c:v>LT</c:v>
                </c:pt>
                <c:pt idx="3">
                  <c:v>SK</c:v>
                </c:pt>
                <c:pt idx="4">
                  <c:v>PL</c:v>
                </c:pt>
                <c:pt idx="5">
                  <c:v>CZ</c:v>
                </c:pt>
                <c:pt idx="6">
                  <c:v>SI</c:v>
                </c:pt>
                <c:pt idx="7">
                  <c:v>FI</c:v>
                </c:pt>
                <c:pt idx="8">
                  <c:v>GB</c:v>
                </c:pt>
                <c:pt idx="9">
                  <c:v>FR</c:v>
                </c:pt>
                <c:pt idx="10">
                  <c:v>CH</c:v>
                </c:pt>
                <c:pt idx="11">
                  <c:v>IE</c:v>
                </c:pt>
                <c:pt idx="12">
                  <c:v>NO</c:v>
                </c:pt>
                <c:pt idx="13">
                  <c:v>DE-W</c:v>
                </c:pt>
                <c:pt idx="14">
                  <c:v>SE</c:v>
                </c:pt>
                <c:pt idx="15">
                  <c:v>DK</c:v>
                </c:pt>
                <c:pt idx="16">
                  <c:v>DE-E</c:v>
                </c:pt>
              </c:strCache>
            </c:strRef>
          </c:cat>
          <c:val>
            <c:numRef>
              <c:f>ISSP_2012!$C$2:$C$18</c:f>
              <c:numCache>
                <c:formatCode>General</c:formatCode>
                <c:ptCount val="17"/>
                <c:pt idx="0">
                  <c:v>1.7</c:v>
                </c:pt>
                <c:pt idx="1">
                  <c:v>1.7</c:v>
                </c:pt>
                <c:pt idx="2">
                  <c:v>1.8</c:v>
                </c:pt>
                <c:pt idx="3">
                  <c:v>1.9</c:v>
                </c:pt>
                <c:pt idx="4">
                  <c:v>2.1</c:v>
                </c:pt>
                <c:pt idx="5">
                  <c:v>2.5</c:v>
                </c:pt>
                <c:pt idx="6">
                  <c:v>2.7</c:v>
                </c:pt>
                <c:pt idx="7">
                  <c:v>3</c:v>
                </c:pt>
                <c:pt idx="8">
                  <c:v>3.1</c:v>
                </c:pt>
                <c:pt idx="9">
                  <c:v>3.1</c:v>
                </c:pt>
                <c:pt idx="10">
                  <c:v>3.1</c:v>
                </c:pt>
                <c:pt idx="11">
                  <c:v>3.2</c:v>
                </c:pt>
                <c:pt idx="12">
                  <c:v>3.3</c:v>
                </c:pt>
                <c:pt idx="13">
                  <c:v>3.4</c:v>
                </c:pt>
                <c:pt idx="14">
                  <c:v>3.6</c:v>
                </c:pt>
                <c:pt idx="15">
                  <c:v>3.7</c:v>
                </c:pt>
                <c:pt idx="16">
                  <c:v>3.7</c:v>
                </c:pt>
              </c:numCache>
            </c:numRef>
          </c:val>
          <c:extLst>
            <c:ext xmlns:c16="http://schemas.microsoft.com/office/drawing/2014/chart" uri="{C3380CC4-5D6E-409C-BE32-E72D297353CC}">
              <c16:uniqueId val="{00000000-87DF-443C-8B5D-A52440939027}"/>
            </c:ext>
          </c:extLst>
        </c:ser>
        <c:ser>
          <c:idx val="1"/>
          <c:order val="1"/>
          <c:tx>
            <c:strRef>
              <c:f>ISSP_2012!$D$1</c:f>
              <c:strCache>
                <c:ptCount val="1"/>
                <c:pt idx="0">
                  <c:v>Gay couples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hu-H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ISSP_2012!$B$2:$B$18</c:f>
              <c:strCache>
                <c:ptCount val="17"/>
                <c:pt idx="0">
                  <c:v>LV</c:v>
                </c:pt>
                <c:pt idx="1">
                  <c:v>BG</c:v>
                </c:pt>
                <c:pt idx="2">
                  <c:v>LT</c:v>
                </c:pt>
                <c:pt idx="3">
                  <c:v>SK</c:v>
                </c:pt>
                <c:pt idx="4">
                  <c:v>PL</c:v>
                </c:pt>
                <c:pt idx="5">
                  <c:v>CZ</c:v>
                </c:pt>
                <c:pt idx="6">
                  <c:v>SI</c:v>
                </c:pt>
                <c:pt idx="7">
                  <c:v>FI</c:v>
                </c:pt>
                <c:pt idx="8">
                  <c:v>GB</c:v>
                </c:pt>
                <c:pt idx="9">
                  <c:v>FR</c:v>
                </c:pt>
                <c:pt idx="10">
                  <c:v>CH</c:v>
                </c:pt>
                <c:pt idx="11">
                  <c:v>IE</c:v>
                </c:pt>
                <c:pt idx="12">
                  <c:v>NO</c:v>
                </c:pt>
                <c:pt idx="13">
                  <c:v>DE-W</c:v>
                </c:pt>
                <c:pt idx="14">
                  <c:v>SE</c:v>
                </c:pt>
                <c:pt idx="15">
                  <c:v>DK</c:v>
                </c:pt>
                <c:pt idx="16">
                  <c:v>DE-E</c:v>
                </c:pt>
              </c:strCache>
            </c:strRef>
          </c:cat>
          <c:val>
            <c:numRef>
              <c:f>ISSP_2012!$D$2:$D$18</c:f>
              <c:numCache>
                <c:formatCode>General</c:formatCode>
                <c:ptCount val="17"/>
                <c:pt idx="0">
                  <c:v>1.6</c:v>
                </c:pt>
                <c:pt idx="1">
                  <c:v>1.6</c:v>
                </c:pt>
                <c:pt idx="2">
                  <c:v>1.6</c:v>
                </c:pt>
                <c:pt idx="3">
                  <c:v>1.5</c:v>
                </c:pt>
                <c:pt idx="4">
                  <c:v>1.8</c:v>
                </c:pt>
                <c:pt idx="5">
                  <c:v>2.2999999999999998</c:v>
                </c:pt>
                <c:pt idx="6">
                  <c:v>2.2999999999999998</c:v>
                </c:pt>
                <c:pt idx="7">
                  <c:v>2.8</c:v>
                </c:pt>
                <c:pt idx="8">
                  <c:v>3</c:v>
                </c:pt>
                <c:pt idx="9">
                  <c:v>2.9</c:v>
                </c:pt>
                <c:pt idx="10">
                  <c:v>2.9</c:v>
                </c:pt>
                <c:pt idx="11">
                  <c:v>3</c:v>
                </c:pt>
                <c:pt idx="12">
                  <c:v>3.2</c:v>
                </c:pt>
                <c:pt idx="13">
                  <c:v>3.2</c:v>
                </c:pt>
                <c:pt idx="14">
                  <c:v>3.6</c:v>
                </c:pt>
                <c:pt idx="15">
                  <c:v>3.5</c:v>
                </c:pt>
                <c:pt idx="16">
                  <c:v>3.5</c:v>
                </c:pt>
              </c:numCache>
            </c:numRef>
          </c:val>
          <c:extLst>
            <c:ext xmlns:c16="http://schemas.microsoft.com/office/drawing/2014/chart" uri="{C3380CC4-5D6E-409C-BE32-E72D297353CC}">
              <c16:uniqueId val="{00000001-87DF-443C-8B5D-A52440939027}"/>
            </c:ext>
          </c:extLst>
        </c:ser>
        <c:dLbls>
          <c:showLegendKey val="0"/>
          <c:showVal val="0"/>
          <c:showCatName val="0"/>
          <c:showSerName val="0"/>
          <c:showPercent val="0"/>
          <c:showBubbleSize val="0"/>
        </c:dLbls>
        <c:gapWidth val="219"/>
        <c:overlap val="-27"/>
        <c:axId val="523471232"/>
        <c:axId val="523476224"/>
      </c:barChart>
      <c:catAx>
        <c:axId val="523471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hu-HU"/>
          </a:p>
        </c:txPr>
        <c:crossAx val="523476224"/>
        <c:crosses val="autoZero"/>
        <c:auto val="1"/>
        <c:lblAlgn val="ctr"/>
        <c:lblOffset val="100"/>
        <c:noMultiLvlLbl val="0"/>
      </c:catAx>
      <c:valAx>
        <c:axId val="5234762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523471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legend>
    <c:plotVisOnly val="1"/>
    <c:dispBlanksAs val="gap"/>
    <c:showDLblsOverMax val="0"/>
  </c:chart>
  <c:spPr>
    <a:no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p:cNvSpPr>
            <a:spLocks noGrp="1"/>
          </p:cNvSpPr>
          <p:nvPr>
            <p:ph type="dt" sz="half" idx="10"/>
          </p:nvPr>
        </p:nvSpPr>
        <p:spPr/>
        <p:txBody>
          <a:bodyPr/>
          <a:lstStyle/>
          <a:p>
            <a:fld id="{909333C8-D353-4419-B2E7-22E56FA1DDE4}" type="datetimeFigureOut">
              <a:rPr lang="hu-HU" smtClean="0"/>
              <a:t>2022. 11. 02.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2341008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Függőleges szöveg helye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909333C8-D353-4419-B2E7-22E56FA1DDE4}" type="datetimeFigureOut">
              <a:rPr lang="hu-HU" smtClean="0"/>
              <a:t>2022. 11. 02.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2548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909333C8-D353-4419-B2E7-22E56FA1DDE4}" type="datetimeFigureOut">
              <a:rPr lang="hu-HU" smtClean="0"/>
              <a:t>2022. 11. 02.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3846085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909333C8-D353-4419-B2E7-22E56FA1DDE4}" type="datetimeFigureOut">
              <a:rPr lang="hu-HU" smtClean="0"/>
              <a:t>2022. 11. 02.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2808209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p:cNvSpPr>
            <a:spLocks noGrp="1"/>
          </p:cNvSpPr>
          <p:nvPr>
            <p:ph type="dt" sz="half" idx="10"/>
          </p:nvPr>
        </p:nvSpPr>
        <p:spPr/>
        <p:txBody>
          <a:bodyPr/>
          <a:lstStyle/>
          <a:p>
            <a:fld id="{909333C8-D353-4419-B2E7-22E56FA1DDE4}" type="datetimeFigureOut">
              <a:rPr lang="hu-HU" smtClean="0"/>
              <a:t>2022. 11. 02.</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301288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Tartalom helye 2"/>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p:cNvSpPr>
            <a:spLocks noGrp="1"/>
          </p:cNvSpPr>
          <p:nvPr>
            <p:ph type="dt" sz="half" idx="10"/>
          </p:nvPr>
        </p:nvSpPr>
        <p:spPr/>
        <p:txBody>
          <a:bodyPr/>
          <a:lstStyle/>
          <a:p>
            <a:fld id="{909333C8-D353-4419-B2E7-22E56FA1DDE4}" type="datetimeFigureOut">
              <a:rPr lang="hu-HU" smtClean="0"/>
              <a:t>2022. 11. 02.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415242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a:t>Mintacím szerkesztése</a:t>
            </a:r>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p:cNvSpPr>
            <a:spLocks noGrp="1"/>
          </p:cNvSpPr>
          <p:nvPr>
            <p:ph type="dt" sz="half" idx="10"/>
          </p:nvPr>
        </p:nvSpPr>
        <p:spPr/>
        <p:txBody>
          <a:bodyPr/>
          <a:lstStyle/>
          <a:p>
            <a:fld id="{909333C8-D353-4419-B2E7-22E56FA1DDE4}" type="datetimeFigureOut">
              <a:rPr lang="hu-HU" smtClean="0"/>
              <a:t>2022. 11. 02.</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973047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a:t>Mintacím szerkesztése</a:t>
            </a:r>
          </a:p>
        </p:txBody>
      </p:sp>
      <p:sp>
        <p:nvSpPr>
          <p:cNvPr id="3" name="Dátum helye 2"/>
          <p:cNvSpPr>
            <a:spLocks noGrp="1"/>
          </p:cNvSpPr>
          <p:nvPr>
            <p:ph type="dt" sz="half" idx="10"/>
          </p:nvPr>
        </p:nvSpPr>
        <p:spPr/>
        <p:txBody>
          <a:bodyPr/>
          <a:lstStyle/>
          <a:p>
            <a:fld id="{909333C8-D353-4419-B2E7-22E56FA1DDE4}" type="datetimeFigureOut">
              <a:rPr lang="hu-HU" smtClean="0"/>
              <a:t>2022. 11. 02.</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186519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09333C8-D353-4419-B2E7-22E56FA1DDE4}" type="datetimeFigureOut">
              <a:rPr lang="hu-HU" smtClean="0"/>
              <a:t>2022. 11. 02.</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3990231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909333C8-D353-4419-B2E7-22E56FA1DDE4}" type="datetimeFigureOut">
              <a:rPr lang="hu-HU" smtClean="0"/>
              <a:t>2022. 11. 02.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422230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p:cNvSpPr>
            <a:spLocks noGrp="1"/>
          </p:cNvSpPr>
          <p:nvPr>
            <p:ph type="dt" sz="half" idx="10"/>
          </p:nvPr>
        </p:nvSpPr>
        <p:spPr/>
        <p:txBody>
          <a:bodyPr/>
          <a:lstStyle/>
          <a:p>
            <a:fld id="{909333C8-D353-4419-B2E7-22E56FA1DDE4}" type="datetimeFigureOut">
              <a:rPr lang="hu-HU" smtClean="0"/>
              <a:t>2022. 11. 02.</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75802EA-4168-4880-8A14-37DAE4C2D2C7}" type="slidenum">
              <a:rPr lang="hu-HU" smtClean="0"/>
              <a:t>‹#›</a:t>
            </a:fld>
            <a:endParaRPr lang="hu-HU"/>
          </a:p>
        </p:txBody>
      </p:sp>
    </p:spTree>
    <p:extLst>
      <p:ext uri="{BB962C8B-B14F-4D97-AF65-F5344CB8AC3E}">
        <p14:creationId xmlns:p14="http://schemas.microsoft.com/office/powerpoint/2010/main" val="32272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9333C8-D353-4419-B2E7-22E56FA1DDE4}" type="datetimeFigureOut">
              <a:rPr lang="hu-HU" smtClean="0"/>
              <a:t>2022. 11. 02.</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802EA-4168-4880-8A14-37DAE4C2D2C7}" type="slidenum">
              <a:rPr lang="hu-HU" smtClean="0"/>
              <a:t>‹#›</a:t>
            </a:fld>
            <a:endParaRPr lang="hu-HU"/>
          </a:p>
        </p:txBody>
      </p:sp>
    </p:spTree>
    <p:extLst>
      <p:ext uri="{BB962C8B-B14F-4D97-AF65-F5344CB8AC3E}">
        <p14:creationId xmlns:p14="http://schemas.microsoft.com/office/powerpoint/2010/main" val="320005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14669" y="581189"/>
            <a:ext cx="9144000" cy="1848246"/>
          </a:xfrm>
        </p:spPr>
        <p:txBody>
          <a:bodyPr>
            <a:normAutofit fontScale="90000"/>
          </a:bodyPr>
          <a:lstStyle/>
          <a:p>
            <a:r>
              <a:rPr lang="en-US" sz="4400" b="1" dirty="0">
                <a:solidFill>
                  <a:srgbClr val="FF0000"/>
                </a:solidFill>
                <a:latin typeface="Times New Roman" panose="02020603050405020304" pitchFamily="18" charset="0"/>
                <a:cs typeface="Times New Roman" panose="02020603050405020304" pitchFamily="18" charset="0"/>
              </a:rPr>
              <a:t>Attitudes towards adoption rights and parenting skills of same-sex couples: </a:t>
            </a:r>
            <a:br>
              <a:rPr lang="en-US" sz="4400" b="1" dirty="0">
                <a:solidFill>
                  <a:srgbClr val="FF0000"/>
                </a:solidFill>
                <a:latin typeface="Times New Roman" panose="02020603050405020304" pitchFamily="18" charset="0"/>
                <a:cs typeface="Times New Roman" panose="02020603050405020304" pitchFamily="18" charset="0"/>
              </a:rPr>
            </a:br>
            <a:r>
              <a:rPr lang="en-US" sz="4400" b="1" dirty="0">
                <a:solidFill>
                  <a:srgbClr val="FF0000"/>
                </a:solidFill>
                <a:latin typeface="Times New Roman" panose="02020603050405020304" pitchFamily="18" charset="0"/>
                <a:cs typeface="Times New Roman" panose="02020603050405020304" pitchFamily="18" charset="0"/>
              </a:rPr>
              <a:t>Are these comparable?</a:t>
            </a:r>
          </a:p>
        </p:txBody>
      </p:sp>
      <p:sp>
        <p:nvSpPr>
          <p:cNvPr id="3" name="Alcím 2"/>
          <p:cNvSpPr>
            <a:spLocks noGrp="1"/>
          </p:cNvSpPr>
          <p:nvPr>
            <p:ph type="subTitle" idx="1"/>
          </p:nvPr>
        </p:nvSpPr>
        <p:spPr>
          <a:xfrm>
            <a:off x="1334278" y="3764391"/>
            <a:ext cx="9144000" cy="1655762"/>
          </a:xfrm>
        </p:spPr>
        <p:txBody>
          <a:bodyPr>
            <a:normAutofit fontScale="25000" lnSpcReduction="20000"/>
          </a:bodyPr>
          <a:lstStyle/>
          <a:p>
            <a:r>
              <a:rPr lang="en-US" sz="9300" b="1" dirty="0" err="1">
                <a:solidFill>
                  <a:srgbClr val="0070C0"/>
                </a:solidFill>
                <a:latin typeface="Times New Roman" panose="02020603050405020304" pitchFamily="18" charset="0"/>
                <a:ea typeface="+mj-ea"/>
                <a:cs typeface="Times New Roman" panose="02020603050405020304" pitchFamily="18" charset="0"/>
              </a:rPr>
              <a:t>Ivett</a:t>
            </a:r>
            <a:r>
              <a:rPr lang="en-US" sz="9300" b="1" dirty="0">
                <a:solidFill>
                  <a:srgbClr val="0070C0"/>
                </a:solidFill>
                <a:latin typeface="Times New Roman" panose="02020603050405020304" pitchFamily="18" charset="0"/>
                <a:ea typeface="+mj-ea"/>
                <a:cs typeface="Times New Roman" panose="02020603050405020304" pitchFamily="18" charset="0"/>
              </a:rPr>
              <a:t> </a:t>
            </a:r>
            <a:r>
              <a:rPr lang="en-US" sz="9300" b="1" dirty="0" err="1">
                <a:solidFill>
                  <a:srgbClr val="0070C0"/>
                </a:solidFill>
                <a:latin typeface="Times New Roman" panose="02020603050405020304" pitchFamily="18" charset="0"/>
                <a:ea typeface="+mj-ea"/>
                <a:cs typeface="Times New Roman" panose="02020603050405020304" pitchFamily="18" charset="0"/>
              </a:rPr>
              <a:t>Szalma</a:t>
            </a:r>
            <a:r>
              <a:rPr lang="en-US" sz="9300" b="1" dirty="0">
                <a:solidFill>
                  <a:srgbClr val="0070C0"/>
                </a:solidFill>
                <a:latin typeface="Times New Roman" panose="02020603050405020304" pitchFamily="18" charset="0"/>
                <a:ea typeface="+mj-ea"/>
                <a:cs typeface="Times New Roman" panose="02020603050405020304" pitchFamily="18" charset="0"/>
              </a:rPr>
              <a:t>, </a:t>
            </a:r>
            <a:r>
              <a:rPr lang="en-US" sz="9300" b="1" dirty="0" err="1">
                <a:solidFill>
                  <a:srgbClr val="0070C0"/>
                </a:solidFill>
                <a:latin typeface="Times New Roman" panose="02020603050405020304" pitchFamily="18" charset="0"/>
                <a:ea typeface="+mj-ea"/>
                <a:cs typeface="Times New Roman" panose="02020603050405020304" pitchFamily="18" charset="0"/>
              </a:rPr>
              <a:t>Judit</a:t>
            </a:r>
            <a:r>
              <a:rPr lang="en-US" sz="9300" b="1" dirty="0">
                <a:solidFill>
                  <a:srgbClr val="0070C0"/>
                </a:solidFill>
                <a:latin typeface="Times New Roman" panose="02020603050405020304" pitchFamily="18" charset="0"/>
                <a:ea typeface="+mj-ea"/>
                <a:cs typeface="Times New Roman" panose="02020603050405020304" pitchFamily="18" charset="0"/>
              </a:rPr>
              <a:t> </a:t>
            </a:r>
            <a:r>
              <a:rPr lang="en-US" sz="9300" b="1" dirty="0" err="1">
                <a:solidFill>
                  <a:srgbClr val="0070C0"/>
                </a:solidFill>
                <a:latin typeface="Times New Roman" panose="02020603050405020304" pitchFamily="18" charset="0"/>
                <a:ea typeface="+mj-ea"/>
                <a:cs typeface="Times New Roman" panose="02020603050405020304" pitchFamily="18" charset="0"/>
              </a:rPr>
              <a:t>Tak</a:t>
            </a:r>
            <a:r>
              <a:rPr lang="hu-HU" sz="9300" b="1" dirty="0">
                <a:solidFill>
                  <a:srgbClr val="0070C0"/>
                </a:solidFill>
                <a:latin typeface="Times New Roman" panose="02020603050405020304" pitchFamily="18" charset="0"/>
                <a:ea typeface="+mj-ea"/>
                <a:cs typeface="Times New Roman" panose="02020603050405020304" pitchFamily="18" charset="0"/>
              </a:rPr>
              <a:t>á</a:t>
            </a:r>
            <a:r>
              <a:rPr lang="en-US" sz="9300" b="1" dirty="0">
                <a:solidFill>
                  <a:srgbClr val="0070C0"/>
                </a:solidFill>
                <a:latin typeface="Times New Roman" panose="02020603050405020304" pitchFamily="18" charset="0"/>
                <a:ea typeface="+mj-ea"/>
                <a:cs typeface="Times New Roman" panose="02020603050405020304" pitchFamily="18" charset="0"/>
              </a:rPr>
              <a:t>cs, and </a:t>
            </a:r>
            <a:r>
              <a:rPr lang="hu-HU" sz="9300" b="1" dirty="0">
                <a:solidFill>
                  <a:srgbClr val="0070C0"/>
                </a:solidFill>
                <a:latin typeface="Times New Roman" panose="02020603050405020304" pitchFamily="18" charset="0"/>
                <a:ea typeface="+mj-ea"/>
                <a:cs typeface="Times New Roman" panose="02020603050405020304" pitchFamily="18" charset="0"/>
              </a:rPr>
              <a:t>Tamás Bartus</a:t>
            </a:r>
          </a:p>
          <a:p>
            <a:r>
              <a:rPr lang="hu-HU" sz="9300" b="1" dirty="0">
                <a:solidFill>
                  <a:srgbClr val="0070C0"/>
                </a:solidFill>
                <a:latin typeface="Times New Roman" panose="02020603050405020304" pitchFamily="18" charset="0"/>
                <a:ea typeface="+mj-ea"/>
                <a:cs typeface="Times New Roman" panose="02020603050405020304" pitchFamily="18" charset="0"/>
              </a:rPr>
              <a:t>"Momentum" </a:t>
            </a:r>
            <a:r>
              <a:rPr lang="hu-HU" sz="9300" b="1" dirty="0" err="1">
                <a:solidFill>
                  <a:srgbClr val="0070C0"/>
                </a:solidFill>
                <a:latin typeface="Times New Roman" panose="02020603050405020304" pitchFamily="18" charset="0"/>
                <a:ea typeface="+mj-ea"/>
                <a:cs typeface="Times New Roman" panose="02020603050405020304" pitchFamily="18" charset="0"/>
              </a:rPr>
              <a:t>Reproductive</a:t>
            </a:r>
            <a:r>
              <a:rPr lang="hu-HU" sz="9300" b="1" dirty="0">
                <a:solidFill>
                  <a:srgbClr val="0070C0"/>
                </a:solidFill>
                <a:latin typeface="Times New Roman" panose="02020603050405020304" pitchFamily="18" charset="0"/>
                <a:ea typeface="+mj-ea"/>
                <a:cs typeface="Times New Roman" panose="02020603050405020304" pitchFamily="18" charset="0"/>
              </a:rPr>
              <a:t> </a:t>
            </a:r>
            <a:r>
              <a:rPr lang="hu-HU" sz="9300" b="1" dirty="0" err="1">
                <a:solidFill>
                  <a:srgbClr val="0070C0"/>
                </a:solidFill>
                <a:latin typeface="Times New Roman" panose="02020603050405020304" pitchFamily="18" charset="0"/>
                <a:ea typeface="+mj-ea"/>
                <a:cs typeface="Times New Roman" panose="02020603050405020304" pitchFamily="18" charset="0"/>
              </a:rPr>
              <a:t>Sociology</a:t>
            </a:r>
            <a:r>
              <a:rPr lang="hu-HU" sz="9300" b="1" dirty="0">
                <a:solidFill>
                  <a:srgbClr val="0070C0"/>
                </a:solidFill>
                <a:latin typeface="Times New Roman" panose="02020603050405020304" pitchFamily="18" charset="0"/>
                <a:ea typeface="+mj-ea"/>
                <a:cs typeface="Times New Roman" panose="02020603050405020304" pitchFamily="18" charset="0"/>
              </a:rPr>
              <a:t> Research Group </a:t>
            </a:r>
          </a:p>
          <a:p>
            <a:endParaRPr lang="hu-HU" b="1" dirty="0"/>
          </a:p>
          <a:p>
            <a:r>
              <a:rPr lang="en-GB" sz="9200" b="1" dirty="0">
                <a:solidFill>
                  <a:srgbClr val="00B050"/>
                </a:solidFill>
                <a:latin typeface="Times New Roman" panose="02020603050405020304" pitchFamily="18" charset="0"/>
                <a:ea typeface="+mj-ea"/>
                <a:cs typeface="Times New Roman" panose="02020603050405020304" pitchFamily="18" charset="0"/>
              </a:rPr>
              <a:t>European Conference on Politics and Gender, University of Ljubljana</a:t>
            </a:r>
            <a:endParaRPr lang="hu-HU" sz="9200" b="1" dirty="0">
              <a:solidFill>
                <a:srgbClr val="00B050"/>
              </a:solidFill>
              <a:latin typeface="Times New Roman" panose="02020603050405020304" pitchFamily="18" charset="0"/>
              <a:ea typeface="+mj-ea"/>
              <a:cs typeface="Times New Roman" panose="02020603050405020304" pitchFamily="18" charset="0"/>
            </a:endParaRPr>
          </a:p>
          <a:p>
            <a:r>
              <a:rPr lang="en-GB" sz="9200" b="1" dirty="0">
                <a:solidFill>
                  <a:srgbClr val="00B050"/>
                </a:solidFill>
                <a:latin typeface="Times New Roman" panose="02020603050405020304" pitchFamily="18" charset="0"/>
                <a:ea typeface="+mj-ea"/>
                <a:cs typeface="Times New Roman" panose="02020603050405020304" pitchFamily="18" charset="0"/>
              </a:rPr>
              <a:t>06-08 July 2022</a:t>
            </a:r>
            <a:endParaRPr lang="hu-HU" sz="9200" b="1" dirty="0">
              <a:solidFill>
                <a:srgbClr val="00B050"/>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976249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049216" y="205774"/>
            <a:ext cx="10515600" cy="1325563"/>
          </a:xfrm>
        </p:spPr>
        <p:txBody>
          <a:bodyPr/>
          <a:lstStyle/>
          <a:p>
            <a:r>
              <a:rPr lang="hu-HU" b="1" dirty="0" err="1">
                <a:solidFill>
                  <a:srgbClr val="0070C0"/>
                </a:solidFill>
                <a:latin typeface="Times New Roman" panose="02020603050405020304" pitchFamily="18" charset="0"/>
                <a:cs typeface="Times New Roman" panose="02020603050405020304" pitchFamily="18" charset="0"/>
              </a:rPr>
              <a:t>Individual-level</a:t>
            </a:r>
            <a:r>
              <a:rPr lang="hu-HU" b="1" dirty="0">
                <a:solidFill>
                  <a:srgbClr val="0070C0"/>
                </a:solidFill>
                <a:latin typeface="Times New Roman" panose="02020603050405020304" pitchFamily="18" charset="0"/>
                <a:cs typeface="Times New Roman" panose="02020603050405020304" pitchFamily="18" charset="0"/>
              </a:rPr>
              <a:t> + Country-</a:t>
            </a:r>
            <a:r>
              <a:rPr lang="hu-HU" b="1" dirty="0" err="1">
                <a:solidFill>
                  <a:srgbClr val="0070C0"/>
                </a:solidFill>
                <a:latin typeface="Times New Roman" panose="02020603050405020304" pitchFamily="18" charset="0"/>
                <a:cs typeface="Times New Roman" panose="02020603050405020304" pitchFamily="18" charset="0"/>
              </a:rPr>
              <a:t>level</a:t>
            </a:r>
            <a:r>
              <a:rPr lang="hu-HU" b="1" dirty="0">
                <a:solidFill>
                  <a:srgbClr val="0070C0"/>
                </a:solidFill>
                <a:latin typeface="Times New Roman" panose="02020603050405020304" pitchFamily="18" charset="0"/>
                <a:cs typeface="Times New Roman" panose="02020603050405020304" pitchFamily="18" charset="0"/>
              </a:rPr>
              <a:t> </a:t>
            </a:r>
            <a:r>
              <a:rPr lang="hu-HU" b="1" dirty="0" err="1">
                <a:solidFill>
                  <a:srgbClr val="0070C0"/>
                </a:solidFill>
                <a:latin typeface="Times New Roman" panose="02020603050405020304" pitchFamily="18" charset="0"/>
                <a:cs typeface="Times New Roman" panose="02020603050405020304" pitchFamily="18" charset="0"/>
              </a:rPr>
              <a:t>models</a:t>
            </a:r>
            <a:br>
              <a:rPr lang="hu-HU" b="1" dirty="0">
                <a:solidFill>
                  <a:srgbClr val="0070C0"/>
                </a:solidFill>
                <a:latin typeface="Times New Roman" panose="02020603050405020304" pitchFamily="18" charset="0"/>
                <a:cs typeface="Times New Roman" panose="02020603050405020304" pitchFamily="18" charset="0"/>
              </a:rPr>
            </a:br>
            <a:endParaRPr lang="hu-HU" dirty="0"/>
          </a:p>
        </p:txBody>
      </p:sp>
      <p:sp>
        <p:nvSpPr>
          <p:cNvPr id="3" name="Tartalom helye 2"/>
          <p:cNvSpPr>
            <a:spLocks noGrp="1"/>
          </p:cNvSpPr>
          <p:nvPr>
            <p:ph idx="1"/>
          </p:nvPr>
        </p:nvSpPr>
        <p:spPr/>
        <p:txBody>
          <a:bodyPr/>
          <a:lstStyle/>
          <a:p>
            <a:endParaRPr lang="hu-HU"/>
          </a:p>
        </p:txBody>
      </p:sp>
      <p:pic>
        <p:nvPicPr>
          <p:cNvPr id="4" name="Kép 3"/>
          <p:cNvPicPr>
            <a:picLocks noChangeAspect="1"/>
          </p:cNvPicPr>
          <p:nvPr/>
        </p:nvPicPr>
        <p:blipFill>
          <a:blip r:embed="rId2"/>
          <a:stretch>
            <a:fillRect/>
          </a:stretch>
        </p:blipFill>
        <p:spPr>
          <a:xfrm>
            <a:off x="0" y="1690688"/>
            <a:ext cx="6537100" cy="4888067"/>
          </a:xfrm>
          <a:prstGeom prst="rect">
            <a:avLst/>
          </a:prstGeom>
        </p:spPr>
      </p:pic>
      <p:pic>
        <p:nvPicPr>
          <p:cNvPr id="5" name="Kép 4"/>
          <p:cNvPicPr>
            <a:picLocks noChangeAspect="1"/>
          </p:cNvPicPr>
          <p:nvPr/>
        </p:nvPicPr>
        <p:blipFill>
          <a:blip r:embed="rId3"/>
          <a:stretch>
            <a:fillRect/>
          </a:stretch>
        </p:blipFill>
        <p:spPr>
          <a:xfrm>
            <a:off x="6537100" y="1742465"/>
            <a:ext cx="5611357" cy="4778915"/>
          </a:xfrm>
          <a:prstGeom prst="rect">
            <a:avLst/>
          </a:prstGeom>
        </p:spPr>
      </p:pic>
      <p:sp>
        <p:nvSpPr>
          <p:cNvPr id="6" name="Téglalap 5"/>
          <p:cNvSpPr/>
          <p:nvPr/>
        </p:nvSpPr>
        <p:spPr>
          <a:xfrm>
            <a:off x="441100" y="1096134"/>
            <a:ext cx="6096000" cy="646331"/>
          </a:xfrm>
          <a:prstGeom prst="rect">
            <a:avLst/>
          </a:prstGeom>
        </p:spPr>
        <p:txBody>
          <a:bodyPr>
            <a:spAutoFit/>
          </a:bodyPr>
          <a:lstStyle/>
          <a:p>
            <a:pPr algn="ctr"/>
            <a:r>
              <a:rPr lang="en-GB" dirty="0">
                <a:solidFill>
                  <a:srgbClr val="FF0000"/>
                </a:solidFill>
                <a:latin typeface="Times New Roman" panose="02020603050405020304" pitchFamily="18" charset="0"/>
                <a:cs typeface="Times New Roman" panose="02020603050405020304" pitchFamily="18" charset="0"/>
              </a:rPr>
              <a:t>Gay male and lesbian couples should have the same rights to adopt children as straight couples</a:t>
            </a:r>
            <a:endParaRPr lang="hu-HU" dirty="0"/>
          </a:p>
        </p:txBody>
      </p:sp>
      <p:sp>
        <p:nvSpPr>
          <p:cNvPr id="7" name="Téglalap 6"/>
          <p:cNvSpPr/>
          <p:nvPr/>
        </p:nvSpPr>
        <p:spPr>
          <a:xfrm>
            <a:off x="6537100" y="1234633"/>
            <a:ext cx="5493812" cy="369332"/>
          </a:xfrm>
          <a:prstGeom prst="rect">
            <a:avLst/>
          </a:prstGeom>
        </p:spPr>
        <p:txBody>
          <a:bodyPr wrap="none">
            <a:spAutoFit/>
          </a:bodyPr>
          <a:lstStyle/>
          <a:p>
            <a:pPr algn="ctr"/>
            <a:r>
              <a:rPr lang="en-GB" dirty="0">
                <a:solidFill>
                  <a:srgbClr val="00B050"/>
                </a:solidFill>
                <a:latin typeface="Times New Roman" panose="02020603050405020304" pitchFamily="18" charset="0"/>
                <a:cs typeface="Times New Roman" panose="02020603050405020304" pitchFamily="18" charset="0"/>
              </a:rPr>
              <a:t>Homosexual couples are as good parents as other couples</a:t>
            </a:r>
            <a:endParaRPr lang="hu-HU" dirty="0"/>
          </a:p>
        </p:txBody>
      </p:sp>
    </p:spTree>
    <p:extLst>
      <p:ext uri="{BB962C8B-B14F-4D97-AF65-F5344CB8AC3E}">
        <p14:creationId xmlns:p14="http://schemas.microsoft.com/office/powerpoint/2010/main" val="1726255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500062"/>
            <a:ext cx="10515600" cy="763969"/>
          </a:xfrm>
        </p:spPr>
        <p:txBody>
          <a:bodyPr/>
          <a:lstStyle/>
          <a:p>
            <a:r>
              <a:rPr lang="en-GB" b="1" dirty="0">
                <a:solidFill>
                  <a:srgbClr val="0070C0"/>
                </a:solidFill>
                <a:latin typeface="Times New Roman" panose="02020603050405020304" pitchFamily="18" charset="0"/>
                <a:cs typeface="Times New Roman" panose="02020603050405020304" pitchFamily="18" charset="0"/>
              </a:rPr>
              <a:t>Summary</a:t>
            </a:r>
          </a:p>
        </p:txBody>
      </p:sp>
      <p:sp>
        <p:nvSpPr>
          <p:cNvPr id="3" name="Tartalom helye 2"/>
          <p:cNvSpPr>
            <a:spLocks noGrp="1"/>
          </p:cNvSpPr>
          <p:nvPr>
            <p:ph idx="1"/>
          </p:nvPr>
        </p:nvSpPr>
        <p:spPr>
          <a:xfrm>
            <a:off x="838200" y="1593940"/>
            <a:ext cx="8104833" cy="2163845"/>
          </a:xfrm>
        </p:spPr>
        <p:txBody>
          <a:bodyPr/>
          <a:lstStyle/>
          <a:p>
            <a:r>
              <a:rPr lang="en-GB" dirty="0">
                <a:latin typeface="Times New Roman" panose="02020603050405020304" pitchFamily="18" charset="0"/>
                <a:cs typeface="Times New Roman" panose="02020603050405020304" pitchFamily="18" charset="0"/>
              </a:rPr>
              <a:t>There is very strong correlation between the two variables. </a:t>
            </a:r>
            <a:endParaRPr lang="hu-HU" dirty="0">
              <a:latin typeface="Times New Roman" panose="02020603050405020304" pitchFamily="18" charset="0"/>
              <a:cs typeface="Times New Roman" panose="02020603050405020304" pitchFamily="18" charset="0"/>
            </a:endParaRPr>
          </a:p>
          <a:p>
            <a:r>
              <a:rPr lang="en-GB" dirty="0">
                <a:latin typeface="Times New Roman" panose="02020603050405020304" pitchFamily="18" charset="0"/>
                <a:cs typeface="Times New Roman" panose="02020603050405020304" pitchFamily="18" charset="0"/>
              </a:rPr>
              <a:t>We received similar results regarding the effects of various independent and control variables within our regression models.</a:t>
            </a:r>
          </a:p>
        </p:txBody>
      </p:sp>
      <p:sp>
        <p:nvSpPr>
          <p:cNvPr id="4" name="Jobbra nyíl 3"/>
          <p:cNvSpPr/>
          <p:nvPr/>
        </p:nvSpPr>
        <p:spPr>
          <a:xfrm>
            <a:off x="9465869" y="2390741"/>
            <a:ext cx="54917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Jobb oldali kapcsos zárójel 4"/>
          <p:cNvSpPr/>
          <p:nvPr/>
        </p:nvSpPr>
        <p:spPr>
          <a:xfrm>
            <a:off x="8928641" y="1673440"/>
            <a:ext cx="411982" cy="191923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hu-HU"/>
          </a:p>
        </p:txBody>
      </p:sp>
      <p:sp>
        <p:nvSpPr>
          <p:cNvPr id="6" name="Szövegdoboz 5"/>
          <p:cNvSpPr txBox="1"/>
          <p:nvPr/>
        </p:nvSpPr>
        <p:spPr>
          <a:xfrm>
            <a:off x="19760458" y="5340235"/>
            <a:ext cx="243498" cy="646331"/>
          </a:xfrm>
          <a:prstGeom prst="rect">
            <a:avLst/>
          </a:prstGeom>
          <a:noFill/>
        </p:spPr>
        <p:txBody>
          <a:bodyPr wrap="square" rtlCol="0">
            <a:spAutoFit/>
          </a:bodyPr>
          <a:lstStyle/>
          <a:p>
            <a:r>
              <a:rPr lang="hu-HU" dirty="0"/>
              <a:t>H0</a:t>
            </a:r>
          </a:p>
        </p:txBody>
      </p:sp>
      <p:pic>
        <p:nvPicPr>
          <p:cNvPr id="1026" name="Picture 2" descr="pipa | Otthonautomat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06008" y="1986559"/>
            <a:ext cx="1760171" cy="1292995"/>
          </a:xfrm>
          <a:prstGeom prst="rect">
            <a:avLst/>
          </a:prstGeom>
          <a:noFill/>
          <a:extLst>
            <a:ext uri="{909E8E84-426E-40DD-AFC4-6F175D3DCCD1}">
              <a14:hiddenFill xmlns:a14="http://schemas.microsoft.com/office/drawing/2010/main">
                <a:solidFill>
                  <a:srgbClr val="FFFFFF"/>
                </a:solidFill>
              </a14:hiddenFill>
            </a:ext>
          </a:extLst>
        </p:spPr>
      </p:pic>
      <p:sp>
        <p:nvSpPr>
          <p:cNvPr id="7" name="Szövegdoboz 6"/>
          <p:cNvSpPr txBox="1"/>
          <p:nvPr/>
        </p:nvSpPr>
        <p:spPr>
          <a:xfrm>
            <a:off x="10922558" y="2542233"/>
            <a:ext cx="532518" cy="461665"/>
          </a:xfrm>
          <a:prstGeom prst="rect">
            <a:avLst/>
          </a:prstGeom>
          <a:noFill/>
        </p:spPr>
        <p:txBody>
          <a:bodyPr wrap="none" rtlCol="0">
            <a:spAutoFit/>
          </a:bodyPr>
          <a:lstStyle/>
          <a:p>
            <a:r>
              <a:rPr lang="hu-HU" sz="2400" b="1" dirty="0"/>
              <a:t>H0</a:t>
            </a:r>
          </a:p>
        </p:txBody>
      </p:sp>
      <p:sp>
        <p:nvSpPr>
          <p:cNvPr id="10" name="Téglalap 9"/>
          <p:cNvSpPr/>
          <p:nvPr/>
        </p:nvSpPr>
        <p:spPr>
          <a:xfrm>
            <a:off x="281633" y="3922895"/>
            <a:ext cx="9215137" cy="1569660"/>
          </a:xfrm>
          <a:prstGeom prst="rect">
            <a:avLst/>
          </a:prstGeom>
        </p:spPr>
        <p:txBody>
          <a:bodyPr wrap="square">
            <a:spAutoFit/>
          </a:bodyPr>
          <a:lstStyle/>
          <a:p>
            <a:pPr lvl="1"/>
            <a:r>
              <a:rPr lang="en-GB" sz="2400" i="1" dirty="0">
                <a:solidFill>
                  <a:srgbClr val="FFC000"/>
                </a:solidFill>
                <a:latin typeface="Times New Roman" panose="02020603050405020304" pitchFamily="18" charset="0"/>
                <a:cs typeface="Times New Roman" panose="02020603050405020304" pitchFamily="18" charset="0"/>
              </a:rPr>
              <a:t>Women, younger and less religious people, those with higher levels of education and living in more urbanized environments are less homophobic than men, older and more religious people, those with lower levels of education, and living in smaller settlements</a:t>
            </a:r>
            <a:r>
              <a:rPr lang="hu-HU" sz="2400" i="1" dirty="0">
                <a:solidFill>
                  <a:srgbClr val="FFC000"/>
                </a:solidFill>
                <a:latin typeface="Times New Roman" panose="02020603050405020304" pitchFamily="18" charset="0"/>
                <a:cs typeface="Times New Roman" panose="02020603050405020304" pitchFamily="18" charset="0"/>
              </a:rPr>
              <a:t>.</a:t>
            </a:r>
            <a:endParaRPr lang="en-GB" sz="2400" dirty="0">
              <a:solidFill>
                <a:srgbClr val="FFC000"/>
              </a:solidFill>
              <a:latin typeface="Times New Roman" panose="02020603050405020304" pitchFamily="18" charset="0"/>
              <a:cs typeface="Times New Roman" panose="02020603050405020304" pitchFamily="18" charset="0"/>
            </a:endParaRPr>
          </a:p>
        </p:txBody>
      </p:sp>
      <p:pic>
        <p:nvPicPr>
          <p:cNvPr id="12" name="Picture 2" descr="pipa | Otthonautomat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5041" y="3929431"/>
            <a:ext cx="1895326" cy="1392278"/>
          </a:xfrm>
          <a:prstGeom prst="rect">
            <a:avLst/>
          </a:prstGeom>
          <a:noFill/>
          <a:extLst>
            <a:ext uri="{909E8E84-426E-40DD-AFC4-6F175D3DCCD1}">
              <a14:hiddenFill xmlns:a14="http://schemas.microsoft.com/office/drawing/2010/main">
                <a:solidFill>
                  <a:srgbClr val="FFFFFF"/>
                </a:solidFill>
              </a14:hiddenFill>
            </a:ext>
          </a:extLst>
        </p:spPr>
      </p:pic>
      <p:sp>
        <p:nvSpPr>
          <p:cNvPr id="11" name="Ellipszis buborék 10"/>
          <p:cNvSpPr/>
          <p:nvPr/>
        </p:nvSpPr>
        <p:spPr>
          <a:xfrm>
            <a:off x="9686611" y="3864513"/>
            <a:ext cx="1959406" cy="681460"/>
          </a:xfrm>
          <a:prstGeom prst="wedgeEllipseCallou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10192860" y="3864513"/>
            <a:ext cx="1208980" cy="738664"/>
          </a:xfrm>
          <a:prstGeom prst="rect">
            <a:avLst/>
          </a:prstGeom>
          <a:noFill/>
        </p:spPr>
        <p:txBody>
          <a:bodyPr wrap="square" rtlCol="0">
            <a:spAutoFit/>
          </a:bodyPr>
          <a:lstStyle/>
          <a:p>
            <a:r>
              <a:rPr lang="en-GB" sz="1400" b="1" dirty="0">
                <a:solidFill>
                  <a:srgbClr val="FF0000"/>
                </a:solidFill>
              </a:rPr>
              <a:t>Except settlement type</a:t>
            </a:r>
          </a:p>
        </p:txBody>
      </p:sp>
      <p:sp>
        <p:nvSpPr>
          <p:cNvPr id="14" name="Téglalap 13"/>
          <p:cNvSpPr/>
          <p:nvPr/>
        </p:nvSpPr>
        <p:spPr>
          <a:xfrm>
            <a:off x="281633" y="5492555"/>
            <a:ext cx="9733408" cy="1215717"/>
          </a:xfrm>
          <a:prstGeom prst="rect">
            <a:avLst/>
          </a:prstGeom>
        </p:spPr>
        <p:txBody>
          <a:bodyPr wrap="square">
            <a:spAutoFit/>
          </a:bodyPr>
          <a:lstStyle/>
          <a:p>
            <a:pPr lvl="1"/>
            <a:r>
              <a:rPr lang="en-GB" sz="2400" i="1" dirty="0">
                <a:solidFill>
                  <a:srgbClr val="FF0000"/>
                </a:solidFill>
                <a:latin typeface="Times New Roman" panose="02020603050405020304" pitchFamily="18" charset="0"/>
                <a:cs typeface="Times New Roman" panose="02020603050405020304" pitchFamily="18" charset="0"/>
              </a:rPr>
              <a:t>Having marriage equality (enabling joint adoption by same-sex couples) in a  given country can correspond with higher levels of acceptance towards adoption by same-sex couples.</a:t>
            </a:r>
            <a:r>
              <a:rPr lang="en-GB" sz="2500" i="1" dirty="0">
                <a:solidFill>
                  <a:srgbClr val="FF0000"/>
                </a:solidFill>
                <a:latin typeface="Times New Roman" panose="02020603050405020304" pitchFamily="18" charset="0"/>
                <a:cs typeface="Times New Roman" panose="02020603050405020304" pitchFamily="18" charset="0"/>
              </a:rPr>
              <a:t>.</a:t>
            </a:r>
            <a:endParaRPr lang="en-GB" sz="2500" dirty="0">
              <a:solidFill>
                <a:srgbClr val="FF0000"/>
              </a:solidFill>
              <a:latin typeface="Times New Roman" panose="02020603050405020304" pitchFamily="18" charset="0"/>
              <a:cs typeface="Times New Roman" panose="02020603050405020304" pitchFamily="18" charset="0"/>
            </a:endParaRPr>
          </a:p>
        </p:txBody>
      </p:sp>
      <p:pic>
        <p:nvPicPr>
          <p:cNvPr id="16" name="Picture 2" descr="pipa | Otthonautomat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1822" y="5163078"/>
            <a:ext cx="1848545" cy="1357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880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64627" y="41683"/>
            <a:ext cx="10515600" cy="1325563"/>
          </a:xfrm>
        </p:spPr>
        <p:txBody>
          <a:bodyPr>
            <a:normAutofit/>
          </a:bodyPr>
          <a:lstStyle/>
          <a:p>
            <a:r>
              <a:rPr lang="hu-HU" b="1" dirty="0" err="1">
                <a:solidFill>
                  <a:srgbClr val="0070C0"/>
                </a:solidFill>
                <a:latin typeface="Times New Roman" panose="02020603050405020304" pitchFamily="18" charset="0"/>
                <a:cs typeface="Times New Roman" panose="02020603050405020304" pitchFamily="18" charset="0"/>
              </a:rPr>
              <a:t>Further</a:t>
            </a:r>
            <a:r>
              <a:rPr lang="hu-HU" b="1" dirty="0">
                <a:solidFill>
                  <a:srgbClr val="0070C0"/>
                </a:solidFill>
                <a:latin typeface="Times New Roman" panose="02020603050405020304" pitchFamily="18" charset="0"/>
                <a:cs typeface="Times New Roman" panose="02020603050405020304" pitchFamily="18" charset="0"/>
              </a:rPr>
              <a:t> </a:t>
            </a:r>
            <a:r>
              <a:rPr lang="hu-HU" b="1" dirty="0" err="1">
                <a:solidFill>
                  <a:srgbClr val="0070C0"/>
                </a:solidFill>
                <a:latin typeface="Times New Roman" panose="02020603050405020304" pitchFamily="18" charset="0"/>
                <a:cs typeface="Times New Roman" panose="02020603050405020304" pitchFamily="18" charset="0"/>
              </a:rPr>
              <a:t>steps</a:t>
            </a:r>
            <a:endParaRPr lang="hu-HU" b="1" dirty="0">
              <a:solidFill>
                <a:srgbClr val="0070C0"/>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838200" y="1367246"/>
            <a:ext cx="10515600" cy="4809717"/>
          </a:xfrm>
        </p:spPr>
        <p:txBody>
          <a:bodyPr>
            <a:normAutofit/>
          </a:bodyPr>
          <a:lstStyle/>
          <a:p>
            <a:r>
              <a:rPr lang="en-US" sz="2000" dirty="0">
                <a:latin typeface="Times New Roman" panose="02020603050405020304" pitchFamily="18" charset="0"/>
                <a:cs typeface="Times New Roman" panose="02020603050405020304" pitchFamily="18" charset="0"/>
              </a:rPr>
              <a:t>Both items treat lesbians and gays together. However, it is possible that adoption by gay couples vs lesbians couples would be seen in different ways especially </a:t>
            </a:r>
            <a:r>
              <a:rPr lang="en-US" sz="2000" dirty="0" err="1">
                <a:latin typeface="Times New Roman" panose="02020603050405020304" pitchFamily="18" charset="0"/>
                <a:cs typeface="Times New Roman" panose="02020603050405020304" pitchFamily="18" charset="0"/>
              </a:rPr>
              <a:t>i</a:t>
            </a:r>
            <a:r>
              <a:rPr lang="hu-HU" sz="2000" dirty="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societies with greater gender inequality (as measured by the GII). </a:t>
            </a:r>
            <a:endParaRPr lang="hu-HU" sz="2000" dirty="0">
              <a:latin typeface="Times New Roman" panose="02020603050405020304" pitchFamily="18" charset="0"/>
              <a:cs typeface="Times New Roman" panose="02020603050405020304" pitchFamily="18" charset="0"/>
            </a:endParaRPr>
          </a:p>
          <a:p>
            <a:r>
              <a:rPr lang="en-GB" sz="2000" dirty="0">
                <a:latin typeface="Times New Roman" panose="02020603050405020304" pitchFamily="18" charset="0"/>
                <a:cs typeface="Times New Roman" panose="02020603050405020304" pitchFamily="18" charset="0"/>
              </a:rPr>
              <a:t>See, for example the </a:t>
            </a:r>
            <a:r>
              <a:rPr lang="hu-HU" sz="2000" dirty="0">
                <a:latin typeface="Times New Roman" panose="02020603050405020304" pitchFamily="18" charset="0"/>
                <a:cs typeface="Times New Roman" panose="02020603050405020304" pitchFamily="18" charset="0"/>
              </a:rPr>
              <a:t>ISSP </a:t>
            </a:r>
            <a:r>
              <a:rPr lang="en-GB" sz="2000" dirty="0">
                <a:latin typeface="Times New Roman" panose="02020603050405020304" pitchFamily="18" charset="0"/>
                <a:cs typeface="Times New Roman" panose="02020603050405020304" pitchFamily="18" charset="0"/>
              </a:rPr>
              <a:t>items (2012)</a:t>
            </a:r>
            <a:r>
              <a:rPr lang="hu-HU" sz="2000" dirty="0">
                <a:latin typeface="Times New Roman" panose="02020603050405020304" pitchFamily="18" charset="0"/>
                <a:cs typeface="Times New Roman" panose="02020603050405020304" pitchFamily="18" charset="0"/>
              </a:rPr>
              <a:t>: A </a:t>
            </a:r>
            <a:r>
              <a:rPr lang="hu-HU" sz="2000" dirty="0" err="1">
                <a:latin typeface="Times New Roman" panose="02020603050405020304" pitchFamily="18" charset="0"/>
                <a:cs typeface="Times New Roman" panose="02020603050405020304" pitchFamily="18" charset="0"/>
              </a:rPr>
              <a:t>same</a:t>
            </a:r>
            <a:r>
              <a:rPr lang="hu-HU" sz="2000" dirty="0">
                <a:latin typeface="Times New Roman" panose="02020603050405020304" pitchFamily="18" charset="0"/>
                <a:cs typeface="Times New Roman" panose="02020603050405020304" pitchFamily="18" charset="0"/>
              </a:rPr>
              <a:t>-sex </a:t>
            </a:r>
            <a:r>
              <a:rPr lang="hu-HU" sz="2000" dirty="0" err="1">
                <a:latin typeface="Times New Roman" panose="02020603050405020304" pitchFamily="18" charset="0"/>
                <a:cs typeface="Times New Roman" panose="02020603050405020304" pitchFamily="18" charset="0"/>
              </a:rPr>
              <a:t>female</a:t>
            </a:r>
            <a:r>
              <a:rPr lang="hu-H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couple can bring up a child as well as a male-female couple; A same-sex male couple</a:t>
            </a:r>
            <a:r>
              <a:rPr lang="hu-HU" sz="2000"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can bring up a child as well as a male-female couple.</a:t>
            </a:r>
          </a:p>
        </p:txBody>
      </p:sp>
      <p:graphicFrame>
        <p:nvGraphicFramePr>
          <p:cNvPr id="6" name="Diagram 5"/>
          <p:cNvGraphicFramePr>
            <a:graphicFrameLocks/>
          </p:cNvGraphicFramePr>
          <p:nvPr>
            <p:extLst>
              <p:ext uri="{D42A27DB-BD31-4B8C-83A1-F6EECF244321}">
                <p14:modId xmlns:p14="http://schemas.microsoft.com/office/powerpoint/2010/main" val="1901735256"/>
              </p:ext>
            </p:extLst>
          </p:nvPr>
        </p:nvGraphicFramePr>
        <p:xfrm>
          <a:off x="3236259" y="2895600"/>
          <a:ext cx="7547354" cy="3397624"/>
        </p:xfrm>
        <a:graphic>
          <a:graphicData uri="http://schemas.openxmlformats.org/drawingml/2006/chart">
            <c:chart xmlns:c="http://schemas.openxmlformats.org/drawingml/2006/chart" xmlns:r="http://schemas.openxmlformats.org/officeDocument/2006/relationships" r:id="rId2"/>
          </a:graphicData>
        </a:graphic>
      </p:graphicFrame>
      <p:sp>
        <p:nvSpPr>
          <p:cNvPr id="7" name="Téglalap 6"/>
          <p:cNvSpPr/>
          <p:nvPr/>
        </p:nvSpPr>
        <p:spPr>
          <a:xfrm>
            <a:off x="905434" y="6293224"/>
            <a:ext cx="6028765" cy="36933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 and the ISSP family module will be repeated this year.)</a:t>
            </a:r>
          </a:p>
        </p:txBody>
      </p:sp>
    </p:spTree>
    <p:extLst>
      <p:ext uri="{BB962C8B-B14F-4D97-AF65-F5344CB8AC3E}">
        <p14:creationId xmlns:p14="http://schemas.microsoft.com/office/powerpoint/2010/main" val="622717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51965" y="5047410"/>
            <a:ext cx="10515600" cy="1325563"/>
          </a:xfrm>
        </p:spPr>
        <p:txBody>
          <a:bodyPr/>
          <a:lstStyle/>
          <a:p>
            <a:pPr algn="ctr"/>
            <a:r>
              <a:rPr lang="en-GB" b="1" dirty="0">
                <a:latin typeface="Times New Roman" panose="02020603050405020304" pitchFamily="18" charset="0"/>
                <a:cs typeface="Times New Roman" panose="02020603050405020304" pitchFamily="18" charset="0"/>
              </a:rPr>
              <a:t>Any questions or suggestions?</a:t>
            </a:r>
            <a:endParaRPr lang="hu-HU" b="1" dirty="0">
              <a:latin typeface="Times New Roman" panose="02020603050405020304" pitchFamily="18" charset="0"/>
              <a:cs typeface="Times New Roman" panose="02020603050405020304" pitchFamily="18" charset="0"/>
            </a:endParaRPr>
          </a:p>
        </p:txBody>
      </p:sp>
      <p:pic>
        <p:nvPicPr>
          <p:cNvPr id="2050" name="Picture 2" descr="Fájl:Thank-you-word-cloud.jpg – Wikipédi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82111" y="430306"/>
            <a:ext cx="9860533" cy="4617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1934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AU" b="1" dirty="0">
                <a:solidFill>
                  <a:srgbClr val="0070C0"/>
                </a:solidFill>
                <a:latin typeface="Times New Roman" panose="02020603050405020304" pitchFamily="18" charset="0"/>
                <a:cs typeface="Times New Roman" panose="02020603050405020304" pitchFamily="18" charset="0"/>
              </a:rPr>
              <a:t>Data</a:t>
            </a:r>
            <a:endParaRPr lang="hu-HU" dirty="0"/>
          </a:p>
        </p:txBody>
      </p:sp>
      <p:sp>
        <p:nvSpPr>
          <p:cNvPr id="3" name="Tartalom helye 2"/>
          <p:cNvSpPr>
            <a:spLocks noGrp="1"/>
          </p:cNvSpPr>
          <p:nvPr>
            <p:ph idx="1"/>
          </p:nvPr>
        </p:nvSpPr>
        <p:spPr/>
        <p:txBody>
          <a:bodyPr>
            <a:normAutofit/>
          </a:bodyPr>
          <a:lstStyle/>
          <a:p>
            <a:pPr algn="just"/>
            <a:r>
              <a:rPr lang="en-GB" b="1" dirty="0">
                <a:latin typeface="Times New Roman" panose="02020603050405020304" pitchFamily="18" charset="0"/>
                <a:ea typeface="Tahoma" panose="020B0604030504040204" pitchFamily="34" charset="0"/>
                <a:cs typeface="Times New Roman" panose="02020603050405020304" pitchFamily="18" charset="0"/>
              </a:rPr>
              <a:t>ESS 9: European Social Survey 9</a:t>
            </a:r>
            <a:r>
              <a:rPr lang="en-GB" b="1" baseline="30000" dirty="0">
                <a:latin typeface="Times New Roman" panose="02020603050405020304" pitchFamily="18" charset="0"/>
                <a:ea typeface="Tahoma" panose="020B0604030504040204" pitchFamily="34" charset="0"/>
                <a:cs typeface="Times New Roman" panose="02020603050405020304" pitchFamily="18" charset="0"/>
              </a:rPr>
              <a:t>th</a:t>
            </a:r>
            <a:r>
              <a:rPr lang="en-GB" b="1" dirty="0">
                <a:latin typeface="Times New Roman" panose="02020603050405020304" pitchFamily="18" charset="0"/>
                <a:ea typeface="Tahoma" panose="020B0604030504040204" pitchFamily="34" charset="0"/>
                <a:cs typeface="Times New Roman" panose="02020603050405020304" pitchFamily="18" charset="0"/>
              </a:rPr>
              <a:t> round (2018)</a:t>
            </a:r>
            <a:endParaRPr lang="en-GB" b="1" dirty="0">
              <a:effectLst/>
              <a:latin typeface="Times New Roman" panose="02020603050405020304" pitchFamily="18" charset="0"/>
              <a:ea typeface="Tahoma" panose="020B0604030504040204" pitchFamily="34"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More than 45 000 respondents (random representative sample)</a:t>
            </a:r>
          </a:p>
          <a:p>
            <a:pPr algn="just"/>
            <a:r>
              <a:rPr lang="en-GB" dirty="0">
                <a:latin typeface="Times New Roman" panose="02020603050405020304" pitchFamily="18" charset="0"/>
                <a:cs typeface="Times New Roman" panose="02020603050405020304" pitchFamily="18" charset="0"/>
              </a:rPr>
              <a:t>Type of survey:  face-to-face interviews. </a:t>
            </a:r>
          </a:p>
          <a:p>
            <a:pPr algn="just"/>
            <a:r>
              <a:rPr lang="en-GB" b="1" dirty="0">
                <a:latin typeface="Times New Roman" panose="02020603050405020304" pitchFamily="18" charset="0"/>
                <a:cs typeface="Times New Roman" panose="02020603050405020304" pitchFamily="18" charset="0"/>
              </a:rPr>
              <a:t>EVS: European Values Study 5</a:t>
            </a:r>
            <a:r>
              <a:rPr lang="en-GB" b="1" baseline="30000" dirty="0">
                <a:latin typeface="Times New Roman" panose="02020603050405020304" pitchFamily="18" charset="0"/>
                <a:cs typeface="Times New Roman" panose="02020603050405020304" pitchFamily="18" charset="0"/>
              </a:rPr>
              <a:t>th</a:t>
            </a:r>
            <a:r>
              <a:rPr lang="en-GB" b="1" dirty="0">
                <a:latin typeface="Times New Roman" panose="02020603050405020304" pitchFamily="18" charset="0"/>
                <a:cs typeface="Times New Roman" panose="02020603050405020304" pitchFamily="18" charset="0"/>
              </a:rPr>
              <a:t> wave (2017-18)</a:t>
            </a:r>
          </a:p>
          <a:p>
            <a:pPr algn="just"/>
            <a:endParaRPr lang="en-GB" dirty="0">
              <a:latin typeface="Times New Roman" panose="02020603050405020304" pitchFamily="18" charset="0"/>
              <a:cs typeface="Times New Roman" panose="02020603050405020304" pitchFamily="18" charset="0"/>
            </a:endParaRPr>
          </a:p>
          <a:p>
            <a:pPr algn="just"/>
            <a:r>
              <a:rPr lang="en-GB" u="sng" dirty="0">
                <a:latin typeface="Times New Roman" panose="02020603050405020304" pitchFamily="18" charset="0"/>
                <a:cs typeface="Times New Roman" panose="02020603050405020304" pitchFamily="18" charset="0"/>
              </a:rPr>
              <a:t>2</a:t>
            </a:r>
            <a:r>
              <a:rPr lang="hu-HU" u="sng" dirty="0">
                <a:latin typeface="Times New Roman" panose="02020603050405020304" pitchFamily="18" charset="0"/>
                <a:cs typeface="Times New Roman" panose="02020603050405020304" pitchFamily="18" charset="0"/>
              </a:rPr>
              <a:t>5</a:t>
            </a:r>
            <a:r>
              <a:rPr lang="en-GB" u="sng" dirty="0">
                <a:latin typeface="Times New Roman" panose="02020603050405020304" pitchFamily="18" charset="0"/>
                <a:cs typeface="Times New Roman" panose="02020603050405020304" pitchFamily="18" charset="0"/>
              </a:rPr>
              <a:t> countries</a:t>
            </a:r>
            <a:r>
              <a:rPr lang="en-GB" dirty="0">
                <a:latin typeface="Times New Roman" panose="02020603050405020304" pitchFamily="18" charset="0"/>
                <a:cs typeface="Times New Roman" panose="02020603050405020304" pitchFamily="18" charset="0"/>
              </a:rPr>
              <a:t>: Austria, Bulgaria, Croatia, Czechia, Denmark, Estonia, France, Finland, Germany, Hungary, Italy, Lithuania, Montenegro, the Netherlands, Norway, Poland, Portugal, Serbia, Slovakia, Slovenia, Spain, Sweden, Switzerland and the United Kingdom</a:t>
            </a:r>
          </a:p>
          <a:p>
            <a:endParaRPr lang="en-GB" dirty="0"/>
          </a:p>
        </p:txBody>
      </p:sp>
    </p:spTree>
    <p:extLst>
      <p:ext uri="{BB962C8B-B14F-4D97-AF65-F5344CB8AC3E}">
        <p14:creationId xmlns:p14="http://schemas.microsoft.com/office/powerpoint/2010/main" val="2647761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37716" y="174207"/>
            <a:ext cx="10515600" cy="1325563"/>
          </a:xfrm>
        </p:spPr>
        <p:txBody>
          <a:bodyPr>
            <a:normAutofit/>
          </a:bodyPr>
          <a:lstStyle/>
          <a:p>
            <a:r>
              <a:rPr lang="en-US" b="1" dirty="0">
                <a:solidFill>
                  <a:srgbClr val="0070C0"/>
                </a:solidFill>
                <a:latin typeface="Times New Roman" panose="02020603050405020304" pitchFamily="18" charset="0"/>
                <a:cs typeface="Times New Roman" panose="02020603050405020304" pitchFamily="18" charset="0"/>
              </a:rPr>
              <a:t>Backgrounds</a:t>
            </a:r>
          </a:p>
        </p:txBody>
      </p:sp>
      <p:sp>
        <p:nvSpPr>
          <p:cNvPr id="3" name="Tartalom helye 2"/>
          <p:cNvSpPr>
            <a:spLocks noGrp="1"/>
          </p:cNvSpPr>
          <p:nvPr>
            <p:ph idx="1"/>
          </p:nvPr>
        </p:nvSpPr>
        <p:spPr>
          <a:xfrm>
            <a:off x="446314" y="1562626"/>
            <a:ext cx="10515600" cy="4351338"/>
          </a:xfrm>
        </p:spPr>
        <p:txBody>
          <a:bodyPr/>
          <a:lstStyle/>
          <a:p>
            <a:r>
              <a:rPr lang="en-GB" dirty="0">
                <a:latin typeface="Times New Roman" panose="02020603050405020304" pitchFamily="18" charset="0"/>
                <a:cs typeface="Times New Roman" panose="02020603050405020304" pitchFamily="18" charset="0"/>
              </a:rPr>
              <a:t>In an increasing number of European societies there is a legal institution for joint adoption by same-sex couples. </a:t>
            </a:r>
          </a:p>
          <a:p>
            <a:r>
              <a:rPr lang="en-GB" dirty="0">
                <a:latin typeface="Times New Roman" panose="02020603050405020304" pitchFamily="18" charset="0"/>
                <a:cs typeface="Times New Roman" panose="02020603050405020304" pitchFamily="18" charset="0"/>
              </a:rPr>
              <a:t>Partly due to the fact that rainbow families are more visible.</a:t>
            </a:r>
            <a:endParaRPr lang="hu-HU"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a:p>
            <a:r>
              <a:rPr lang="hu-HU" dirty="0">
                <a:solidFill>
                  <a:srgbClr val="FF0000"/>
                </a:solidFill>
                <a:latin typeface="Times New Roman" panose="02020603050405020304" pitchFamily="18" charset="0"/>
                <a:cs typeface="Times New Roman" panose="02020603050405020304" pitchFamily="18" charset="0"/>
              </a:rPr>
              <a:t>„</a:t>
            </a:r>
            <a:r>
              <a:rPr lang="en-US" dirty="0">
                <a:solidFill>
                  <a:srgbClr val="FF0000"/>
                </a:solidFill>
                <a:latin typeface="Times New Roman" panose="02020603050405020304" pitchFamily="18" charset="0"/>
                <a:cs typeface="Times New Roman" panose="02020603050405020304" pitchFamily="18" charset="0"/>
              </a:rPr>
              <a:t>By the beginning of 2020, 43 states worldwide have introduced laws</a:t>
            </a:r>
            <a:r>
              <a:rPr lang="hu-HU" dirty="0">
                <a:solidFill>
                  <a:srgbClr val="FF0000"/>
                </a:solidFill>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on marriage or civil union for same-sex couples, and 27</a:t>
            </a:r>
            <a:r>
              <a:rPr lang="hu-HU" dirty="0">
                <a:solidFill>
                  <a:srgbClr val="FF0000"/>
                </a:solidFill>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allow </a:t>
            </a:r>
            <a:r>
              <a:rPr lang="hu-HU" dirty="0">
                <a:solidFill>
                  <a:srgbClr val="FF0000"/>
                </a:solidFill>
                <a:latin typeface="Times New Roman" panose="02020603050405020304" pitchFamily="18" charset="0"/>
                <a:cs typeface="Times New Roman" panose="02020603050405020304" pitchFamily="18" charset="0"/>
              </a:rPr>
              <a:t>a</a:t>
            </a:r>
            <a:r>
              <a:rPr lang="en-US" dirty="0" err="1">
                <a:solidFill>
                  <a:srgbClr val="FF0000"/>
                </a:solidFill>
                <a:latin typeface="Times New Roman" panose="02020603050405020304" pitchFamily="18" charset="0"/>
                <a:cs typeface="Times New Roman" panose="02020603050405020304" pitchFamily="18" charset="0"/>
              </a:rPr>
              <a:t>doption</a:t>
            </a:r>
            <a:r>
              <a:rPr lang="en-US" dirty="0">
                <a:solidFill>
                  <a:srgbClr val="FF0000"/>
                </a:solidFill>
                <a:latin typeface="Times New Roman" panose="02020603050405020304" pitchFamily="18" charset="0"/>
                <a:cs typeface="Times New Roman" panose="02020603050405020304" pitchFamily="18" charset="0"/>
              </a:rPr>
              <a:t> by same-sex couples</a:t>
            </a:r>
            <a:r>
              <a:rPr lang="hu-HU" dirty="0">
                <a:solidFill>
                  <a:srgbClr val="FF0000"/>
                </a:solidFill>
                <a:latin typeface="Times New Roman" panose="02020603050405020304" pitchFamily="18" charset="0"/>
                <a:cs typeface="Times New Roman" panose="02020603050405020304" pitchFamily="18" charset="0"/>
              </a:rPr>
              <a:t>” (</a:t>
            </a:r>
            <a:r>
              <a:rPr lang="hu-HU" dirty="0" err="1">
                <a:solidFill>
                  <a:srgbClr val="FF0000"/>
                </a:solidFill>
                <a:latin typeface="Times New Roman" panose="02020603050405020304" pitchFamily="18" charset="0"/>
                <a:cs typeface="Times New Roman" panose="02020603050405020304" pitchFamily="18" charset="0"/>
              </a:rPr>
              <a:t>Dotti</a:t>
            </a:r>
            <a:r>
              <a:rPr lang="hu-HU" dirty="0">
                <a:solidFill>
                  <a:srgbClr val="FF0000"/>
                </a:solidFill>
                <a:latin typeface="Times New Roman" panose="02020603050405020304" pitchFamily="18" charset="0"/>
                <a:cs typeface="Times New Roman" panose="02020603050405020304" pitchFamily="18" charset="0"/>
              </a:rPr>
              <a:t> – </a:t>
            </a:r>
            <a:r>
              <a:rPr lang="hu-HU" dirty="0" err="1">
                <a:solidFill>
                  <a:srgbClr val="FF0000"/>
                </a:solidFill>
                <a:latin typeface="Times New Roman" panose="02020603050405020304" pitchFamily="18" charset="0"/>
                <a:cs typeface="Times New Roman" panose="02020603050405020304" pitchFamily="18" charset="0"/>
              </a:rPr>
              <a:t>Quaranta</a:t>
            </a:r>
            <a:r>
              <a:rPr lang="hu-HU" dirty="0">
                <a:solidFill>
                  <a:srgbClr val="FF0000"/>
                </a:solidFill>
                <a:latin typeface="Times New Roman" panose="02020603050405020304" pitchFamily="18" charset="0"/>
                <a:cs typeface="Times New Roman" panose="02020603050405020304" pitchFamily="18" charset="0"/>
              </a:rPr>
              <a:t> 2021)</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2631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err="1">
                <a:solidFill>
                  <a:srgbClr val="0070C0"/>
                </a:solidFill>
                <a:latin typeface="Times New Roman" panose="02020603050405020304" pitchFamily="18" charset="0"/>
                <a:cs typeface="Times New Roman" panose="02020603050405020304" pitchFamily="18" charset="0"/>
              </a:rPr>
              <a:t>Concept</a:t>
            </a:r>
            <a:r>
              <a:rPr lang="hu-HU" b="1" dirty="0">
                <a:solidFill>
                  <a:srgbClr val="0070C0"/>
                </a:solidFill>
                <a:latin typeface="Times New Roman" panose="02020603050405020304" pitchFamily="18" charset="0"/>
                <a:cs typeface="Times New Roman" panose="02020603050405020304" pitchFamily="18" charset="0"/>
              </a:rPr>
              <a:t> and </a:t>
            </a:r>
            <a:r>
              <a:rPr lang="hu-HU" b="1" dirty="0" err="1">
                <a:solidFill>
                  <a:srgbClr val="0070C0"/>
                </a:solidFill>
                <a:latin typeface="Times New Roman" panose="02020603050405020304" pitchFamily="18" charset="0"/>
                <a:cs typeface="Times New Roman" panose="02020603050405020304" pitchFamily="18" charset="0"/>
              </a:rPr>
              <a:t>research</a:t>
            </a:r>
            <a:r>
              <a:rPr lang="hu-HU" b="1" dirty="0">
                <a:solidFill>
                  <a:srgbClr val="0070C0"/>
                </a:solidFill>
                <a:latin typeface="Times New Roman" panose="02020603050405020304" pitchFamily="18" charset="0"/>
                <a:cs typeface="Times New Roman" panose="02020603050405020304" pitchFamily="18" charset="0"/>
              </a:rPr>
              <a:t> </a:t>
            </a:r>
            <a:r>
              <a:rPr lang="hu-HU" b="1" dirty="0" err="1">
                <a:solidFill>
                  <a:srgbClr val="0070C0"/>
                </a:solidFill>
                <a:latin typeface="Times New Roman" panose="02020603050405020304" pitchFamily="18" charset="0"/>
                <a:cs typeface="Times New Roman" panose="02020603050405020304" pitchFamily="18" charset="0"/>
              </a:rPr>
              <a:t>question</a:t>
            </a:r>
            <a:endParaRPr lang="hu-HU" b="1" dirty="0">
              <a:solidFill>
                <a:srgbClr val="0070C0"/>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767861" y="1835673"/>
            <a:ext cx="10515600" cy="4351338"/>
          </a:xfrm>
        </p:spPr>
        <p:txBody>
          <a:bodyPr>
            <a:normAutofit/>
          </a:bodyPr>
          <a:lstStyle/>
          <a:p>
            <a:r>
              <a:rPr lang="en-US" sz="2400" dirty="0">
                <a:latin typeface="Times New Roman" panose="02020603050405020304" pitchFamily="18" charset="0"/>
                <a:cs typeface="Times New Roman" panose="02020603050405020304" pitchFamily="18" charset="0"/>
              </a:rPr>
              <a:t>The legal background and family practices are strongly correlated.</a:t>
            </a:r>
          </a:p>
          <a:p>
            <a:pPr marL="0" indent="0">
              <a:buNone/>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Gay and lesbian ‘modes of existence’ (</a:t>
            </a:r>
            <a:r>
              <a:rPr lang="en-US" sz="2400" dirty="0" err="1">
                <a:latin typeface="Times New Roman" panose="02020603050405020304" pitchFamily="18" charset="0"/>
                <a:cs typeface="Times New Roman" panose="02020603050405020304" pitchFamily="18" charset="0"/>
              </a:rPr>
              <a:t>Bech</a:t>
            </a:r>
            <a:r>
              <a:rPr lang="en-US" sz="2400" dirty="0">
                <a:latin typeface="Times New Roman" panose="02020603050405020304" pitchFamily="18" charset="0"/>
                <a:cs typeface="Times New Roman" panose="02020603050405020304" pitchFamily="18" charset="0"/>
              </a:rPr>
              <a:t> 1997), including adoption by same-sex couples, are increasingly seen as part of everyday life in some countries. </a:t>
            </a:r>
          </a:p>
          <a:p>
            <a:endParaRPr lang="en-US" sz="2400" dirty="0">
              <a:latin typeface="Times New Roman" panose="02020603050405020304" pitchFamily="18" charset="0"/>
              <a:cs typeface="Times New Roman" panose="02020603050405020304" pitchFamily="18" charset="0"/>
            </a:endParaRPr>
          </a:p>
          <a:p>
            <a:r>
              <a:rPr lang="en-US" sz="2400" b="1" dirty="0">
                <a:solidFill>
                  <a:srgbClr val="FF0000"/>
                </a:solidFill>
                <a:latin typeface="Times New Roman" panose="02020603050405020304" pitchFamily="18" charset="0"/>
                <a:cs typeface="Times New Roman" panose="02020603050405020304" pitchFamily="18" charset="0"/>
              </a:rPr>
              <a:t>How to measure attitudes towards (different aspects of) same-sex parenting in internationally comparable ways </a:t>
            </a:r>
            <a:r>
              <a:rPr lang="en-US" sz="2400" dirty="0">
                <a:solidFill>
                  <a:srgbClr val="00B050"/>
                </a:solidFill>
                <a:latin typeface="Times New Roman" panose="02020603050405020304" pitchFamily="18" charset="0"/>
                <a:cs typeface="Times New Roman" panose="02020603050405020304" pitchFamily="18" charset="0"/>
              </a:rPr>
              <a:t>(in countries with or without these legal institutions)</a:t>
            </a:r>
            <a:r>
              <a:rPr lang="en-US" sz="2400" b="1" dirty="0">
                <a:solidFill>
                  <a:srgbClr val="FF0000"/>
                </a:solidFill>
                <a:latin typeface="Times New Roman" panose="02020603050405020304" pitchFamily="18" charset="0"/>
                <a:cs typeface="Times New Roman" panose="02020603050405020304" pitchFamily="18" charset="0"/>
              </a:rPr>
              <a:t>?</a:t>
            </a:r>
            <a:endParaRPr lang="en-US" sz="2400" dirty="0">
              <a:solidFill>
                <a:srgbClr val="00B050"/>
              </a:solidFill>
              <a:latin typeface="Times New Roman" panose="02020603050405020304" pitchFamily="18" charset="0"/>
              <a:cs typeface="Times New Roman" panose="02020603050405020304" pitchFamily="18" charset="0"/>
            </a:endParaRPr>
          </a:p>
        </p:txBody>
      </p:sp>
      <p:sp>
        <p:nvSpPr>
          <p:cNvPr id="4" name="Lefelé nyíl 3"/>
          <p:cNvSpPr/>
          <p:nvPr/>
        </p:nvSpPr>
        <p:spPr>
          <a:xfrm>
            <a:off x="5034224" y="2341266"/>
            <a:ext cx="622998" cy="81391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273623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err="1">
                <a:solidFill>
                  <a:srgbClr val="0070C0"/>
                </a:solidFill>
                <a:latin typeface="Times New Roman" panose="02020603050405020304" pitchFamily="18" charset="0"/>
                <a:cs typeface="Times New Roman" panose="02020603050405020304" pitchFamily="18" charset="0"/>
              </a:rPr>
              <a:t>Objectives</a:t>
            </a:r>
            <a:endParaRPr lang="hu-HU" b="1" dirty="0">
              <a:solidFill>
                <a:srgbClr val="0070C0"/>
              </a:solidFill>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Our main goal was to compare same-sex parenting related attitudes in 25 European countries as measured by different variables within two large-scale surveys, the European Social Survey and the European Values Study at the same time… </a:t>
            </a:r>
          </a:p>
          <a:p>
            <a:pPr marL="0" indent="0">
              <a:buNone/>
            </a:pPr>
            <a:r>
              <a:rPr lang="en-GB" i="1" dirty="0">
                <a:latin typeface="Times New Roman" panose="02020603050405020304" pitchFamily="18" charset="0"/>
                <a:cs typeface="Times New Roman" panose="02020603050405020304" pitchFamily="18" charset="0"/>
              </a:rPr>
              <a:t>…i</a:t>
            </a:r>
            <a:r>
              <a:rPr lang="en-US" i="1" dirty="0">
                <a:latin typeface="Times New Roman" panose="02020603050405020304" pitchFamily="18" charset="0"/>
                <a:cs typeface="Times New Roman" panose="02020603050405020304" pitchFamily="18" charset="0"/>
              </a:rPr>
              <a:t>n order to better</a:t>
            </a:r>
            <a:r>
              <a:rPr lang="hu-HU"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understand the main determinants of attitudes </a:t>
            </a:r>
            <a:r>
              <a:rPr lang="hu-HU" i="1" dirty="0" err="1">
                <a:latin typeface="Times New Roman" panose="02020603050405020304" pitchFamily="18" charset="0"/>
                <a:cs typeface="Times New Roman" panose="02020603050405020304" pitchFamily="18" charset="0"/>
              </a:rPr>
              <a:t>toward</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same</a:t>
            </a:r>
            <a:r>
              <a:rPr lang="hu-HU" i="1" dirty="0">
                <a:latin typeface="Times New Roman" panose="02020603050405020304" pitchFamily="18" charset="0"/>
                <a:cs typeface="Times New Roman" panose="02020603050405020304" pitchFamily="18" charset="0"/>
              </a:rPr>
              <a:t>-sex </a:t>
            </a:r>
            <a:r>
              <a:rPr lang="hu-HU" i="1" dirty="0" err="1">
                <a:latin typeface="Times New Roman" panose="02020603050405020304" pitchFamily="18" charset="0"/>
                <a:cs typeface="Times New Roman" panose="02020603050405020304" pitchFamily="18" charset="0"/>
              </a:rPr>
              <a:t>parenting</a:t>
            </a:r>
            <a:r>
              <a:rPr lang="en-GB" i="1" dirty="0">
                <a:latin typeface="Times New Roman" panose="02020603050405020304" pitchFamily="18" charset="0"/>
                <a:cs typeface="Times New Roman" panose="02020603050405020304" pitchFamily="18" charset="0"/>
              </a:rPr>
              <a:t> rights and skills</a:t>
            </a:r>
            <a:r>
              <a:rPr lang="hu-HU"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at the individual- as</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well</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as</a:t>
            </a:r>
            <a:r>
              <a:rPr lang="hu-HU" i="1"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at the </a:t>
            </a:r>
            <a:r>
              <a:rPr lang="hu-HU" i="1" dirty="0">
                <a:latin typeface="Times New Roman" panose="02020603050405020304" pitchFamily="18" charset="0"/>
                <a:cs typeface="Times New Roman" panose="02020603050405020304" pitchFamily="18" charset="0"/>
              </a:rPr>
              <a:t>country</a:t>
            </a:r>
            <a:r>
              <a:rPr lang="en-GB" i="1" dirty="0">
                <a:latin typeface="Times New Roman" panose="02020603050405020304" pitchFamily="18" charset="0"/>
                <a:cs typeface="Times New Roman" panose="02020603050405020304" pitchFamily="18" charset="0"/>
              </a:rPr>
              <a:t>-</a:t>
            </a:r>
            <a:r>
              <a:rPr lang="hu-HU" i="1" dirty="0" err="1">
                <a:latin typeface="Times New Roman" panose="02020603050405020304" pitchFamily="18" charset="0"/>
                <a:cs typeface="Times New Roman" panose="02020603050405020304" pitchFamily="18" charset="0"/>
              </a:rPr>
              <a:t>levels</a:t>
            </a:r>
            <a:r>
              <a:rPr lang="hu-HU" i="1" dirty="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pPr marL="0" indent="0">
              <a:buNone/>
            </a:pP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57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b="1" dirty="0">
                <a:solidFill>
                  <a:srgbClr val="0070C0"/>
                </a:solidFill>
                <a:latin typeface="Times New Roman" panose="02020603050405020304" pitchFamily="18" charset="0"/>
                <a:cs typeface="Times New Roman" panose="02020603050405020304" pitchFamily="18" charset="0"/>
              </a:rPr>
              <a:t>Measures and methods</a:t>
            </a:r>
            <a:endParaRPr lang="en-US" dirty="0"/>
          </a:p>
        </p:txBody>
      </p:sp>
      <p:sp>
        <p:nvSpPr>
          <p:cNvPr id="3" name="Tartalom helye 2"/>
          <p:cNvSpPr>
            <a:spLocks noGrp="1"/>
          </p:cNvSpPr>
          <p:nvPr>
            <p:ph idx="1"/>
          </p:nvPr>
        </p:nvSpPr>
        <p:spPr>
          <a:xfrm>
            <a:off x="838200" y="1443318"/>
            <a:ext cx="10515600" cy="4957482"/>
          </a:xfrm>
        </p:spPr>
        <p:txBody>
          <a:bodyPr>
            <a:noAutofit/>
          </a:bodyPr>
          <a:lstStyle/>
          <a:p>
            <a:pPr marL="0" indent="0">
              <a:buNone/>
            </a:pPr>
            <a:r>
              <a:rPr lang="en-GB" u="sng" dirty="0">
                <a:latin typeface="Times New Roman" panose="02020603050405020304" pitchFamily="18" charset="0"/>
                <a:cs typeface="Times New Roman" panose="02020603050405020304" pitchFamily="18" charset="0"/>
              </a:rPr>
              <a:t>Dependent Variables:</a:t>
            </a:r>
          </a:p>
          <a:p>
            <a:pPr lvl="1">
              <a:lnSpc>
                <a:spcPct val="100000"/>
              </a:lnSpc>
            </a:pPr>
            <a:r>
              <a:rPr lang="en-GB" sz="2800" dirty="0">
                <a:solidFill>
                  <a:srgbClr val="FF0000"/>
                </a:solidFill>
                <a:latin typeface="Times New Roman" panose="02020603050405020304" pitchFamily="18" charset="0"/>
                <a:cs typeface="Times New Roman" panose="02020603050405020304" pitchFamily="18" charset="0"/>
              </a:rPr>
              <a:t>Gay male and lesbian couples should have the same rights to adopt children as straight couples </a:t>
            </a:r>
            <a:r>
              <a:rPr lang="en-GB" sz="2800" dirty="0">
                <a:latin typeface="Times New Roman" panose="02020603050405020304" pitchFamily="18" charset="0"/>
                <a:cs typeface="Times New Roman" panose="02020603050405020304" pitchFamily="18" charset="0"/>
              </a:rPr>
              <a:t>(ESS) – focus on rights</a:t>
            </a:r>
          </a:p>
          <a:p>
            <a:pPr lvl="1">
              <a:lnSpc>
                <a:spcPct val="100000"/>
              </a:lnSpc>
            </a:pPr>
            <a:r>
              <a:rPr lang="en-GB" sz="2800" dirty="0">
                <a:solidFill>
                  <a:srgbClr val="00B050"/>
                </a:solidFill>
                <a:latin typeface="Times New Roman" panose="02020603050405020304" pitchFamily="18" charset="0"/>
                <a:cs typeface="Times New Roman" panose="02020603050405020304" pitchFamily="18" charset="0"/>
              </a:rPr>
              <a:t>Homosexual couples are as good parents as other couples </a:t>
            </a:r>
            <a:r>
              <a:rPr lang="en-GB" sz="2800" dirty="0">
                <a:latin typeface="Times New Roman" panose="02020603050405020304" pitchFamily="18" charset="0"/>
                <a:cs typeface="Times New Roman" panose="02020603050405020304" pitchFamily="18" charset="0"/>
              </a:rPr>
              <a:t>(EVS) – focus on parenting skills</a:t>
            </a:r>
          </a:p>
          <a:p>
            <a:pPr marL="0" indent="0">
              <a:buNone/>
            </a:pPr>
            <a:r>
              <a:rPr lang="en-GB" u="sng" dirty="0">
                <a:latin typeface="Times New Roman" panose="02020603050405020304" pitchFamily="18" charset="0"/>
                <a:cs typeface="Times New Roman" panose="02020603050405020304" pitchFamily="18" charset="0"/>
              </a:rPr>
              <a:t>Individual-level variables</a:t>
            </a:r>
            <a:r>
              <a:rPr lang="en-GB" dirty="0">
                <a:latin typeface="Times New Roman" panose="02020603050405020304" pitchFamily="18" charset="0"/>
                <a:cs typeface="Times New Roman" panose="02020603050405020304" pitchFamily="18" charset="0"/>
              </a:rPr>
              <a:t>: </a:t>
            </a:r>
            <a:r>
              <a:rPr lang="en-GB" sz="2600" dirty="0">
                <a:latin typeface="Times New Roman" panose="02020603050405020304" pitchFamily="18" charset="0"/>
                <a:cs typeface="Times New Roman" panose="02020603050405020304" pitchFamily="18" charset="0"/>
              </a:rPr>
              <a:t>gender, age groups, attendance at religious services</a:t>
            </a:r>
            <a:r>
              <a:rPr lang="hu-HU" sz="2600" dirty="0">
                <a:latin typeface="Times New Roman" panose="02020603050405020304" pitchFamily="18" charset="0"/>
                <a:cs typeface="Times New Roman" panose="02020603050405020304" pitchFamily="18" charset="0"/>
              </a:rPr>
              <a:t>, </a:t>
            </a:r>
            <a:r>
              <a:rPr lang="en-GB" sz="2600" dirty="0">
                <a:latin typeface="Times New Roman" panose="02020603050405020304" pitchFamily="18" charset="0"/>
                <a:cs typeface="Times New Roman" panose="02020603050405020304" pitchFamily="18" charset="0"/>
              </a:rPr>
              <a:t>education, parental status, left-rig</a:t>
            </a:r>
            <a:r>
              <a:rPr lang="hu-HU" sz="2600" dirty="0">
                <a:latin typeface="Times New Roman" panose="02020603050405020304" pitchFamily="18" charset="0"/>
                <a:cs typeface="Times New Roman" panose="02020603050405020304" pitchFamily="18" charset="0"/>
              </a:rPr>
              <a:t>h</a:t>
            </a:r>
            <a:r>
              <a:rPr lang="en-GB" sz="2600" dirty="0">
                <a:latin typeface="Times New Roman" panose="02020603050405020304" pitchFamily="18" charset="0"/>
                <a:cs typeface="Times New Roman" panose="02020603050405020304" pitchFamily="18" charset="0"/>
              </a:rPr>
              <a:t>t wing scale, </a:t>
            </a:r>
            <a:r>
              <a:rPr lang="hu-HU" sz="2600" dirty="0" err="1">
                <a:latin typeface="Times New Roman" panose="02020603050405020304" pitchFamily="18" charset="0"/>
                <a:cs typeface="Times New Roman" panose="02020603050405020304" pitchFamily="18" charset="0"/>
              </a:rPr>
              <a:t>attitudes</a:t>
            </a:r>
            <a:r>
              <a:rPr lang="hu-HU" sz="2600" dirty="0">
                <a:latin typeface="Times New Roman" panose="02020603050405020304" pitchFamily="18" charset="0"/>
                <a:cs typeface="Times New Roman" panose="02020603050405020304" pitchFamily="18" charset="0"/>
              </a:rPr>
              <a:t> </a:t>
            </a:r>
            <a:r>
              <a:rPr lang="hu-HU" sz="2600" dirty="0" err="1">
                <a:latin typeface="Times New Roman" panose="02020603050405020304" pitchFamily="18" charset="0"/>
                <a:cs typeface="Times New Roman" panose="02020603050405020304" pitchFamily="18" charset="0"/>
              </a:rPr>
              <a:t>towards</a:t>
            </a:r>
            <a:r>
              <a:rPr lang="en-GB" sz="2600" dirty="0">
                <a:latin typeface="Times New Roman" panose="02020603050405020304" pitchFamily="18" charset="0"/>
                <a:cs typeface="Times New Roman" panose="02020603050405020304" pitchFamily="18" charset="0"/>
              </a:rPr>
              <a:t> immigrants;</a:t>
            </a:r>
            <a:r>
              <a:rPr lang="hu-HU" sz="2600" dirty="0">
                <a:latin typeface="Times New Roman" panose="02020603050405020304" pitchFamily="18" charset="0"/>
                <a:cs typeface="Times New Roman" panose="02020603050405020304" pitchFamily="18" charset="0"/>
              </a:rPr>
              <a:t> gender </a:t>
            </a:r>
            <a:r>
              <a:rPr lang="hu-HU" sz="2600" dirty="0" err="1">
                <a:latin typeface="Times New Roman" panose="02020603050405020304" pitchFamily="18" charset="0"/>
                <a:cs typeface="Times New Roman" panose="02020603050405020304" pitchFamily="18" charset="0"/>
              </a:rPr>
              <a:t>role</a:t>
            </a:r>
            <a:r>
              <a:rPr lang="hu-HU" sz="2600" dirty="0">
                <a:latin typeface="Times New Roman" panose="02020603050405020304" pitchFamily="18" charset="0"/>
                <a:cs typeface="Times New Roman" panose="02020603050405020304" pitchFamily="18" charset="0"/>
              </a:rPr>
              <a:t> </a:t>
            </a:r>
            <a:r>
              <a:rPr lang="hu-HU" sz="2600" dirty="0" err="1">
                <a:latin typeface="Times New Roman" panose="02020603050405020304" pitchFamily="18" charset="0"/>
                <a:cs typeface="Times New Roman" panose="02020603050405020304" pitchFamily="18" charset="0"/>
              </a:rPr>
              <a:t>related</a:t>
            </a:r>
            <a:r>
              <a:rPr lang="hu-HU" sz="2600" dirty="0">
                <a:latin typeface="Times New Roman" panose="02020603050405020304" pitchFamily="18" charset="0"/>
                <a:cs typeface="Times New Roman" panose="02020603050405020304" pitchFamily="18" charset="0"/>
              </a:rPr>
              <a:t> </a:t>
            </a:r>
            <a:r>
              <a:rPr lang="hu-HU" sz="2600" dirty="0" err="1">
                <a:latin typeface="Times New Roman" panose="02020603050405020304" pitchFamily="18" charset="0"/>
                <a:cs typeface="Times New Roman" panose="02020603050405020304" pitchFamily="18" charset="0"/>
              </a:rPr>
              <a:t>attitudes</a:t>
            </a:r>
            <a:endParaRPr lang="en-GB" sz="2600" dirty="0">
              <a:latin typeface="Times New Roman" panose="02020603050405020304" pitchFamily="18" charset="0"/>
              <a:cs typeface="Times New Roman" panose="02020603050405020304" pitchFamily="18" charset="0"/>
            </a:endParaRPr>
          </a:p>
          <a:p>
            <a:pPr marL="0" indent="0">
              <a:buNone/>
            </a:pPr>
            <a:r>
              <a:rPr lang="en-GB" u="sng" dirty="0">
                <a:latin typeface="Times New Roman" panose="02020603050405020304" pitchFamily="18" charset="0"/>
                <a:cs typeface="Times New Roman" panose="02020603050405020304" pitchFamily="18" charset="0"/>
              </a:rPr>
              <a:t>Country-level variables: </a:t>
            </a:r>
            <a:r>
              <a:rPr lang="en-GB" dirty="0">
                <a:latin typeface="Times New Roman" panose="02020603050405020304" pitchFamily="18" charset="0"/>
                <a:cs typeface="Times New Roman" panose="02020603050405020304" pitchFamily="18" charset="0"/>
              </a:rPr>
              <a:t>GII, Adoption</a:t>
            </a:r>
          </a:p>
          <a:p>
            <a:pPr marL="0" indent="0">
              <a:buNone/>
            </a:pPr>
            <a:r>
              <a:rPr lang="en-GB" b="1" dirty="0">
                <a:latin typeface="Times New Roman" panose="02020603050405020304" pitchFamily="18" charset="0"/>
                <a:cs typeface="Times New Roman" panose="02020603050405020304" pitchFamily="18" charset="0"/>
              </a:rPr>
              <a:t>Methods</a:t>
            </a:r>
            <a:r>
              <a:rPr lang="en-GB" dirty="0">
                <a:latin typeface="Times New Roman" panose="02020603050405020304" pitchFamily="18" charset="0"/>
                <a:cs typeface="Times New Roman" panose="02020603050405020304" pitchFamily="18" charset="0"/>
              </a:rPr>
              <a:t>: multilevel models including variables at the individual- and the country-level</a:t>
            </a:r>
            <a:endParaRPr lang="en-GB" dirty="0"/>
          </a:p>
        </p:txBody>
      </p:sp>
    </p:spTree>
    <p:extLst>
      <p:ext uri="{BB962C8B-B14F-4D97-AF65-F5344CB8AC3E}">
        <p14:creationId xmlns:p14="http://schemas.microsoft.com/office/powerpoint/2010/main" val="4133774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17620" y="184254"/>
            <a:ext cx="10138639" cy="819793"/>
          </a:xfrm>
        </p:spPr>
        <p:txBody>
          <a:bodyPr/>
          <a:lstStyle/>
          <a:p>
            <a:r>
              <a:rPr lang="en-GB" b="1" dirty="0">
                <a:solidFill>
                  <a:srgbClr val="0070C0"/>
                </a:solidFill>
                <a:latin typeface="Times New Roman" panose="02020603050405020304" pitchFamily="18" charset="0"/>
                <a:cs typeface="Times New Roman" panose="02020603050405020304" pitchFamily="18" charset="0"/>
              </a:rPr>
              <a:t>Hypotheses</a:t>
            </a:r>
          </a:p>
        </p:txBody>
      </p:sp>
      <p:sp>
        <p:nvSpPr>
          <p:cNvPr id="3" name="Tartalom helye 2"/>
          <p:cNvSpPr>
            <a:spLocks noGrp="1"/>
          </p:cNvSpPr>
          <p:nvPr>
            <p:ph idx="1"/>
          </p:nvPr>
        </p:nvSpPr>
        <p:spPr>
          <a:xfrm>
            <a:off x="161365" y="1004047"/>
            <a:ext cx="11816270" cy="5764307"/>
          </a:xfrm>
        </p:spPr>
        <p:txBody>
          <a:bodyPr>
            <a:noAutofit/>
          </a:bodyPr>
          <a:lstStyle/>
          <a:p>
            <a:r>
              <a:rPr lang="en-GB" sz="2500" u="sng" dirty="0">
                <a:latin typeface="Times New Roman" panose="02020603050405020304" pitchFamily="18" charset="0"/>
                <a:cs typeface="Times New Roman" panose="02020603050405020304" pitchFamily="18" charset="0"/>
              </a:rPr>
              <a:t>Overall hypothesis:</a:t>
            </a:r>
          </a:p>
          <a:p>
            <a:pPr lvl="1"/>
            <a:r>
              <a:rPr lang="en-GB" sz="2500" i="1" dirty="0">
                <a:solidFill>
                  <a:srgbClr val="00B050"/>
                </a:solidFill>
                <a:latin typeface="Times New Roman" panose="02020603050405020304" pitchFamily="18" charset="0"/>
                <a:cs typeface="Times New Roman" panose="02020603050405020304" pitchFamily="18" charset="0"/>
              </a:rPr>
              <a:t>H0: If both of the dependent variables are valid measurement instruments of  attitudes towards same-sex parenting, we will have to get very similar results regarding the effects of the various independent and control variables within our regression models</a:t>
            </a:r>
            <a:r>
              <a:rPr lang="en-GB" sz="2500" dirty="0">
                <a:solidFill>
                  <a:srgbClr val="00B050"/>
                </a:solidFill>
                <a:latin typeface="Times New Roman" panose="02020603050405020304" pitchFamily="18" charset="0"/>
                <a:cs typeface="Times New Roman" panose="02020603050405020304" pitchFamily="18" charset="0"/>
              </a:rPr>
              <a:t>. </a:t>
            </a:r>
          </a:p>
          <a:p>
            <a:r>
              <a:rPr lang="en-GB" sz="2500" u="sng" dirty="0">
                <a:latin typeface="Times New Roman" panose="02020603050405020304" pitchFamily="18" charset="0"/>
                <a:cs typeface="Times New Roman" panose="02020603050405020304" pitchFamily="18" charset="0"/>
              </a:rPr>
              <a:t>Individual-level hypothesis:</a:t>
            </a:r>
          </a:p>
          <a:p>
            <a:pPr lvl="1"/>
            <a:r>
              <a:rPr lang="en-GB" sz="2500" i="1" dirty="0">
                <a:solidFill>
                  <a:srgbClr val="FFC000"/>
                </a:solidFill>
                <a:latin typeface="Times New Roman" panose="02020603050405020304" pitchFamily="18" charset="0"/>
                <a:cs typeface="Times New Roman" panose="02020603050405020304" pitchFamily="18" charset="0"/>
              </a:rPr>
              <a:t>H1: Women, younger and less religious people, those with higher level of education and living in more urbanized environments are less homophobic than men, older and more religious people, those with lower level of education, and living in smaller settlements.</a:t>
            </a:r>
            <a:endParaRPr lang="en-GB" sz="2500" dirty="0">
              <a:solidFill>
                <a:srgbClr val="FFC000"/>
              </a:solidFill>
              <a:latin typeface="Times New Roman" panose="02020603050405020304" pitchFamily="18" charset="0"/>
              <a:cs typeface="Times New Roman" panose="02020603050405020304" pitchFamily="18" charset="0"/>
            </a:endParaRPr>
          </a:p>
          <a:p>
            <a:r>
              <a:rPr lang="en-GB" sz="2500" u="sng" dirty="0">
                <a:latin typeface="Times New Roman" panose="02020603050405020304" pitchFamily="18" charset="0"/>
                <a:cs typeface="Times New Roman" panose="02020603050405020304" pitchFamily="18" charset="0"/>
              </a:rPr>
              <a:t>Country-level hypotheses:</a:t>
            </a:r>
          </a:p>
          <a:p>
            <a:pPr lvl="1"/>
            <a:r>
              <a:rPr lang="en-GB" sz="2500" i="1" dirty="0">
                <a:solidFill>
                  <a:srgbClr val="FF0000"/>
                </a:solidFill>
                <a:latin typeface="Times New Roman" panose="02020603050405020304" pitchFamily="18" charset="0"/>
                <a:cs typeface="Times New Roman" panose="02020603050405020304" pitchFamily="18" charset="0"/>
              </a:rPr>
              <a:t>Having adoption by same-sex couples as a legal institution in a given country can correspond with higher levels of acceptance towards adoption by same-sex couples</a:t>
            </a:r>
            <a:r>
              <a:rPr lang="en-GB" sz="2500" dirty="0">
                <a:solidFill>
                  <a:srgbClr val="FF0000"/>
                </a:solidFill>
                <a:latin typeface="Times New Roman" panose="02020603050405020304" pitchFamily="18" charset="0"/>
                <a:cs typeface="Times New Roman" panose="02020603050405020304" pitchFamily="18" charset="0"/>
              </a:rPr>
              <a:t>.</a:t>
            </a:r>
          </a:p>
          <a:p>
            <a:pPr lvl="1"/>
            <a:r>
              <a:rPr lang="en-GB" sz="2500" i="1" dirty="0">
                <a:solidFill>
                  <a:srgbClr val="FF0000"/>
                </a:solidFill>
                <a:latin typeface="Times New Roman" panose="02020603050405020304" pitchFamily="18" charset="0"/>
                <a:cs typeface="Times New Roman" panose="02020603050405020304" pitchFamily="18" charset="0"/>
              </a:rPr>
              <a:t>Greater gender inequality in a society can correspond with higher levels of acceptance towards adoption by same-sex couples.</a:t>
            </a:r>
            <a:endParaRPr lang="en-GB" sz="25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0981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b="1" dirty="0" err="1">
                <a:solidFill>
                  <a:srgbClr val="0070C0"/>
                </a:solidFill>
                <a:latin typeface="Times New Roman" panose="02020603050405020304" pitchFamily="18" charset="0"/>
                <a:cs typeface="Times New Roman" panose="02020603050405020304" pitchFamily="18" charset="0"/>
              </a:rPr>
              <a:t>Results</a:t>
            </a:r>
            <a:r>
              <a:rPr lang="hu-HU" b="1" dirty="0">
                <a:solidFill>
                  <a:srgbClr val="0070C0"/>
                </a:solidFill>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Mean values of the two dependent variables</a:t>
            </a:r>
            <a:endParaRPr lang="en-GB" sz="2400"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val="717203280"/>
              </p:ext>
            </p:extLst>
          </p:nvPr>
        </p:nvGraphicFramePr>
        <p:xfrm>
          <a:off x="838200" y="1366576"/>
          <a:ext cx="10988710" cy="50241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1525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Kép 1"/>
          <p:cNvPicPr>
            <a:picLocks noChangeAspect="1"/>
          </p:cNvPicPr>
          <p:nvPr/>
        </p:nvPicPr>
        <p:blipFill>
          <a:blip r:embed="rId2"/>
          <a:stretch>
            <a:fillRect/>
          </a:stretch>
        </p:blipFill>
        <p:spPr>
          <a:xfrm>
            <a:off x="16785" y="1527350"/>
            <a:ext cx="6712775" cy="5184949"/>
          </a:xfrm>
          <a:prstGeom prst="rect">
            <a:avLst/>
          </a:prstGeom>
        </p:spPr>
      </p:pic>
      <p:pic>
        <p:nvPicPr>
          <p:cNvPr id="3" name="Kép 2"/>
          <p:cNvPicPr>
            <a:picLocks noChangeAspect="1"/>
          </p:cNvPicPr>
          <p:nvPr/>
        </p:nvPicPr>
        <p:blipFill>
          <a:blip r:embed="rId3"/>
          <a:stretch>
            <a:fillRect/>
          </a:stretch>
        </p:blipFill>
        <p:spPr>
          <a:xfrm>
            <a:off x="6729560" y="1527350"/>
            <a:ext cx="5462440" cy="5184948"/>
          </a:xfrm>
          <a:prstGeom prst="rect">
            <a:avLst/>
          </a:prstGeom>
        </p:spPr>
      </p:pic>
      <p:sp>
        <p:nvSpPr>
          <p:cNvPr id="5" name="Szövegdoboz 4"/>
          <p:cNvSpPr txBox="1"/>
          <p:nvPr/>
        </p:nvSpPr>
        <p:spPr>
          <a:xfrm>
            <a:off x="3828812" y="-119357"/>
            <a:ext cx="5767926" cy="769441"/>
          </a:xfrm>
          <a:prstGeom prst="rect">
            <a:avLst/>
          </a:prstGeom>
          <a:noFill/>
        </p:spPr>
        <p:txBody>
          <a:bodyPr wrap="none" rtlCol="0">
            <a:spAutoFit/>
          </a:bodyPr>
          <a:lstStyle/>
          <a:p>
            <a:r>
              <a:rPr lang="hu-HU" sz="4400" b="1" dirty="0" err="1">
                <a:solidFill>
                  <a:srgbClr val="0070C0"/>
                </a:solidFill>
                <a:latin typeface="Times New Roman" panose="02020603050405020304" pitchFamily="18" charset="0"/>
                <a:ea typeface="+mj-ea"/>
                <a:cs typeface="Times New Roman" panose="02020603050405020304" pitchFamily="18" charset="0"/>
              </a:rPr>
              <a:t>Individual-level</a:t>
            </a:r>
            <a:r>
              <a:rPr lang="hu-HU" sz="4400" b="1" dirty="0">
                <a:solidFill>
                  <a:srgbClr val="0070C0"/>
                </a:solidFill>
                <a:latin typeface="Times New Roman" panose="02020603050405020304" pitchFamily="18" charset="0"/>
                <a:ea typeface="+mj-ea"/>
                <a:cs typeface="Times New Roman" panose="02020603050405020304" pitchFamily="18" charset="0"/>
              </a:rPr>
              <a:t> </a:t>
            </a:r>
            <a:r>
              <a:rPr lang="hu-HU" sz="4400" b="1" dirty="0" err="1">
                <a:solidFill>
                  <a:srgbClr val="0070C0"/>
                </a:solidFill>
                <a:latin typeface="Times New Roman" panose="02020603050405020304" pitchFamily="18" charset="0"/>
                <a:ea typeface="+mj-ea"/>
                <a:cs typeface="Times New Roman" panose="02020603050405020304" pitchFamily="18" charset="0"/>
              </a:rPr>
              <a:t>models</a:t>
            </a:r>
            <a:endParaRPr lang="hu-HU" sz="4400" b="1" dirty="0">
              <a:solidFill>
                <a:srgbClr val="0070C0"/>
              </a:solidFill>
              <a:latin typeface="Times New Roman" panose="02020603050405020304" pitchFamily="18" charset="0"/>
              <a:ea typeface="+mj-ea"/>
              <a:cs typeface="Times New Roman" panose="02020603050405020304" pitchFamily="18" charset="0"/>
            </a:endParaRPr>
          </a:p>
        </p:txBody>
      </p:sp>
      <p:sp>
        <p:nvSpPr>
          <p:cNvPr id="6" name="Szövegdoboz 5"/>
          <p:cNvSpPr txBox="1"/>
          <p:nvPr/>
        </p:nvSpPr>
        <p:spPr>
          <a:xfrm>
            <a:off x="371789" y="765551"/>
            <a:ext cx="5968721" cy="646331"/>
          </a:xfrm>
          <a:prstGeom prst="rect">
            <a:avLst/>
          </a:prstGeom>
          <a:noFill/>
        </p:spPr>
        <p:txBody>
          <a:bodyPr wrap="square" rtlCol="0">
            <a:spAutoFit/>
          </a:bodyPr>
          <a:lstStyle/>
          <a:p>
            <a:pPr algn="ctr"/>
            <a:r>
              <a:rPr lang="en-GB" dirty="0">
                <a:solidFill>
                  <a:srgbClr val="FF0000"/>
                </a:solidFill>
                <a:latin typeface="Times New Roman" panose="02020603050405020304" pitchFamily="18" charset="0"/>
                <a:cs typeface="Times New Roman" panose="02020603050405020304" pitchFamily="18" charset="0"/>
              </a:rPr>
              <a:t>Gay male and lesbian couples should have the same rights to adopt children as straight couples</a:t>
            </a:r>
            <a:endParaRPr lang="hu-HU" dirty="0"/>
          </a:p>
        </p:txBody>
      </p:sp>
      <p:sp>
        <p:nvSpPr>
          <p:cNvPr id="7" name="Szövegdoboz 6"/>
          <p:cNvSpPr txBox="1"/>
          <p:nvPr/>
        </p:nvSpPr>
        <p:spPr>
          <a:xfrm>
            <a:off x="6545629" y="904050"/>
            <a:ext cx="5493812" cy="369332"/>
          </a:xfrm>
          <a:prstGeom prst="rect">
            <a:avLst/>
          </a:prstGeom>
          <a:noFill/>
        </p:spPr>
        <p:txBody>
          <a:bodyPr wrap="none" rtlCol="0">
            <a:spAutoFit/>
          </a:bodyPr>
          <a:lstStyle/>
          <a:p>
            <a:pPr algn="ctr"/>
            <a:r>
              <a:rPr lang="en-GB" dirty="0">
                <a:solidFill>
                  <a:srgbClr val="00B050"/>
                </a:solidFill>
                <a:latin typeface="Times New Roman" panose="02020603050405020304" pitchFamily="18" charset="0"/>
                <a:cs typeface="Times New Roman" panose="02020603050405020304" pitchFamily="18" charset="0"/>
              </a:rPr>
              <a:t>Homosexual couples are as good parents as other couples</a:t>
            </a:r>
            <a:endParaRPr lang="hu-HU" dirty="0"/>
          </a:p>
        </p:txBody>
      </p:sp>
    </p:spTree>
    <p:extLst>
      <p:ext uri="{BB962C8B-B14F-4D97-AF65-F5344CB8AC3E}">
        <p14:creationId xmlns:p14="http://schemas.microsoft.com/office/powerpoint/2010/main" val="247084246"/>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1054</TotalTime>
  <Words>864</Words>
  <Application>Microsoft Office PowerPoint</Application>
  <PresentationFormat>Szélesvásznú</PresentationFormat>
  <Paragraphs>63</Paragraphs>
  <Slides>13</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13</vt:i4>
      </vt:variant>
    </vt:vector>
  </HeadingPairs>
  <TitlesOfParts>
    <vt:vector size="18" baseType="lpstr">
      <vt:lpstr>Arial</vt:lpstr>
      <vt:lpstr>Calibri</vt:lpstr>
      <vt:lpstr>Calibri Light</vt:lpstr>
      <vt:lpstr>Times New Roman</vt:lpstr>
      <vt:lpstr>Office-téma</vt:lpstr>
      <vt:lpstr>Attitudes towards adoption rights and parenting skills of same-sex couples:  Are these comparable?</vt:lpstr>
      <vt:lpstr>Data</vt:lpstr>
      <vt:lpstr>Backgrounds</vt:lpstr>
      <vt:lpstr>Concept and research question</vt:lpstr>
      <vt:lpstr>Objectives</vt:lpstr>
      <vt:lpstr>Measures and methods</vt:lpstr>
      <vt:lpstr>Hypotheses</vt:lpstr>
      <vt:lpstr>Results: Mean values of the two dependent variables</vt:lpstr>
      <vt:lpstr>PowerPoint-bemutató</vt:lpstr>
      <vt:lpstr>Individual-level + Country-level models </vt:lpstr>
      <vt:lpstr>Summary</vt:lpstr>
      <vt:lpstr>Further steps</vt:lpstr>
      <vt:lpstr>Any questions or 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Szalma Ivett</dc:creator>
  <cp:lastModifiedBy>Szalma Ivett</cp:lastModifiedBy>
  <cp:revision>50</cp:revision>
  <dcterms:created xsi:type="dcterms:W3CDTF">2022-06-26T13:22:43Z</dcterms:created>
  <dcterms:modified xsi:type="dcterms:W3CDTF">2022-11-02T12:41:11Z</dcterms:modified>
</cp:coreProperties>
</file>