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56" r:id="rId4"/>
    <p:sldId id="283" r:id="rId5"/>
    <p:sldId id="275" r:id="rId6"/>
    <p:sldId id="278" r:id="rId7"/>
    <p:sldId id="280" r:id="rId8"/>
    <p:sldId id="281" r:id="rId9"/>
    <p:sldId id="287" r:id="rId10"/>
    <p:sldId id="288" r:id="rId11"/>
    <p:sldId id="295" r:id="rId12"/>
    <p:sldId id="296" r:id="rId13"/>
    <p:sldId id="297" r:id="rId14"/>
    <p:sldId id="298" r:id="rId15"/>
    <p:sldId id="299" r:id="rId16"/>
    <p:sldId id="303" r:id="rId17"/>
    <p:sldId id="304" r:id="rId18"/>
    <p:sldId id="300" r:id="rId19"/>
    <p:sldId id="301" r:id="rId20"/>
    <p:sldId id="302" r:id="rId21"/>
    <p:sldId id="292" r:id="rId22"/>
    <p:sldId id="274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ksi Veronika" initials="PV" lastIdx="1" clrIdx="0">
    <p:extLst>
      <p:ext uri="{19B8F6BF-5375-455C-9EA6-DF929625EA0E}">
        <p15:presenceInfo xmlns:p15="http://schemas.microsoft.com/office/powerpoint/2012/main" userId="Paksi Vero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527"/>
    <a:srgbClr val="FF00FF"/>
    <a:srgbClr val="00FFFF"/>
    <a:srgbClr val="B35326"/>
    <a:srgbClr val="A68E33"/>
    <a:srgbClr val="A68D31"/>
    <a:srgbClr val="7E5485"/>
    <a:srgbClr val="1D6C78"/>
    <a:srgbClr val="6A8A8E"/>
    <a:srgbClr val="9BB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87692275981432E-2"/>
          <c:y val="3.3579161712390428E-2"/>
          <c:w val="0.84437984564780999"/>
          <c:h val="0.7317441138384368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Munka1!$E$1:$E$25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Munka1!$F$1:$F$25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11</c:v>
                </c:pt>
                <c:pt idx="10">
                  <c:v>4</c:v>
                </c:pt>
                <c:pt idx="11">
                  <c:v>8</c:v>
                </c:pt>
                <c:pt idx="12">
                  <c:v>3</c:v>
                </c:pt>
                <c:pt idx="13">
                  <c:v>10</c:v>
                </c:pt>
                <c:pt idx="14">
                  <c:v>3</c:v>
                </c:pt>
                <c:pt idx="15">
                  <c:v>2</c:v>
                </c:pt>
                <c:pt idx="16">
                  <c:v>10</c:v>
                </c:pt>
                <c:pt idx="17">
                  <c:v>5</c:v>
                </c:pt>
                <c:pt idx="18">
                  <c:v>7</c:v>
                </c:pt>
                <c:pt idx="19">
                  <c:v>13</c:v>
                </c:pt>
                <c:pt idx="20">
                  <c:v>10</c:v>
                </c:pt>
                <c:pt idx="21">
                  <c:v>7</c:v>
                </c:pt>
                <c:pt idx="22">
                  <c:v>16</c:v>
                </c:pt>
                <c:pt idx="23">
                  <c:v>12</c:v>
                </c:pt>
                <c:pt idx="2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9-4E56-9376-D6CB2A4AD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551423"/>
        <c:axId val="1605553503"/>
      </c:lineChart>
      <c:catAx>
        <c:axId val="160555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05553503"/>
        <c:crosses val="autoZero"/>
        <c:auto val="1"/>
        <c:lblAlgn val="ctr"/>
        <c:lblOffset val="100"/>
        <c:noMultiLvlLbl val="0"/>
      </c:catAx>
      <c:valAx>
        <c:axId val="160555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0555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A30C6-F1B6-4CE5-9118-855F7F7D46BA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6341-EF71-4DE1-B2CD-F86879DCB9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5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6341-EF71-4DE1-B2CD-F86879DCB9B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65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ADF4B1-DDE4-5360-767C-D6CC6E89F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2C09135-76A3-A053-CAA2-956F6572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948721-94C7-6EFF-5D5C-4692493B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8AC46C-E3C0-A2F0-B5FB-DE6F5285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892896-591C-8D55-AE04-EE63D1F7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B0FCE7-8492-AD66-50A3-7688E6C9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8E8AB08-11B8-B1CA-EA31-8342CFD73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E824A2-D7EC-0DF9-DA21-B2B5730C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ABFE95-4084-E64D-8ACD-83429D5A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163DD7-4D8D-247D-7AE8-3665B6C0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6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F9BD0C4-E1BC-F042-FF95-15CCC299D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9C4848D-9502-6B43-7DB1-2F3CB367B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7BAC30-52B7-F04F-EF66-F2EF8100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28FFAF-EDAE-2D3C-DCF5-407C5727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1165F2-AB54-1406-F73B-F5C29B84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79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9EA643-95B2-A80E-D1DC-8E86CF93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6BDB22-3D25-04CA-50C3-4F863416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3CA7A2-48CA-BCFD-33F6-ED4610D9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1356E3-8D8C-7782-5BEE-F8F186B6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70E53E-8D93-0AFD-AD8A-E0B05665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9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1F7602-3CBB-1DBA-DF53-BF2F09E1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16B879-8A50-272F-C490-BABD6C844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3E38F4-8F4D-47A4-40BF-52C705AD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4070F1-5080-B255-9F83-DD495E1C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26ECFE-0953-FACA-C790-362DF1A3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6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35E550-A316-8CB9-A393-6D0C4A3A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B4DAA8-D1A8-3D74-1755-151EA320B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78B750-4461-FB86-881A-F068F3D6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E1CD75-7BE8-43D5-0E5D-77EC659A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E54ADD-5B8C-8779-2EB6-43BC0501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090633-9524-CD39-71EB-1E409AE1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3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AE8CDD-D96A-D432-7B70-34C79379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566DA8-9BF5-94F2-C073-69A0A13E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CA0A0E-EA4E-D72F-2436-B4EEAFCA9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A92B751-133B-A3DB-16DF-EB0E1B3F4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42CFD94-D626-E8F5-05B5-E79CE7F38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061C3EF-89B0-0297-BF9D-0D0BEB1A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D3F3AFB-19AF-EB11-D42C-02C3D6A4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A1E2AC9-F36C-DD97-6DB6-03246049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9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EFB9BE-A5BB-6344-4E2A-63B2E924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AF49248-9375-C186-AC1A-0B3E7F67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C07EEC8-4B71-C4B3-9FD7-1E35293F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AA49B9-06E9-9621-8800-96F57A2B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64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8DC65B9-EB24-2821-10CC-F35BE462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817F65B-EDF9-50A2-7187-67CD86E8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C0372D5-F965-5935-62BE-16FC0CEB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2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043643-B990-91D3-9AD9-759E7229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E806F0-4C10-4B7A-ED3B-5E3DF00AB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F147A8-87D6-D386-0ADC-D01B120ED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22A8F6-83B8-108E-7EEC-E1033ABB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AF31AC-B2D9-48F6-C23A-D30C761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B7C04F-175E-65D3-E08C-E1CF445E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0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F90D5A-B2BD-9287-B921-33EEC2CA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E0766AD-9A01-D35E-3E94-865CC5C4E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483BB5C-6B92-90AD-BA55-81B5D3C6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976DF5C-5787-897F-E6C7-88AA8BD6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943E-1B53-436D-A662-C0B35D8AF9BD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8B1107C-0303-9BDA-ED58-26F61229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E2154A-B0C1-8CAC-A0D1-100ACCB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FA29-CDB4-42BF-8BD4-6211B665D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4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9ABACC5-4526-A837-F57C-489B656D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8DCAD1-65BD-2ECE-8EA1-CA0FE1E4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7DE88C-8CA8-2E61-C734-4749C5CE6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59C943E-1B53-436D-A662-C0B35D8AF9BD}" type="datetimeFigureOut">
              <a:rPr lang="hu-HU" smtClean="0"/>
              <a:pPr/>
              <a:t>2025. 09. 02.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5FF5D6-5F8B-819C-CB0D-60169B56C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AAD57C-EB81-ADCA-2DE7-86186188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D92FA29-CDB4-42BF-8BD4-6211B665DB7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92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8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152D15C7-5543-F3DA-E2AD-C870511C5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45" y="1145761"/>
            <a:ext cx="10847539" cy="307939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Scoping Review on the Well-being of Childless Women </a:t>
            </a: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and </a:t>
            </a:r>
            <a:r>
              <a:rPr lang="hu-H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Men</a:t>
            </a: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 Older Age 	</a:t>
            </a:r>
          </a:p>
          <a:p>
            <a:endParaRPr lang="hu-HU" sz="32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Ivett Szalma – </a:t>
            </a: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Judit Takács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hu-HU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Lóránt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Pélyi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hu-HU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" y="5323362"/>
            <a:ext cx="8641098" cy="144475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291136" y="5165229"/>
            <a:ext cx="41751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European Sociological Association (ESA) RN13 Sociology of Families and Intimate Lives Interim Meeting 2025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Ankara, </a:t>
            </a:r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Turkey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r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7" y="5323362"/>
            <a:ext cx="7926817" cy="12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7738-754D-FCD6-7710-DB0A734C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93118F18-2992-91F6-193B-A0C4B8C2E9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F9C0ACA7-4870-99AA-85EF-24954FEA741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B35326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en-US" sz="3200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spcBef>
                <a:spcPts val="1000"/>
              </a:spcBef>
              <a:spcAft>
                <a:spcPts val="1200"/>
              </a:spcAft>
              <a:buSzPct val="70000"/>
            </a:pPr>
            <a:r>
              <a:rPr lang="en-GB" sz="9600" b="1" noProof="0" dirty="0">
                <a:solidFill>
                  <a:schemeClr val="bg1"/>
                </a:solidFill>
                <a:highlight>
                  <a:srgbClr val="B35326"/>
                </a:highlight>
              </a:rPr>
              <a:t>Economic Well-Being: housing and care preferences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D1501E-43BA-D00B-B887-53EB4B6C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72807B6-63FF-3890-22B9-454C33542B60}"/>
              </a:ext>
            </a:extLst>
          </p:cNvPr>
          <p:cNvSpPr txBox="1"/>
          <p:nvPr/>
        </p:nvSpPr>
        <p:spPr>
          <a:xfrm>
            <a:off x="0" y="800527"/>
            <a:ext cx="12034981" cy="489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Childless older adults are more likely to live alone than parents (Reher &amp; Requena, 2007). </a:t>
            </a:r>
            <a:r>
              <a:rPr lang="hu-HU" sz="2200" dirty="0" err="1">
                <a:latin typeface="Times New Roman" panose="02020603050405020304" pitchFamily="18" charset="0"/>
              </a:rPr>
              <a:t>However</a:t>
            </a:r>
            <a:r>
              <a:rPr lang="hu-HU" sz="2200" dirty="0">
                <a:latin typeface="Times New Roman" panose="02020603050405020304" pitchFamily="18" charset="0"/>
              </a:rPr>
              <a:t>, t</a:t>
            </a:r>
            <a:r>
              <a:rPr lang="en-US" sz="2200" dirty="0">
                <a:latin typeface="Times New Roman" panose="02020603050405020304" pitchFamily="18" charset="0"/>
              </a:rPr>
              <a:t>hey face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higher risks of institutionalization compared to parents </a:t>
            </a:r>
            <a:r>
              <a:rPr lang="en-US" sz="2200" dirty="0">
                <a:latin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</a:rPr>
              <a:t>Coropeckyj</a:t>
            </a:r>
            <a:r>
              <a:rPr lang="en-US" sz="2200" dirty="0">
                <a:latin typeface="Times New Roman" panose="02020603050405020304" pitchFamily="18" charset="0"/>
              </a:rPr>
              <a:t>-Cox &amp; Call, 2007: 7-country survey, 1990–1994).</a:t>
            </a:r>
            <a:endParaRPr lang="hu-HU" sz="22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Childless seniors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rely more heavily on formal care services </a:t>
            </a:r>
            <a:r>
              <a:rPr lang="en-US" sz="2200" dirty="0">
                <a:latin typeface="Times New Roman" panose="02020603050405020304" pitchFamily="18" charset="0"/>
              </a:rPr>
              <a:t>(Vicente &amp; Guadalupe, 2022 – cross-sectional survey in Portugal, N=612 aged 65+, of which 72 childless; analysis of social networks and care reliance).</a:t>
            </a:r>
            <a:endParaRPr lang="hu-HU" sz="22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Wenger (2009): 20-year longitudinal study in rural North Wales (1979–1999) following 209 adults aged 85+. It tracked informal support networks and transitions into residential care, finding that many childless—especially ever-married women—lived alone, and that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residential care became the predominant end-of-life setting as health declined.</a:t>
            </a:r>
            <a:endParaRPr lang="hu-HU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</a:rPr>
              <a:t>LGBT+ seniors prefer identity-sensitive housing and care arrangements </a:t>
            </a:r>
            <a:r>
              <a:rPr lang="en-US" sz="2200" dirty="0">
                <a:latin typeface="Times New Roman" panose="02020603050405020304" pitchFamily="18" charset="0"/>
              </a:rPr>
              <a:t>(Lottman &amp; King, 2022 – qualitative research on older LGBT+ adults’ housing and caregiving preferences, focus on safety and community).</a:t>
            </a:r>
            <a:endParaRPr lang="hu-HU" sz="22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0F56-E049-8663-46D0-C3036C95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DD99BB8-0F44-9420-2595-12D08418D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C88F7FBB-E5EA-5EC4-99D0-BE19BE13CD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200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100" b="1" dirty="0">
                <a:solidFill>
                  <a:schemeClr val="bg1"/>
                </a:solidFill>
                <a:highlight>
                  <a:srgbClr val="FF00FF"/>
                </a:highlight>
              </a:rPr>
              <a:t>Understanding social capital in later life</a:t>
            </a:r>
            <a:endParaRPr lang="hu-HU" sz="3100" b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24BDFA-AC80-40C8-3C09-5DBA675F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7386BEC-BD1F-9322-856A-4597B305A5C7}"/>
              </a:ext>
            </a:extLst>
          </p:cNvPr>
          <p:cNvSpPr txBox="1"/>
          <p:nvPr/>
        </p:nvSpPr>
        <p:spPr>
          <a:xfrm>
            <a:off x="166255" y="728861"/>
            <a:ext cx="11610109" cy="65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noProof="0" dirty="0">
                <a:latin typeface="Times New Roman" panose="02020603050405020304" pitchFamily="18" charset="0"/>
              </a:rPr>
              <a:t>Without children → absence of vertical familial support.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SHARE survey, 11 European countries</a:t>
            </a:r>
            <a:r>
              <a:rPr lang="en-GB" sz="2000" noProof="0" dirty="0">
                <a:latin typeface="Times New Roman" panose="02020603050405020304" pitchFamily="18" charset="0"/>
              </a:rPr>
              <a:t> → intergenerational support flows present among parents, absent among the childless (</a:t>
            </a:r>
            <a:r>
              <a:rPr lang="en-GB" sz="2000" noProof="0" dirty="0" err="1">
                <a:latin typeface="Times New Roman" panose="02020603050405020304" pitchFamily="18" charset="0"/>
              </a:rPr>
              <a:t>Deindl</a:t>
            </a:r>
            <a:r>
              <a:rPr lang="en-GB" sz="2000" noProof="0" dirty="0">
                <a:latin typeface="Times New Roman" panose="02020603050405020304" pitchFamily="18" charset="0"/>
              </a:rPr>
              <a:t> &amp; Brandt, 2017).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noProof="0" dirty="0">
                <a:latin typeface="Times New Roman" panose="02020603050405020304" pitchFamily="18" charset="0"/>
              </a:rPr>
              <a:t>Friendships, neighbourhood ties, voluntary associations → alternative sources of support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British Household Panel Survey, UK</a:t>
            </a:r>
            <a:r>
              <a:rPr lang="en-GB" sz="2000" noProof="0" dirty="0">
                <a:latin typeface="Times New Roman" panose="02020603050405020304" pitchFamily="18" charset="0"/>
              </a:rPr>
              <a:t> → </a:t>
            </a:r>
            <a:r>
              <a:rPr lang="en-GB" sz="2000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stronger reliance on kin among </a:t>
            </a:r>
            <a:r>
              <a:rPr lang="en-GB" sz="2000" b="1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working class</a:t>
            </a:r>
            <a:r>
              <a:rPr lang="en-GB" sz="2000" noProof="0" dirty="0">
                <a:latin typeface="Times New Roman" panose="02020603050405020304" pitchFamily="18" charset="0"/>
              </a:rPr>
              <a:t>; childlessness compounds disadvantage (Gray, 2009).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Qualitative interviews, UK</a:t>
            </a:r>
            <a:r>
              <a:rPr lang="en-GB" sz="2000" noProof="0" dirty="0">
                <a:latin typeface="Times New Roman" panose="02020603050405020304" pitchFamily="18" charset="0"/>
              </a:rPr>
              <a:t> → </a:t>
            </a:r>
            <a:r>
              <a:rPr lang="en-GB" sz="2000" b="1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childless women </a:t>
            </a:r>
            <a:r>
              <a:rPr lang="en-GB" sz="20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lang="en-GB" sz="2000" b="1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more successful than men in building extra-familial networks </a:t>
            </a:r>
            <a:r>
              <a:rPr lang="en-GB" sz="2000" noProof="0" dirty="0">
                <a:latin typeface="Times New Roman" panose="02020603050405020304" pitchFamily="18" charset="0"/>
              </a:rPr>
              <a:t>(Wenger et al., 2000).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Longitudinal studies, UK</a:t>
            </a:r>
            <a:r>
              <a:rPr lang="en-GB" sz="2000" noProof="0" dirty="0">
                <a:latin typeface="Times New Roman" panose="02020603050405020304" pitchFamily="18" charset="0"/>
              </a:rPr>
              <a:t> →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men</a:t>
            </a:r>
            <a:r>
              <a:rPr lang="en-GB" sz="2000" noProof="0" dirty="0">
                <a:latin typeface="Times New Roman" panose="02020603050405020304" pitchFamily="18" charset="0"/>
              </a:rPr>
              <a:t> </a:t>
            </a:r>
            <a:r>
              <a:rPr lang="en-GB" sz="200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rely heavily on spouses, risk isolation when widowed </a:t>
            </a:r>
            <a:r>
              <a:rPr lang="en-GB" sz="2000" noProof="0" dirty="0">
                <a:latin typeface="Times New Roman" panose="02020603050405020304" pitchFamily="18" charset="0"/>
              </a:rPr>
              <a:t>(Wenger, 2009).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Comparative EU study</a:t>
            </a:r>
            <a:r>
              <a:rPr lang="en-GB" sz="2000" noProof="0" dirty="0">
                <a:latin typeface="Times New Roman" panose="02020603050405020304" pitchFamily="18" charset="0"/>
              </a:rPr>
              <a:t> → </a:t>
            </a:r>
            <a:r>
              <a:rPr lang="en-GB" sz="20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Southern Europe: reliance on extended family</a:t>
            </a:r>
            <a:r>
              <a:rPr lang="en-GB" sz="2000" noProof="0" dirty="0">
                <a:latin typeface="Times New Roman" panose="02020603050405020304" pitchFamily="18" charset="0"/>
              </a:rPr>
              <a:t>; </a:t>
            </a:r>
            <a:r>
              <a:rPr lang="en-GB" sz="2000" noProof="0" dirty="0">
                <a:solidFill>
                  <a:srgbClr val="0070C0"/>
                </a:solidFill>
                <a:latin typeface="Times New Roman" panose="02020603050405020304" pitchFamily="18" charset="0"/>
              </a:rPr>
              <a:t>Western Europe/North America: reliance on friends/non-kin </a:t>
            </a:r>
            <a:r>
              <a:rPr lang="en-GB" sz="2000" noProof="0" dirty="0">
                <a:latin typeface="Times New Roman" panose="02020603050405020304" pitchFamily="18" charset="0"/>
              </a:rPr>
              <a:t>(Banks et al., 2009).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i="1" noProof="0" dirty="0">
                <a:latin typeface="Times New Roman" panose="02020603050405020304" pitchFamily="18" charset="0"/>
              </a:rPr>
              <a:t>Qualitative research, US/Western Europe</a:t>
            </a:r>
            <a:r>
              <a:rPr lang="en-GB" sz="2000" noProof="0" dirty="0">
                <a:latin typeface="Times New Roman" panose="02020603050405020304" pitchFamily="18" charset="0"/>
              </a:rPr>
              <a:t> → </a:t>
            </a:r>
            <a:r>
              <a:rPr lang="en-GB" sz="2000" noProof="0" dirty="0">
                <a:solidFill>
                  <a:srgbClr val="FF00FF"/>
                </a:solidFill>
                <a:latin typeface="Times New Roman" panose="02020603050405020304" pitchFamily="18" charset="0"/>
              </a:rPr>
              <a:t>LGBT older adults depend on “families of choice”</a:t>
            </a:r>
            <a:r>
              <a:rPr lang="en-GB" sz="2000" noProof="0" dirty="0">
                <a:latin typeface="Times New Roman" panose="02020603050405020304" pitchFamily="18" charset="0"/>
              </a:rPr>
              <a:t> (Wilkens, 2015; Lottmann &amp; King, 2022).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94CD-EF52-4F11-F436-3FC6A1BA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9F1E5AFF-E794-C423-1AE6-4800FA7EE9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D6C41987-DC4C-C994-C9A0-EA942BEFD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2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100" b="1" noProof="0" dirty="0">
                <a:solidFill>
                  <a:schemeClr val="bg1"/>
                </a:solidFill>
                <a:highlight>
                  <a:srgbClr val="FF00FF"/>
                </a:highlight>
              </a:rPr>
              <a:t>Deficit and/or Opportunity?</a:t>
            </a:r>
            <a:endParaRPr lang="en-US" sz="3100" b="1" noProof="0" dirty="0">
              <a:solidFill>
                <a:schemeClr val="bg1"/>
              </a:solidFill>
              <a:highlight>
                <a:srgbClr val="FF00FF"/>
              </a:highlight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EC35C8-9578-333A-F187-7365CAD3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9239D6B-43EE-E4E7-4500-7872E0090BA8}"/>
              </a:ext>
            </a:extLst>
          </p:cNvPr>
          <p:cNvSpPr txBox="1"/>
          <p:nvPr/>
        </p:nvSpPr>
        <p:spPr>
          <a:xfrm>
            <a:off x="286327" y="728861"/>
            <a:ext cx="11033945" cy="576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Deficit – vulnerability without intergenerational ties</a:t>
            </a:r>
            <a:r>
              <a:rPr lang="hu-HU" sz="2200" dirty="0">
                <a:latin typeface="Times New Roman" panose="02020603050405020304" pitchFamily="18" charset="0"/>
              </a:rPr>
              <a:t> 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hu-HU" sz="2200" i="1" dirty="0">
                <a:latin typeface="Times New Roman" panose="02020603050405020304" pitchFamily="18" charset="0"/>
              </a:rPr>
              <a:t>R</a:t>
            </a:r>
            <a:r>
              <a:rPr lang="en-US" sz="2200" i="1" dirty="0" err="1">
                <a:latin typeface="Times New Roman" panose="02020603050405020304" pitchFamily="18" charset="0"/>
              </a:rPr>
              <a:t>ural</a:t>
            </a:r>
            <a:r>
              <a:rPr lang="en-US" sz="2200" i="1" dirty="0">
                <a:latin typeface="Times New Roman" panose="02020603050405020304" pitchFamily="18" charset="0"/>
              </a:rPr>
              <a:t> Wales (Wenger, 2001)</a:t>
            </a:r>
            <a:r>
              <a:rPr lang="en-US" sz="2200" dirty="0">
                <a:latin typeface="Times New Roman" panose="02020603050405020304" pitchFamily="18" charset="0"/>
              </a:rPr>
              <a:t> → </a:t>
            </a:r>
            <a:r>
              <a:rPr lang="hu-HU" sz="2200" dirty="0">
                <a:latin typeface="Times New Roman" panose="02020603050405020304" pitchFamily="18" charset="0"/>
              </a:rPr>
              <a:t>Q</a:t>
            </a:r>
            <a:r>
              <a:rPr lang="en-US" sz="2200" dirty="0" err="1">
                <a:latin typeface="Times New Roman" panose="02020603050405020304" pitchFamily="18" charset="0"/>
              </a:rPr>
              <a:t>ualitative</a:t>
            </a:r>
            <a:r>
              <a:rPr lang="en-US" sz="2200" dirty="0">
                <a:latin typeface="Times New Roman" panose="02020603050405020304" pitchFamily="18" charset="0"/>
              </a:rPr>
              <a:t> studies show that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</a:rPr>
              <a:t>when health declines, the absence of children leaves older adults highly vulnerable</a:t>
            </a:r>
            <a:r>
              <a:rPr lang="en-US" sz="2200" dirty="0">
                <a:latin typeface="Times New Roman" panose="02020603050405020304" pitchFamily="18" charset="0"/>
              </a:rPr>
              <a:t>, since kin-based support is often irreplaceable</a:t>
            </a:r>
            <a:r>
              <a:rPr lang="hu-HU" sz="2200" dirty="0">
                <a:latin typeface="Times New Roman" panose="02020603050405020304" pitchFamily="18" charset="0"/>
              </a:rPr>
              <a:t>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i="1" dirty="0">
                <a:latin typeface="Times New Roman" panose="02020603050405020304" pitchFamily="18" charset="0"/>
              </a:rPr>
              <a:t>Cross-national SHARE survey (</a:t>
            </a:r>
            <a:r>
              <a:rPr lang="en-US" sz="2200" i="1" dirty="0" err="1">
                <a:latin typeface="Times New Roman" panose="02020603050405020304" pitchFamily="18" charset="0"/>
              </a:rPr>
              <a:t>Deindl</a:t>
            </a:r>
            <a:r>
              <a:rPr lang="en-US" sz="2200" i="1" dirty="0">
                <a:latin typeface="Times New Roman" panose="02020603050405020304" pitchFamily="18" charset="0"/>
              </a:rPr>
              <a:t> &amp; Brandt, 2017)</a:t>
            </a:r>
            <a:r>
              <a:rPr lang="en-US" sz="2200" dirty="0">
                <a:latin typeface="Times New Roman" panose="02020603050405020304" pitchFamily="18" charset="0"/>
              </a:rPr>
              <a:t> → Across European countries, </a:t>
            </a:r>
            <a:r>
              <a:rPr lang="en-US" sz="2200" dirty="0">
                <a:solidFill>
                  <a:srgbClr val="B85527"/>
                </a:solidFill>
                <a:latin typeface="Times New Roman" panose="02020603050405020304" pitchFamily="18" charset="0"/>
              </a:rPr>
              <a:t>childless older people are more likely to experience a “care gap” </a:t>
            </a:r>
            <a:r>
              <a:rPr lang="en-US" sz="2200" dirty="0">
                <a:latin typeface="Times New Roman" panose="02020603050405020304" pitchFamily="18" charset="0"/>
              </a:rPr>
              <a:t>when they become frail, meaning they may lack practical support that children usually provide.</a:t>
            </a:r>
            <a:endParaRPr lang="hu-HU" sz="2200" dirty="0">
              <a:latin typeface="Times New Roman" panose="02020603050405020304" pitchFamily="18" charset="0"/>
            </a:endParaRPr>
          </a:p>
          <a:p>
            <a:pPr marL="2286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Opportunity – alternative pathways of integration</a:t>
            </a:r>
            <a:endParaRPr lang="hu-HU" sz="2200" dirty="0">
              <a:latin typeface="Times New Roman" panose="02020603050405020304" pitchFamily="18" charset="0"/>
            </a:endParaRP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Qualitative research </a:t>
            </a:r>
            <a:r>
              <a:rPr lang="hu-HU" sz="2200" dirty="0">
                <a:latin typeface="Times New Roman" panose="02020603050405020304" pitchFamily="18" charset="0"/>
              </a:rPr>
              <a:t>in Western Europe show</a:t>
            </a:r>
            <a:r>
              <a:rPr lang="en-US" sz="2200" dirty="0">
                <a:latin typeface="Times New Roman" panose="02020603050405020304" pitchFamily="18" charset="0"/>
              </a:rPr>
              <a:t> how older lesbians and involuntarily childless men construct 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“fictive kin” and community groups that both provide emotional support and challenge exclusion</a:t>
            </a:r>
            <a:r>
              <a:rPr lang="en-US" sz="2200" dirty="0">
                <a:latin typeface="Times New Roman" panose="02020603050405020304" pitchFamily="18" charset="0"/>
              </a:rPr>
              <a:t>.</a:t>
            </a:r>
            <a:r>
              <a:rPr lang="hu-HU" sz="2200" i="1" dirty="0">
                <a:latin typeface="Times New Roman" panose="02020603050405020304" pitchFamily="18" charset="0"/>
              </a:rPr>
              <a:t> (</a:t>
            </a:r>
            <a:r>
              <a:rPr lang="hu-HU" sz="2200" i="1" dirty="0" err="1">
                <a:latin typeface="Times New Roman" panose="02020603050405020304" pitchFamily="18" charset="0"/>
              </a:rPr>
              <a:t>Wilkens</a:t>
            </a:r>
            <a:r>
              <a:rPr lang="hu-HU" sz="2200" i="1" dirty="0">
                <a:latin typeface="Times New Roman" panose="02020603050405020304" pitchFamily="18" charset="0"/>
              </a:rPr>
              <a:t>, 2015; </a:t>
            </a:r>
            <a:r>
              <a:rPr lang="hu-HU" sz="2200" i="1" dirty="0" err="1">
                <a:latin typeface="Times New Roman" panose="02020603050405020304" pitchFamily="18" charset="0"/>
              </a:rPr>
              <a:t>Hadley</a:t>
            </a:r>
            <a:r>
              <a:rPr lang="hu-HU" sz="2200" i="1" dirty="0">
                <a:latin typeface="Times New Roman" panose="02020603050405020304" pitchFamily="18" charset="0"/>
              </a:rPr>
              <a:t>, 2021).</a:t>
            </a: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</a:rPr>
              <a:t>Surveys show that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</a:rPr>
              <a:t>childless older adults are disproportionately active in volunteering and philanthropy, creating bridging and linking capital that strengthens community belonging</a:t>
            </a:r>
            <a:r>
              <a:rPr lang="en-US" sz="2200" dirty="0">
                <a:latin typeface="Times New Roman" panose="02020603050405020304" pitchFamily="18" charset="0"/>
              </a:rPr>
              <a:t>.</a:t>
            </a:r>
            <a:r>
              <a:rPr lang="hu-HU" sz="2200" dirty="0">
                <a:latin typeface="Times New Roman" panose="02020603050405020304" pitchFamily="18" charset="0"/>
              </a:rPr>
              <a:t> </a:t>
            </a:r>
            <a:r>
              <a:rPr lang="it-IT" sz="2200" i="1" dirty="0">
                <a:latin typeface="Times New Roman" panose="02020603050405020304" pitchFamily="18" charset="0"/>
              </a:rPr>
              <a:t>(Albertini &amp; Kohli, 2009; Albertini &amp; Mencarini, 2014)</a:t>
            </a:r>
            <a:r>
              <a:rPr lang="it-IT" sz="2200" dirty="0">
                <a:latin typeface="Times New Roman" panose="02020603050405020304" pitchFamily="18" charset="0"/>
              </a:rPr>
              <a:t> </a:t>
            </a:r>
            <a:endParaRPr lang="hu-HU" sz="22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570C-2BF7-9122-23FA-EDA42B8B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517D766F-152D-228F-DED4-6DB2510F28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C7B1BA44-51E8-9379-6BED-D13EA6E7A17E}"/>
              </a:ext>
            </a:extLst>
          </p:cNvPr>
          <p:cNvSpPr txBox="1">
            <a:spLocks/>
          </p:cNvSpPr>
          <p:nvPr/>
        </p:nvSpPr>
        <p:spPr>
          <a:xfrm>
            <a:off x="0" y="-28280"/>
            <a:ext cx="12192000" cy="550605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chemeClr val="bg1"/>
                </a:solidFill>
                <a:highlight>
                  <a:srgbClr val="FF00FF"/>
                </a:highlight>
              </a:rPr>
              <a:t>Substitution Mechanisms</a:t>
            </a:r>
            <a:endParaRPr lang="en-GB" sz="2400" b="1" noProof="0" dirty="0">
              <a:solidFill>
                <a:schemeClr val="bg1"/>
              </a:solidFill>
              <a:highlight>
                <a:srgbClr val="FF00FF"/>
              </a:highlight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0382E0-105D-D447-C306-8D02D2EF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6D7A1C9-8DDD-6D86-A3A2-C5D1B01002F9}"/>
              </a:ext>
            </a:extLst>
          </p:cNvPr>
          <p:cNvSpPr txBox="1"/>
          <p:nvPr/>
        </p:nvSpPr>
        <p:spPr>
          <a:xfrm>
            <a:off x="277090" y="645762"/>
            <a:ext cx="11914909" cy="661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b="1" noProof="0" dirty="0">
                <a:latin typeface="Times New Roman" panose="02020603050405020304" pitchFamily="18" charset="0"/>
              </a:rPr>
              <a:t>Two main strategies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noProof="0" dirty="0">
                <a:latin typeface="Times New Roman" panose="02020603050405020304" pitchFamily="18" charset="0"/>
              </a:rPr>
              <a:t>Childless older adults </a:t>
            </a:r>
            <a:r>
              <a:rPr lang="en-GB" sz="2100" b="1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often build larger, more diverse networks</a:t>
            </a:r>
            <a:r>
              <a:rPr lang="en-GB" sz="2100" b="1" noProof="0" dirty="0">
                <a:latin typeface="Times New Roman" panose="02020603050405020304" pitchFamily="18" charset="0"/>
              </a:rPr>
              <a:t> </a:t>
            </a:r>
            <a:r>
              <a:rPr lang="en-GB" sz="2100" noProof="0" dirty="0">
                <a:latin typeface="Times New Roman" panose="02020603050405020304" pitchFamily="18" charset="0"/>
              </a:rPr>
              <a:t>(friends, neighbours, extended kin) (Schnettler &amp; </a:t>
            </a:r>
            <a:r>
              <a:rPr lang="en-GB" sz="2100" noProof="0" dirty="0" err="1">
                <a:latin typeface="Times New Roman" panose="02020603050405020304" pitchFamily="18" charset="0"/>
              </a:rPr>
              <a:t>Wöhler</a:t>
            </a:r>
            <a:r>
              <a:rPr lang="en-GB" sz="2100" noProof="0" dirty="0">
                <a:latin typeface="Times New Roman" panose="02020603050405020304" pitchFamily="18" charset="0"/>
              </a:rPr>
              <a:t>, 2016).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noProof="0" dirty="0">
                <a:latin typeface="Times New Roman" panose="02020603050405020304" pitchFamily="18" charset="0"/>
              </a:rPr>
              <a:t>Another strategy: </a:t>
            </a:r>
            <a:r>
              <a:rPr lang="en-GB" sz="2100" b="1" noProof="0" dirty="0">
                <a:solidFill>
                  <a:srgbClr val="0070C0"/>
                </a:solidFill>
                <a:latin typeface="Times New Roman" panose="02020603050405020304" pitchFamily="18" charset="0"/>
              </a:rPr>
              <a:t>fewer but more intensive, high-quality ties </a:t>
            </a:r>
            <a:r>
              <a:rPr lang="en-GB" sz="2100" noProof="0" dirty="0">
                <a:latin typeface="Times New Roman" panose="02020603050405020304" pitchFamily="18" charset="0"/>
              </a:rPr>
              <a:t>(Mair, 2019).</a:t>
            </a:r>
          </a:p>
          <a:p>
            <a:pPr marL="2286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b="1" noProof="0" dirty="0">
                <a:latin typeface="Times New Roman" panose="02020603050405020304" pitchFamily="18" charset="0"/>
              </a:rPr>
              <a:t>Limitations</a:t>
            </a: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Close ties cannot fully substitute long-term intensive care </a:t>
            </a:r>
            <a:r>
              <a:rPr lang="en-GB" sz="2100" noProof="0" dirty="0">
                <a:latin typeface="Times New Roman" panose="02020603050405020304" pitchFamily="18" charset="0"/>
              </a:rPr>
              <a:t>(Mair, 2019).</a:t>
            </a:r>
            <a:br>
              <a:rPr lang="en-GB" sz="2100" noProof="0" dirty="0">
                <a:latin typeface="Times New Roman" panose="02020603050405020304" pitchFamily="18" charset="0"/>
              </a:rPr>
            </a:br>
            <a:r>
              <a:rPr lang="en-GB" sz="2100" noProof="0" dirty="0">
                <a:latin typeface="Times New Roman" panose="02020603050405020304" pitchFamily="18" charset="0"/>
              </a:rPr>
              <a:t>In Portugal, formal services are essential when kin are distant or unavailable (Vicente &amp; Guadalupe, 2022).</a:t>
            </a: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noProof="0" dirty="0">
                <a:latin typeface="Times New Roman" panose="02020603050405020304" pitchFamily="18" charset="0"/>
              </a:rPr>
              <a:t>BUT! Younger cohorts (lower fertility, more tolerant norms) → </a:t>
            </a:r>
            <a:r>
              <a:rPr lang="en-GB" sz="21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stronger non-kin networks </a:t>
            </a:r>
            <a:r>
              <a:rPr lang="en-GB" sz="2100" noProof="0" dirty="0">
                <a:latin typeface="Times New Roman" panose="02020603050405020304" pitchFamily="18" charset="0"/>
              </a:rPr>
              <a:t>(Schnettler &amp; </a:t>
            </a:r>
            <a:r>
              <a:rPr lang="en-GB" sz="2100" noProof="0" dirty="0" err="1">
                <a:latin typeface="Times New Roman" panose="02020603050405020304" pitchFamily="18" charset="0"/>
              </a:rPr>
              <a:t>Wöhler</a:t>
            </a:r>
            <a:r>
              <a:rPr lang="en-GB" sz="2100" noProof="0" dirty="0">
                <a:latin typeface="Times New Roman" panose="02020603050405020304" pitchFamily="18" charset="0"/>
              </a:rPr>
              <a:t>, 2016; Klaus &amp; Schnettler, 2016).</a:t>
            </a:r>
          </a:p>
          <a:p>
            <a:pPr marL="2286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b="1" noProof="0" dirty="0">
                <a:latin typeface="Times New Roman" panose="02020603050405020304" pitchFamily="18" charset="0"/>
              </a:rPr>
              <a:t>Policy implication</a:t>
            </a: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100" noProof="0" dirty="0">
                <a:latin typeface="Times New Roman" panose="02020603050405020304" pitchFamily="18" charset="0"/>
              </a:rPr>
              <a:t>Need to expand community programs, strengthen formal care, and support new living arrangements (Vicente &amp; Guadalupe, 2022; Sauter et al., 2024).</a:t>
            </a:r>
          </a:p>
          <a:p>
            <a:pPr marL="6858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hu-HU" sz="22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1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6F2ED46-098E-251E-8E06-ED6CC8708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56488" y="1481545"/>
            <a:ext cx="1027176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Substantial evidence links fertility history with long-term health.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Read et al. (2011): </a:t>
            </a:r>
            <a:r>
              <a:rPr kumimoji="0" lang="en-GB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British Household Panel Survey (1992–2003), 3,450 British women and men (born 1923–1949).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Childless women more likely to report activity-limiting health problems compared to mothers of two.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Health limitations accumulated faster among childless women; no significant association for men.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Emotional support, SES, and smoking only partly explained these disadvantages.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7B1BA44-51E8-9379-6BED-D13EA6E7A1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4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FA707C-B9E4-1BD0-6F92-170021E8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501"/>
            <a:ext cx="6079836" cy="620106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Reproductive History and Later-Life Health</a:t>
            </a:r>
            <a:endParaRPr lang="hu-HU" sz="24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207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CD7EEA5-BDC8-4734-C7BF-FF4FC16D9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0963" y="1512471"/>
            <a:ext cx="1110441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2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</a:rPr>
              <a:t>Einiö</a:t>
            </a:r>
            <a:r>
              <a:rPr kumimoji="0" lang="en-GB" sz="22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 et al. (2016, Finland): 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1950 Census 10% sample, 87,573 men and women (born 1938–1950).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 Childless men and women had higher mortality risk, especially if unpartnered or chronically ill.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Among men: highest mortality due to cardiovascular disease, alcohol-related causes, and accidents.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sz="22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Quashie et al. (2021): 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Health and Retirement Study (HRS) family, 20 countries, 109,648 adults aged 50+.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 Country variation: health advantage for childless in Hungary &amp; Mexico; disadvantage in Netherlands &amp; Czechia.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GB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Lack of family support is a key factor in survival and care once illness occurs.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7B1BA44-51E8-9379-6BED-D13EA6E7A1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4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A352B90-38A3-4957-B23B-95AE2E6B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711" y="-3874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noProof="0" dirty="0">
                <a:highlight>
                  <a:srgbClr val="00FFFF"/>
                </a:highlight>
              </a:rPr>
              <a:t>Childlessness and Mortality</a:t>
            </a:r>
          </a:p>
        </p:txBody>
      </p:sp>
    </p:spTree>
    <p:extLst>
      <p:ext uri="{BB962C8B-B14F-4D97-AF65-F5344CB8AC3E}">
        <p14:creationId xmlns:p14="http://schemas.microsoft.com/office/powerpoint/2010/main" val="366282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3B53-8609-CFF9-A938-919CD9E8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517A66F0-778D-511B-6B02-2ED709FEBA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D909D6FA-CB41-C204-3239-0E47EB0DEE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2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100" b="1" dirty="0">
                <a:highlight>
                  <a:srgbClr val="FFFF00"/>
                </a:highlight>
              </a:rPr>
              <a:t>Voluntary vs. Involuntary Childlessness in Cultural Context</a:t>
            </a:r>
            <a:endParaRPr lang="en-US" sz="3100" b="1" noProof="0" dirty="0">
              <a:highlight>
                <a:srgbClr val="FFFF00"/>
              </a:highlight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64D61A-15DC-5137-265E-7C0B2A4E4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8C20083-3D6F-9E6D-0C9C-A68FCD766603}"/>
              </a:ext>
            </a:extLst>
          </p:cNvPr>
          <p:cNvSpPr txBox="1"/>
          <p:nvPr/>
        </p:nvSpPr>
        <p:spPr>
          <a:xfrm>
            <a:off x="667512" y="1449846"/>
            <a:ext cx="10680192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b="1" noProof="0" dirty="0">
                <a:latin typeface="Times New Roman" panose="02020603050405020304" pitchFamily="18" charset="0"/>
              </a:rPr>
              <a:t>Western European societies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latin typeface="Times New Roman" panose="02020603050405020304" pitchFamily="18" charset="0"/>
              </a:rPr>
              <a:t>Parenthood = core of adult identity; childlessness seen as </a:t>
            </a:r>
            <a:r>
              <a:rPr lang="en-GB" sz="24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deviance/selfishness till middle of XX. century</a:t>
            </a:r>
            <a:r>
              <a:rPr lang="en-GB" sz="2400" noProof="0" dirty="0">
                <a:latin typeface="Times New Roman" panose="02020603050405020304" pitchFamily="18" charset="0"/>
              </a:rPr>
              <a:t>  in Western Societies (Letherby, 2002; Dykstra &amp; Hagestad, 2007).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latin typeface="Times New Roman" panose="02020603050405020304" pitchFamily="18" charset="0"/>
              </a:rPr>
              <a:t>Childless women once “selfish/incomplete”; now </a:t>
            </a:r>
            <a:r>
              <a:rPr lang="en-GB" sz="2400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alternative “doing family” practices </a:t>
            </a:r>
            <a:r>
              <a:rPr lang="en-GB" sz="2400" noProof="0" dirty="0">
                <a:latin typeface="Times New Roman" panose="02020603050405020304" pitchFamily="18" charset="0"/>
              </a:rPr>
              <a:t>(Letherby, 2002; Blackstone, 2014).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b="1" noProof="0" dirty="0">
                <a:latin typeface="Times New Roman" panose="02020603050405020304" pitchFamily="18" charset="0"/>
              </a:rPr>
              <a:t>Eastern European societies </a:t>
            </a:r>
          </a:p>
          <a:p>
            <a:pPr marL="1143000" lvl="2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latin typeface="Times New Roman" panose="02020603050405020304" pitchFamily="18" charset="0"/>
              </a:rPr>
              <a:t>Poland and Lithuania: voluntary childlessness → selfishness, “incomplete life”; involuntary → </a:t>
            </a:r>
            <a:r>
              <a:rPr lang="en-GB" sz="2400" noProof="0" dirty="0">
                <a:solidFill>
                  <a:srgbClr val="7030A0"/>
                </a:solidFill>
                <a:latin typeface="Times New Roman" panose="02020603050405020304" pitchFamily="18" charset="0"/>
              </a:rPr>
              <a:t>empathy but “deficiency” </a:t>
            </a:r>
            <a:r>
              <a:rPr lang="en-GB" sz="2400" noProof="0" dirty="0">
                <a:latin typeface="Times New Roman" panose="02020603050405020304" pitchFamily="18" charset="0"/>
              </a:rPr>
              <a:t>(</a:t>
            </a:r>
            <a:r>
              <a:rPr lang="en-GB" sz="2400" noProof="0" dirty="0" err="1">
                <a:latin typeface="Times New Roman" panose="02020603050405020304" pitchFamily="18" charset="0"/>
              </a:rPr>
              <a:t>Świątkiewicz</a:t>
            </a:r>
            <a:r>
              <a:rPr lang="en-GB" sz="2400" noProof="0" dirty="0">
                <a:latin typeface="Times New Roman" panose="02020603050405020304" pitchFamily="18" charset="0"/>
              </a:rPr>
              <a:t> &amp; </a:t>
            </a:r>
            <a:r>
              <a:rPr lang="en-GB" sz="2400" noProof="0" dirty="0" err="1">
                <a:latin typeface="Times New Roman" panose="02020603050405020304" pitchFamily="18" charset="0"/>
              </a:rPr>
              <a:t>Wacławik</a:t>
            </a:r>
            <a:r>
              <a:rPr lang="en-GB" sz="2400" noProof="0" dirty="0">
                <a:latin typeface="Times New Roman" panose="02020603050405020304" pitchFamily="18" charset="0"/>
              </a:rPr>
              <a:t>, 2013; (</a:t>
            </a:r>
            <a:r>
              <a:rPr lang="en-GB" sz="2400" noProof="0" dirty="0" err="1">
                <a:latin typeface="Times New Roman" panose="02020603050405020304" pitchFamily="18" charset="0"/>
              </a:rPr>
              <a:t>Gedvilaite-Kordusiene</a:t>
            </a:r>
            <a:r>
              <a:rPr lang="en-GB" sz="2400" noProof="0" dirty="0">
                <a:latin typeface="Times New Roman" panose="02020603050405020304" pitchFamily="18" charset="0"/>
              </a:rPr>
              <a:t> et al., 2020).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116DB-3E48-E861-280B-38F39D11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45508272-4251-AC97-C046-BA99CE5FAD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84BA45A0-EEE2-D932-49B8-374964A74B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2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100" b="1" noProof="0" dirty="0">
                <a:highlight>
                  <a:srgbClr val="FFFF00"/>
                </a:highlight>
              </a:rPr>
              <a:t>Regional Differences &amp; Welfare Regimes</a:t>
            </a:r>
            <a:endParaRPr lang="en-GB" sz="3100" b="1" noProof="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333E8C-0624-72CA-40AC-F7DD7A87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EB9FF4F-CE18-3EE4-CB4B-8D376BA6ACDE}"/>
              </a:ext>
            </a:extLst>
          </p:cNvPr>
          <p:cNvSpPr txBox="1"/>
          <p:nvPr/>
        </p:nvSpPr>
        <p:spPr>
          <a:xfrm>
            <a:off x="218828" y="939175"/>
            <a:ext cx="11217896" cy="602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b="1" noProof="0" dirty="0">
                <a:latin typeface="Times New Roman" panose="02020603050405020304" pitchFamily="18" charset="0"/>
              </a:rPr>
              <a:t>Northern &amp; Western Europe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i="1" noProof="0" dirty="0">
                <a:latin typeface="Times New Roman" panose="02020603050405020304" pitchFamily="18" charset="0"/>
              </a:rPr>
              <a:t>SHARE Wave 6, 2015, 17 countries</a:t>
            </a:r>
            <a:r>
              <a:rPr lang="en-GB" sz="2200" noProof="0" dirty="0">
                <a:latin typeface="Times New Roman" panose="02020603050405020304" pitchFamily="18" charset="0"/>
              </a:rPr>
              <a:t> – </a:t>
            </a:r>
            <a:r>
              <a:rPr lang="en-GB" sz="2200" noProof="0" dirty="0" err="1">
                <a:latin typeface="Times New Roman" panose="02020603050405020304" pitchFamily="18" charset="0"/>
              </a:rPr>
              <a:t>kinlessness</a:t>
            </a:r>
            <a:r>
              <a:rPr lang="en-GB" sz="2200" noProof="0" dirty="0">
                <a:latin typeface="Times New Roman" panose="02020603050405020304" pitchFamily="18" charset="0"/>
              </a:rPr>
              <a:t> ≠ isolation; friendships &amp; </a:t>
            </a:r>
            <a:r>
              <a:rPr lang="en-GB" sz="2200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community ties can replace kin support</a:t>
            </a:r>
            <a:r>
              <a:rPr lang="en-GB" sz="2200" noProof="0" dirty="0">
                <a:latin typeface="Times New Roman" panose="02020603050405020304" pitchFamily="18" charset="0"/>
              </a:rPr>
              <a:t> (Mair, 2019).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i="1" noProof="0" dirty="0">
                <a:latin typeface="Times New Roman" panose="02020603050405020304" pitchFamily="18" charset="0"/>
              </a:rPr>
              <a:t>European Social Survey, 2006–2008, multiple EU countries</a:t>
            </a:r>
            <a:r>
              <a:rPr lang="en-GB" sz="2200" noProof="0" dirty="0">
                <a:latin typeface="Times New Roman" panose="02020603050405020304" pitchFamily="18" charset="0"/>
              </a:rPr>
              <a:t> – </a:t>
            </a:r>
            <a:r>
              <a:rPr lang="en-GB" sz="2200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public care in Scandinavian/Anglophone contexts reduces disadvantages of childlessness </a:t>
            </a:r>
            <a:r>
              <a:rPr lang="en-GB" sz="2200" noProof="0" dirty="0">
                <a:latin typeface="Times New Roman" panose="02020603050405020304" pitchFamily="18" charset="0"/>
              </a:rPr>
              <a:t>(Albertini &amp; Mencarini, 2014).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en-GB" sz="2200" noProof="0" dirty="0"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b="1" noProof="0" dirty="0">
                <a:latin typeface="Times New Roman" panose="02020603050405020304" pitchFamily="18" charset="0"/>
              </a:rPr>
              <a:t>Southern &amp; Eastern Europe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i="1" noProof="0" dirty="0">
                <a:latin typeface="Times New Roman" panose="02020603050405020304" pitchFamily="18" charset="0"/>
              </a:rPr>
              <a:t>Spain vs. Sweden comparison – </a:t>
            </a:r>
            <a:r>
              <a:rPr lang="en-GB" sz="22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childlessness linked to economic vulnerability in Spain </a:t>
            </a:r>
            <a:r>
              <a:rPr lang="en-GB" sz="2200" noProof="0" dirty="0">
                <a:latin typeface="Times New Roman" panose="02020603050405020304" pitchFamily="18" charset="0"/>
              </a:rPr>
              <a:t>but not in Sweden (</a:t>
            </a:r>
            <a:r>
              <a:rPr lang="en-GB" sz="2200" noProof="0" dirty="0" err="1">
                <a:latin typeface="Times New Roman" panose="02020603050405020304" pitchFamily="18" charset="0"/>
              </a:rPr>
              <a:t>Padyab</a:t>
            </a:r>
            <a:r>
              <a:rPr lang="en-GB" sz="2200" noProof="0" dirty="0">
                <a:latin typeface="Times New Roman" panose="02020603050405020304" pitchFamily="18" charset="0"/>
              </a:rPr>
              <a:t> et al., 2019).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i="1" noProof="0" dirty="0">
                <a:latin typeface="Times New Roman" panose="02020603050405020304" pitchFamily="18" charset="0"/>
              </a:rPr>
              <a:t>Generations and Gender Survey, 16 EU countries</a:t>
            </a:r>
            <a:r>
              <a:rPr lang="en-GB" sz="2200" noProof="0" dirty="0">
                <a:latin typeface="Times New Roman" panose="02020603050405020304" pitchFamily="18" charset="0"/>
              </a:rPr>
              <a:t> – </a:t>
            </a:r>
            <a:r>
              <a:rPr lang="en-GB" sz="2200" noProof="0" dirty="0">
                <a:solidFill>
                  <a:srgbClr val="FF0000"/>
                </a:solidFill>
                <a:latin typeface="Times New Roman" panose="02020603050405020304" pitchFamily="18" charset="0"/>
              </a:rPr>
              <a:t>stronger link between childlessness and depression where family is main support </a:t>
            </a:r>
            <a:r>
              <a:rPr lang="en-GB" sz="2200" noProof="0" dirty="0">
                <a:latin typeface="Times New Roman" panose="02020603050405020304" pitchFamily="18" charset="0"/>
              </a:rPr>
              <a:t>(Grundy et al., 2019).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hu-HU" sz="22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7DB53-A8EC-2C59-F02E-382E1212D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4299E89-6C4C-902A-A967-D50DAC347E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202C0547-166C-EAF0-8B20-742BF86347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endParaRPr lang="hu-HU" sz="2200" b="1" noProof="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100" b="1" noProof="0" dirty="0">
                <a:highlight>
                  <a:srgbClr val="FFFF00"/>
                </a:highlight>
              </a:rPr>
              <a:t>Changing Stigma &amp; LGBTQ Perspectives</a:t>
            </a:r>
            <a:endParaRPr lang="en-GB" sz="3100" b="1" noProof="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BE9AB5-AA89-1AD2-9C50-2207F53A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2A3B5E9-CD03-5A59-298A-997BA2017EFE}"/>
              </a:ext>
            </a:extLst>
          </p:cNvPr>
          <p:cNvSpPr txBox="1"/>
          <p:nvPr/>
        </p:nvSpPr>
        <p:spPr>
          <a:xfrm>
            <a:off x="523628" y="762214"/>
            <a:ext cx="11217896" cy="591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b="1" u="sng" noProof="0" dirty="0">
                <a:latin typeface="Times New Roman" panose="02020603050405020304" pitchFamily="18" charset="0"/>
              </a:rPr>
              <a:t>Decline of stigma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noProof="0" dirty="0">
                <a:latin typeface="Times New Roman" panose="02020603050405020304" pitchFamily="18" charset="0"/>
              </a:rPr>
              <a:t>Germany, longitudinal data: </a:t>
            </a:r>
            <a:r>
              <a:rPr lang="en-GB" sz="2000" b="1" noProof="0" dirty="0">
                <a:solidFill>
                  <a:srgbClr val="00B050"/>
                </a:solidFill>
                <a:latin typeface="Times New Roman" panose="02020603050405020304" pitchFamily="18" charset="0"/>
              </a:rPr>
              <a:t>younger cohorts with more acceptance </a:t>
            </a:r>
            <a:r>
              <a:rPr lang="en-GB" sz="2000" noProof="0" dirty="0">
                <a:latin typeface="Times New Roman" panose="02020603050405020304" pitchFamily="18" charset="0"/>
              </a:rPr>
              <a:t>→ stronger networks (Schnettler &amp; </a:t>
            </a:r>
            <a:r>
              <a:rPr lang="en-GB" sz="2000" noProof="0" dirty="0" err="1">
                <a:latin typeface="Times New Roman" panose="02020603050405020304" pitchFamily="18" charset="0"/>
              </a:rPr>
              <a:t>Wöhler</a:t>
            </a:r>
            <a:r>
              <a:rPr lang="en-GB" sz="2000" noProof="0" dirty="0">
                <a:latin typeface="Times New Roman" panose="02020603050405020304" pitchFamily="18" charset="0"/>
              </a:rPr>
              <a:t>, 2016).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noProof="0" dirty="0">
                <a:latin typeface="Times New Roman" panose="02020603050405020304" pitchFamily="18" charset="0"/>
              </a:rPr>
              <a:t>Belgium, life-history interviews: strong early pressure, later more acceptance, </a:t>
            </a:r>
            <a:r>
              <a:rPr lang="hu-HU" sz="2000" noProof="0" dirty="0" err="1">
                <a:latin typeface="Times New Roman" panose="02020603050405020304" pitchFamily="18" charset="0"/>
              </a:rPr>
              <a:t>especially</a:t>
            </a:r>
            <a:r>
              <a:rPr lang="hu-HU" sz="2000" noProof="0" dirty="0">
                <a:latin typeface="Times New Roman" panose="02020603050405020304" pitchFamily="18" charset="0"/>
              </a:rPr>
              <a:t> </a:t>
            </a:r>
            <a:r>
              <a:rPr lang="en-GB" sz="2000" noProof="0" dirty="0">
                <a:latin typeface="Times New Roman" panose="02020603050405020304" pitchFamily="18" charset="0"/>
              </a:rPr>
              <a:t>urban/educated (Stegen et al., 2021).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Younger women → voluntary childlessness as conscious choice, resistance to pronatalism </a:t>
            </a:r>
            <a:r>
              <a:rPr lang="en-GB" sz="2000" dirty="0">
                <a:latin typeface="Times New Roman" panose="02020603050405020304" pitchFamily="18" charset="0"/>
              </a:rPr>
              <a:t>(</a:t>
            </a:r>
            <a:r>
              <a:rPr lang="en-GB" sz="2000" dirty="0" err="1">
                <a:latin typeface="Times New Roman" panose="02020603050405020304" pitchFamily="18" charset="0"/>
              </a:rPr>
              <a:t>Gedvilaite-Kordusiene</a:t>
            </a:r>
            <a:r>
              <a:rPr lang="en-GB" sz="2000" dirty="0">
                <a:latin typeface="Times New Roman" panose="02020603050405020304" pitchFamily="18" charset="0"/>
              </a:rPr>
              <a:t> et al., 2020).</a:t>
            </a:r>
            <a:endParaRPr lang="en-GB" sz="2000" noProof="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noProof="0" dirty="0">
                <a:latin typeface="Times New Roman" panose="02020603050405020304" pitchFamily="18" charset="0"/>
              </a:rPr>
              <a:t>Assisted reproductive tech. reframed infertility as “medical problem,” new pressures to “fix” it (Letherby, 2002).</a:t>
            </a:r>
          </a:p>
          <a:p>
            <a:pPr marL="2286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b="1" u="sng" dirty="0">
                <a:latin typeface="Times New Roman" panose="02020603050405020304" pitchFamily="18" charset="0"/>
              </a:rPr>
              <a:t>LGBTQ Perspectives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</a:rPr>
              <a:t>Double marginalisation</a:t>
            </a:r>
            <a:r>
              <a:rPr lang="en-GB" sz="2000" dirty="0">
                <a:latin typeface="Times New Roman" panose="02020603050405020304" pitchFamily="18" charset="0"/>
              </a:rPr>
              <a:t> –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Older LGBTQ adults face both stigma of sexual orientation and childlessness</a:t>
            </a:r>
            <a:r>
              <a:rPr lang="en-GB" sz="2000" dirty="0">
                <a:latin typeface="Times New Roman" panose="02020603050405020304" pitchFamily="18" charset="0"/>
              </a:rPr>
              <a:t>; Dutch study (664 participants, 55+) found stronger link between childlessness and loneliness compared to heterosexual peers (</a:t>
            </a:r>
            <a:r>
              <a:rPr lang="en-GB" sz="2000" dirty="0" err="1">
                <a:latin typeface="Times New Roman" panose="02020603050405020304" pitchFamily="18" charset="0"/>
              </a:rPr>
              <a:t>Fokkema</a:t>
            </a:r>
            <a:r>
              <a:rPr lang="en-GB" sz="2000" dirty="0">
                <a:latin typeface="Times New Roman" panose="02020603050405020304" pitchFamily="18" charset="0"/>
              </a:rPr>
              <a:t> &amp; Kuyper, 2009).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en-US" noProof="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C82F-3460-5237-CF8A-91AA1E047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B3129A3-A0B4-AD1A-DC3F-24F01DA893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F3984E2C-E146-B67C-D78E-2AE2E9AE846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Research Gaps and Future Directions</a:t>
            </a:r>
            <a:endParaRPr lang="hu-HU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C1451A-8EDA-1A4C-C6A1-5227CCEB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02775C-D1EF-3044-08AB-76111BBA0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45" y="854023"/>
            <a:ext cx="11242310" cy="55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b="1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Increase longitudinal studies 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 track how childless individuals adjust over time.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Ø"/>
              <a:tabLst/>
            </a:pP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Explore </a:t>
            </a:r>
            <a:r>
              <a:rPr lang="en-US" sz="2200" b="1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intersectionality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examine how childlessness interacts with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social class, ethnicity, 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sexual orientation, and cultural background (e.g., LGBTQ+ elders, ethnic minorities).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Ø"/>
              <a:tabLst/>
            </a:pPr>
            <a:r>
              <a:rPr lang="en-US" sz="2200" b="1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Expand research geographically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because there are significant differences among societies.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Ø"/>
              <a:tabLst/>
            </a:pP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Promote </a:t>
            </a:r>
            <a:r>
              <a:rPr lang="en-US" sz="2200" b="1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mixed-methods research 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 integrate statistical data with personal narratives and subjective well-being experiences.</a:t>
            </a: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Pct val="70000"/>
              <a:buFont typeface="Wingdings" panose="05000000000000000000" pitchFamily="2" charset="2"/>
              <a:buChar char="Ø"/>
              <a:tabLst/>
            </a:pP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Study the </a:t>
            </a:r>
            <a:r>
              <a:rPr lang="en-US" sz="2200" b="1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role of technology </a:t>
            </a:r>
            <a:r>
              <a:rPr lang="en-US" sz="2200" noProof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 enhancing autonomy and reducing isolation (e.g. smart devices, digital communities).</a:t>
            </a:r>
            <a:endParaRPr lang="hu-HU" sz="2200" noProof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LIMITATIONS: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Mental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health, psychological well-being, coping strategies, and social participation are missing from the overview.</a:t>
            </a:r>
            <a:endParaRPr lang="hu-HU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The topic is very broad, so we are uncertain about the best publication strategy. Should we split it into several thematic papers</a:t>
            </a:r>
            <a:r>
              <a:rPr lang="hu-H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84" y="930516"/>
            <a:ext cx="8898873" cy="2710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Population aging </a:t>
            </a:r>
            <a:r>
              <a:rPr lang="en-US" sz="2400" dirty="0">
                <a:latin typeface="+mj-lt"/>
              </a:rPr>
              <a:t>is reshaping the structure and support systems of families in </a:t>
            </a:r>
            <a:r>
              <a:rPr lang="en-US" sz="2400" noProof="0" dirty="0">
                <a:latin typeface="+mj-lt"/>
              </a:rPr>
              <a:t>Europe.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noProof="0" dirty="0">
                <a:latin typeface="+mj-lt"/>
              </a:rPr>
              <a:t>A growing number of adults reach older age </a:t>
            </a:r>
            <a:r>
              <a:rPr lang="en-US" sz="2400" noProof="0" dirty="0">
                <a:solidFill>
                  <a:schemeClr val="accent2"/>
                </a:solidFill>
                <a:latin typeface="+mj-lt"/>
              </a:rPr>
              <a:t>without having children</a:t>
            </a:r>
            <a:r>
              <a:rPr lang="en-US" sz="2400" noProof="0" dirty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noProof="0" dirty="0">
                <a:solidFill>
                  <a:schemeClr val="accent1"/>
                </a:solidFill>
                <a:latin typeface="+mj-lt"/>
              </a:rPr>
              <a:t>Social norms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and </a:t>
            </a:r>
            <a:r>
              <a:rPr lang="en-US" sz="2400" noProof="0" dirty="0">
                <a:solidFill>
                  <a:schemeClr val="accent1"/>
                </a:solidFill>
                <a:latin typeface="+mj-lt"/>
              </a:rPr>
              <a:t>policies </a:t>
            </a:r>
            <a:r>
              <a:rPr lang="en-US" sz="2400" noProof="0" dirty="0">
                <a:latin typeface="+mj-lt"/>
              </a:rPr>
              <a:t>often assume the presence of children in later life.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noProof="0" dirty="0">
                <a:latin typeface="+mj-lt"/>
              </a:rPr>
              <a:t>Childless older adults may face </a:t>
            </a:r>
            <a:r>
              <a:rPr lang="en-US" sz="2400" noProof="0" dirty="0">
                <a:solidFill>
                  <a:schemeClr val="accent6"/>
                </a:solidFill>
                <a:latin typeface="+mj-lt"/>
              </a:rPr>
              <a:t>unique challenges </a:t>
            </a:r>
            <a:r>
              <a:rPr lang="en-US" sz="2400" noProof="0" dirty="0">
                <a:latin typeface="+mj-lt"/>
              </a:rPr>
              <a:t>in terms of care, financial security, and social support.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noProof="0" dirty="0">
                <a:latin typeface="+mj-lt"/>
              </a:rPr>
              <a:t>Existing research is </a:t>
            </a:r>
            <a:r>
              <a:rPr lang="en-US" sz="2400" noProof="0" dirty="0">
                <a:solidFill>
                  <a:srgbClr val="7E5485"/>
                </a:solidFill>
                <a:latin typeface="+mj-lt"/>
              </a:rPr>
              <a:t>fragmented and lacks a comprehensive </a:t>
            </a:r>
            <a:r>
              <a:rPr lang="en-US" sz="2400" noProof="0" dirty="0">
                <a:latin typeface="+mj-lt"/>
              </a:rPr>
              <a:t>overview of this population’s well-being.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noProof="0" dirty="0">
                <a:latin typeface="+mj-lt"/>
              </a:rPr>
              <a:t>This review identifies and </a:t>
            </a:r>
            <a:r>
              <a:rPr lang="en-US" sz="2400" noProof="0" dirty="0">
                <a:solidFill>
                  <a:srgbClr val="7030A0"/>
                </a:solidFill>
                <a:latin typeface="+mj-lt"/>
              </a:rPr>
              <a:t>synthesizes current knowledge </a:t>
            </a:r>
            <a:r>
              <a:rPr lang="en-US" sz="2400" noProof="0" dirty="0">
                <a:latin typeface="+mj-lt"/>
              </a:rPr>
              <a:t>to inform social policy and future research.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Relevance</a:t>
            </a: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CBE7DCE-A47D-8C09-5BD8-635146E82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757" y="930516"/>
            <a:ext cx="2629329" cy="27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8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743F32-D828-5B1F-E2E5-4193186F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276"/>
            <a:ext cx="10515600" cy="22727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b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2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Szalma.ivett@tk.hu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9" y="5323362"/>
            <a:ext cx="8641098" cy="144475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2306"/>
            <a:ext cx="7911592" cy="1255694"/>
          </a:xfrm>
          <a:prstGeom prst="rect">
            <a:avLst/>
          </a:prstGeom>
        </p:spPr>
      </p:pic>
      <p:pic>
        <p:nvPicPr>
          <p:cNvPr id="2050" name="Picture 2" descr="How to Build a Life Without Kids | The Walrus">
            <a:extLst>
              <a:ext uri="{FF2B5EF4-FFF2-40B4-BE49-F238E27FC236}">
                <a16:creationId xmlns:a16="http://schemas.microsoft.com/office/drawing/2014/main" id="{89080507-CE00-ED31-E285-A6E9B699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2419845"/>
            <a:ext cx="2846388" cy="2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e than 1m childless people over 65 are 'dangerously unsupported' |  Ageing | The Guardian">
            <a:extLst>
              <a:ext uri="{FF2B5EF4-FFF2-40B4-BE49-F238E27FC236}">
                <a16:creationId xmlns:a16="http://schemas.microsoft.com/office/drawing/2014/main" id="{417FB74D-5631-57A8-312F-03BCE1AB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" y="2834479"/>
            <a:ext cx="4148138" cy="24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6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833591"/>
            <a:ext cx="11451771" cy="42230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How does childlessness affect different dimensions of well-being in old age</a:t>
            </a:r>
            <a:r>
              <a:rPr lang="hu-HU" sz="2400" dirty="0">
                <a:latin typeface="+mj-lt"/>
              </a:rPr>
              <a:t> (50+)</a:t>
            </a:r>
            <a:r>
              <a:rPr lang="en-US" sz="2400" dirty="0">
                <a:latin typeface="+mj-lt"/>
              </a:rPr>
              <a:t>?</a:t>
            </a:r>
            <a:endParaRPr lang="hu-HU" sz="2400" dirty="0">
              <a:latin typeface="+mj-lt"/>
            </a:endParaRPr>
          </a:p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Scoping review: English-language articles published between 2000 and 2025 in a European context</a:t>
            </a:r>
          </a:p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Databases: Scopus and Web of Science</a:t>
            </a:r>
          </a:p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Exclusion criteria (e.g., younger populations, irrelevant topics)</a:t>
            </a:r>
          </a:p>
          <a:p>
            <a:pPr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 question and methods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pic>
        <p:nvPicPr>
          <p:cNvPr id="4" name="Kép 3" descr="A képen szöveg, Betűtípus, tipográfi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E8267C-445C-BC20-644D-C0B969B82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" y="3492113"/>
            <a:ext cx="6761192" cy="32048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Search </a:t>
            </a:r>
            <a:r>
              <a:rPr lang="en-US" sz="2400" b="1" noProof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endParaRPr lang="en-US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 txBox="1">
            <a:spLocks/>
          </p:cNvSpPr>
          <p:nvPr/>
        </p:nvSpPr>
        <p:spPr>
          <a:xfrm>
            <a:off x="339373" y="885848"/>
            <a:ext cx="10409583" cy="148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52885E34-A3A3-1E74-DCB0-94D9C414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40887"/>
              </p:ext>
            </p:extLst>
          </p:nvPr>
        </p:nvGraphicFramePr>
        <p:xfrm>
          <a:off x="151147" y="550606"/>
          <a:ext cx="11701480" cy="62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22">
                  <a:extLst>
                    <a:ext uri="{9D8B030D-6E8A-4147-A177-3AD203B41FA5}">
                      <a16:colId xmlns:a16="http://schemas.microsoft.com/office/drawing/2014/main" val="2398260559"/>
                    </a:ext>
                  </a:extLst>
                </a:gridCol>
                <a:gridCol w="2339522">
                  <a:extLst>
                    <a:ext uri="{9D8B030D-6E8A-4147-A177-3AD203B41FA5}">
                      <a16:colId xmlns:a16="http://schemas.microsoft.com/office/drawing/2014/main" val="2223769023"/>
                    </a:ext>
                  </a:extLst>
                </a:gridCol>
                <a:gridCol w="2340812">
                  <a:extLst>
                    <a:ext uri="{9D8B030D-6E8A-4147-A177-3AD203B41FA5}">
                      <a16:colId xmlns:a16="http://schemas.microsoft.com/office/drawing/2014/main" val="2974641871"/>
                    </a:ext>
                  </a:extLst>
                </a:gridCol>
                <a:gridCol w="2340812">
                  <a:extLst>
                    <a:ext uri="{9D8B030D-6E8A-4147-A177-3AD203B41FA5}">
                      <a16:colId xmlns:a16="http://schemas.microsoft.com/office/drawing/2014/main" val="477216132"/>
                    </a:ext>
                  </a:extLst>
                </a:gridCol>
                <a:gridCol w="2340812">
                  <a:extLst>
                    <a:ext uri="{9D8B030D-6E8A-4147-A177-3AD203B41FA5}">
                      <a16:colId xmlns:a16="http://schemas.microsoft.com/office/drawing/2014/main" val="1840504923"/>
                    </a:ext>
                  </a:extLst>
                </a:gridCol>
              </a:tblGrid>
              <a:tr h="278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Keywords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Scopus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Web of science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35002"/>
                  </a:ext>
                </a:extLst>
              </a:tr>
              <a:tr h="5215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Total number of search results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Number of relevant articles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Total number of search results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Number of relevant articles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583672408"/>
                  </a:ext>
                </a:extLst>
              </a:tr>
              <a:tr h="56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Childlessness/childfree and network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76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31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120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8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3258115340"/>
                  </a:ext>
                </a:extLst>
              </a:tr>
              <a:tr h="56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Childlessness/childfree and wellbeing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112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17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131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6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111819422"/>
                  </a:ext>
                </a:extLst>
              </a:tr>
              <a:tr h="56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quality of life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23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5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64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4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537241462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loneliness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245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18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182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3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1773476871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support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354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10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381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11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1851567990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Older adults and childlessness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352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14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653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18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3151925609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later life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44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6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78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1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387867538"/>
                  </a:ext>
                </a:extLst>
              </a:tr>
              <a:tr h="56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life satisfaction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46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5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57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0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2819613942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lifelong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19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0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26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0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2296906051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Childlessness and exclusion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21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0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>
                          <a:effectLst/>
                          <a:latin typeface="+mj-lt"/>
                        </a:rPr>
                        <a:t>14</a:t>
                      </a:r>
                      <a:endParaRPr lang="hu-HU" sz="17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700" kern="0" dirty="0">
                          <a:effectLst/>
                          <a:latin typeface="+mj-lt"/>
                        </a:rPr>
                        <a:t>0</a:t>
                      </a:r>
                      <a:endParaRPr lang="hu-HU" sz="17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7" marR="62567" marT="0" marB="0"/>
                </a:tc>
                <a:extLst>
                  <a:ext uri="{0D108BD9-81ED-4DB2-BD59-A6C34878D82A}">
                    <a16:rowId xmlns:a16="http://schemas.microsoft.com/office/drawing/2014/main" val="15528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2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Prisma</a:t>
            </a:r>
            <a:r>
              <a:rPr lang="hu-HU" sz="2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Flow Diagram</a:t>
            </a:r>
            <a:endParaRPr lang="en-GB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6AA0925-5414-513C-44A6-877CC046AF87}"/>
              </a:ext>
            </a:extLst>
          </p:cNvPr>
          <p:cNvGrpSpPr/>
          <p:nvPr/>
        </p:nvGrpSpPr>
        <p:grpSpPr>
          <a:xfrm>
            <a:off x="944245" y="900090"/>
            <a:ext cx="6370955" cy="5866765"/>
            <a:chOff x="-1" y="133325"/>
            <a:chExt cx="6400798" cy="6038873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FA5B5DDC-3366-3168-446E-249B0454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748" y="192435"/>
              <a:ext cx="2228850" cy="747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Records identified through database searching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(n=2</a:t>
              </a: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998</a:t>
              </a: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br>
                <a:rPr lang="en-GB" sz="1100" kern="100" dirty="0">
                  <a:effectLst/>
                  <a:latin typeface="Calibri" panose="020F050202020403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endParaRPr lang="hu-H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FF427AF5-AB72-50E0-4587-52D728E718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40818" y="2041016"/>
              <a:ext cx="1371600" cy="48996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vert270" wrap="square" lIns="45720" tIns="45720" rIns="4572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spcAft>
                  <a:spcPts val="400"/>
                </a:spcAft>
              </a:pPr>
              <a:r>
                <a:rPr lang="hu-HU" sz="1600" b="1" kern="100" dirty="0" err="1">
                  <a:solidFill>
                    <a:srgbClr val="0F476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Screening</a:t>
              </a:r>
              <a:endParaRPr lang="hu-HU" sz="1600" b="1" kern="100" dirty="0">
                <a:solidFill>
                  <a:srgbClr val="0F476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1B2BE6DE-031A-A928-8D45-817883A396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21679" y="5222277"/>
              <a:ext cx="1371600" cy="52824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vert270" wrap="square" lIns="45720" tIns="45720" rIns="4572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spcAft>
                  <a:spcPts val="400"/>
                </a:spcAft>
              </a:pPr>
              <a:r>
                <a:rPr lang="hu-HU" sz="1600" b="1" kern="100" dirty="0" err="1">
                  <a:solidFill>
                    <a:srgbClr val="0F476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Included</a:t>
              </a:r>
              <a:endParaRPr lang="hu-HU" sz="1600" b="1" kern="100" dirty="0">
                <a:solidFill>
                  <a:srgbClr val="0F476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églalap: lekerekített 11">
              <a:extLst>
                <a:ext uri="{FF2B5EF4-FFF2-40B4-BE49-F238E27FC236}">
                  <a16:creationId xmlns:a16="http://schemas.microsoft.com/office/drawing/2014/main" id="{83AD1FBD-8163-0BE2-1651-F11ACF0A40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40818" y="3641217"/>
              <a:ext cx="1371600" cy="48996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vert270" wrap="square" lIns="45720" tIns="45720" rIns="4572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spcAft>
                  <a:spcPts val="400"/>
                </a:spcAft>
              </a:pPr>
              <a:r>
                <a:rPr lang="hu-HU" sz="1600" b="1" kern="100" dirty="0" err="1">
                  <a:solidFill>
                    <a:srgbClr val="0F476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Eligibility</a:t>
              </a:r>
              <a:endParaRPr lang="hu-HU" sz="1600" b="1" kern="100" dirty="0">
                <a:solidFill>
                  <a:srgbClr val="0F476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430E231A-6B11-3135-E073-663C68ADFC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38205" y="940310"/>
              <a:ext cx="0" cy="45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4" name="Téglalap: lekerekített 13">
              <a:extLst>
                <a:ext uri="{FF2B5EF4-FFF2-40B4-BE49-F238E27FC236}">
                  <a16:creationId xmlns:a16="http://schemas.microsoft.com/office/drawing/2014/main" id="{33EB511C-6FD9-F201-AE4C-77066B5BAB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0326" y="503650"/>
              <a:ext cx="1238274" cy="49762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vert270" wrap="square" lIns="45720" tIns="45720" rIns="4572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spcAft>
                  <a:spcPts val="400"/>
                </a:spcAft>
              </a:pPr>
              <a:r>
                <a:rPr lang="hu-HU" sz="1400" b="1" kern="100" dirty="0" err="1">
                  <a:solidFill>
                    <a:srgbClr val="0F476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Identification</a:t>
              </a:r>
              <a:endParaRPr lang="hu-HU" sz="1600" b="1" kern="100" dirty="0">
                <a:solidFill>
                  <a:srgbClr val="0F476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BFBBD1F7-8C43-FEAC-7219-241EC61F0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60" y="1371600"/>
              <a:ext cx="2771775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Records after duplicates removed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(n=115</a:t>
              </a: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br>
                <a:rPr lang="en-GB" sz="1100" kern="100" dirty="0">
                  <a:effectLst/>
                  <a:latin typeface="Calibri" panose="020F050202020403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endParaRPr lang="hu-H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D591395A-80B2-17A8-CB0F-7D280B86D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580" y="2217421"/>
              <a:ext cx="1670050" cy="7543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Records screened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 =115</a:t>
              </a: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1AE98FBE-F49C-2365-0070-1A0CA2C6F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2" y="2313272"/>
              <a:ext cx="1493520" cy="54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Records excluded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(n=996)</a:t>
              </a:r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46793DEF-5FC2-0062-EE28-659E2519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329" y="3314693"/>
              <a:ext cx="1726512" cy="819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Full-text articles assessed for eligibility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(n=159)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100" kern="100" dirty="0">
                  <a:effectLst/>
                  <a:latin typeface="Calibri" panose="020F050202020403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hu-H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545479F8-59DF-D86A-F741-7F52051B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297" y="3314698"/>
              <a:ext cx="1714500" cy="849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Full-text articles excluded with reasons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(n=</a:t>
              </a:r>
              <a:r>
                <a:rPr lang="hu-HU" sz="1100" kern="100" dirty="0"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51</a:t>
              </a: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7F13400F-9DEB-2B70-D7E2-5F6656C5C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580" y="4800600"/>
              <a:ext cx="1714500" cy="563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Studies included</a:t>
              </a:r>
              <a:b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(n =</a:t>
              </a:r>
              <a:r>
                <a:rPr lang="hu-HU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108</a:t>
              </a:r>
              <a:r>
                <a:rPr lang="en-GB" sz="1100" kern="100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)</a:t>
              </a:r>
              <a:endPara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gyenes összekötő nyíllal 20">
              <a:extLst>
                <a:ext uri="{FF2B5EF4-FFF2-40B4-BE49-F238E27FC236}">
                  <a16:creationId xmlns:a16="http://schemas.microsoft.com/office/drawing/2014/main" id="{9B8603AB-A5F8-1F54-710A-F972487025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8020" y="1943100"/>
              <a:ext cx="0" cy="278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22B01187-B5C8-FA86-7C9F-DC11C904D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2971800"/>
              <a:ext cx="635" cy="3848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3" name="Egyenes összekötő nyíllal 22">
              <a:extLst>
                <a:ext uri="{FF2B5EF4-FFF2-40B4-BE49-F238E27FC236}">
                  <a16:creationId xmlns:a16="http://schemas.microsoft.com/office/drawing/2014/main" id="{983FD0DB-D206-D332-F21B-9B28161EBB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3260" y="4133825"/>
              <a:ext cx="0" cy="6515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4" name="Egyenes összekötő nyíllal 23">
              <a:extLst>
                <a:ext uri="{FF2B5EF4-FFF2-40B4-BE49-F238E27FC236}">
                  <a16:creationId xmlns:a16="http://schemas.microsoft.com/office/drawing/2014/main" id="{4B859A2B-0637-67E7-A101-3F7F9EFDE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24631" y="2603397"/>
              <a:ext cx="4584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5" name="Egyenes összekötő nyíllal 24">
              <a:extLst>
                <a:ext uri="{FF2B5EF4-FFF2-40B4-BE49-F238E27FC236}">
                  <a16:creationId xmlns:a16="http://schemas.microsoft.com/office/drawing/2014/main" id="{FB197575-FC2E-2B44-DA89-0F27F87CD7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53840" y="3657600"/>
              <a:ext cx="6286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tangle 31">
            <a:extLst>
              <a:ext uri="{FF2B5EF4-FFF2-40B4-BE49-F238E27FC236}">
                <a16:creationId xmlns:a16="http://schemas.microsoft.com/office/drawing/2014/main" id="{213DF771-8DE5-4A32-17AB-DD1BAF7A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247"/>
            <a:ext cx="2231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3F72EE32-D089-E1EE-4BA2-F218466B4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659598"/>
              </p:ext>
            </p:extLst>
          </p:nvPr>
        </p:nvGraphicFramePr>
        <p:xfrm>
          <a:off x="7315200" y="861769"/>
          <a:ext cx="4425696" cy="207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Szövegdoboz 28">
            <a:extLst>
              <a:ext uri="{FF2B5EF4-FFF2-40B4-BE49-F238E27FC236}">
                <a16:creationId xmlns:a16="http://schemas.microsoft.com/office/drawing/2014/main" id="{92BA533E-7980-A252-BD8B-78C75C1FEE5F}"/>
              </a:ext>
            </a:extLst>
          </p:cNvPr>
          <p:cNvSpPr txBox="1"/>
          <p:nvPr/>
        </p:nvSpPr>
        <p:spPr>
          <a:xfrm>
            <a:off x="7315200" y="52152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latin typeface="Times New Roman" panose="02020603050405020304" pitchFamily="18" charset="0"/>
                <a:ea typeface="Aptos" panose="020B0004020202020204" pitchFamily="34" charset="0"/>
              </a:rPr>
              <a:t>Di</a:t>
            </a:r>
            <a:r>
              <a:rPr lang="en-US" sz="1800" b="1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stribution of Articles by Publication Year</a:t>
            </a:r>
            <a:endParaRPr lang="en-US" noProof="0" dirty="0">
              <a:latin typeface="Times New Roman" panose="02020603050405020304" pitchFamily="18" charset="0"/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  <p:sp>
        <p:nvSpPr>
          <p:cNvPr id="30" name="Téglalap 29">
            <a:extLst>
              <a:ext uri="{FF2B5EF4-FFF2-40B4-BE49-F238E27FC236}">
                <a16:creationId xmlns:a16="http://schemas.microsoft.com/office/drawing/2014/main" id="{FA5B5DDC-3366-3168-446E-249B0454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440" y="954187"/>
            <a:ext cx="2218458" cy="726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dirty="0">
                <a:latin typeface="+mj-lt"/>
              </a:rPr>
              <a:t>Additional records identified through other sources </a:t>
            </a:r>
            <a:br>
              <a:rPr lang="en-GB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(n=</a:t>
            </a:r>
            <a:r>
              <a:rPr lang="hu-HU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hu-HU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GB" sz="11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u-H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430E231A-6B11-3135-E073-663C68ADFC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8279" y="1684076"/>
            <a:ext cx="0" cy="4441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0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19925E4D-280E-D55A-254B-C547C67AF7D7}"/>
              </a:ext>
            </a:extLst>
          </p:cNvPr>
          <p:cNvSpPr txBox="1">
            <a:spLocks/>
          </p:cNvSpPr>
          <p:nvPr/>
        </p:nvSpPr>
        <p:spPr>
          <a:xfrm>
            <a:off x="339373" y="837421"/>
            <a:ext cx="11513254" cy="228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hu-HU" sz="2400" dirty="0">
              <a:latin typeface="Times New Roman" panose="02020603050405020304" pitchFamily="18" charset="0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BAD0670-87B9-965A-B682-5F006E3B70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A68E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Emergent Themes</a:t>
            </a: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(6)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99AA29-C940-DA4F-C8F5-8CEB97118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3" y="1434272"/>
            <a:ext cx="10147228" cy="47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Socio-demographic factors: partnership status, gender differences, social class, involuntary -voluntary, sexual orientation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and psychological </a:t>
            </a:r>
            <a:r>
              <a:rPr lang="en-GB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400" noProof="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ell-being, c</a:t>
            </a:r>
            <a:r>
              <a:rPr lang="en-GB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oping strategies and social participation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relationships and networks, social capital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Health and care needs and types of  available support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highlight>
                  <a:srgbClr val="B3532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Economic well-being and housing, and </a:t>
            </a:r>
            <a:r>
              <a:rPr lang="en-GB" sz="2400" dirty="0">
                <a:highlight>
                  <a:srgbClr val="B3532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noProof="0" dirty="0">
                <a:highlight>
                  <a:srgbClr val="B3532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sz="2400" dirty="0">
                <a:highlight>
                  <a:srgbClr val="B3532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noProof="0" dirty="0">
                <a:highlight>
                  <a:srgbClr val="B3532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400" noProof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Role of social and cultural context, stigmatization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endParaRPr lang="en-GB" sz="2000" noProof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30782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B841-71D6-2BAC-2A98-4288355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92CD980-1DAF-A29A-3FCA-DF4A58F7C5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6DE79658-0EE2-43A0-53FC-CE3E734266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06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Socio-Demographic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Factors</a:t>
            </a:r>
            <a:endParaRPr lang="en-US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9AC285-1658-AA09-A93D-0E48FDC7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FAADE7-1B98-A030-6449-55E1C33504EC}"/>
              </a:ext>
            </a:extLst>
          </p:cNvPr>
          <p:cNvSpPr txBox="1"/>
          <p:nvPr/>
        </p:nvSpPr>
        <p:spPr>
          <a:xfrm>
            <a:off x="491230" y="1092037"/>
            <a:ext cx="10680192" cy="518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GB" sz="2200" b="1" noProof="0" dirty="0">
                <a:solidFill>
                  <a:srgbClr val="00B0F0"/>
                </a:solidFill>
                <a:latin typeface="Times New Roman" panose="02020603050405020304" pitchFamily="18" charset="0"/>
              </a:rPr>
              <a:t>Gender</a:t>
            </a:r>
            <a:r>
              <a:rPr lang="en-GB" sz="2200" noProof="0" dirty="0">
                <a:solidFill>
                  <a:srgbClr val="00B0F0"/>
                </a:solidFill>
                <a:latin typeface="Times New Roman" panose="02020603050405020304" pitchFamily="18" charset="0"/>
              </a:rPr>
              <a:t>: Childless older men, especially those without a partner, tend to experience worse emotional well-being and smaller support networks than women </a:t>
            </a:r>
            <a:r>
              <a:rPr lang="en-GB" sz="2200" noProof="0" dirty="0">
                <a:latin typeface="Times New Roman" panose="02020603050405020304" pitchFamily="18" charset="0"/>
              </a:rPr>
              <a:t>(Dykstra &amp; Hagestad, 2007; Wenger, 2021).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Being married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</a:rPr>
              <a:t> strongly mitigates the negative effects of childlessness, providing emotional and financial stability and reducing loneliness</a:t>
            </a:r>
            <a:r>
              <a:rPr lang="hu-HU" sz="22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hu-HU" sz="2200" dirty="0" err="1">
                <a:latin typeface="Times New Roman" panose="02020603050405020304" pitchFamily="18" charset="0"/>
              </a:rPr>
              <a:t>Hank</a:t>
            </a:r>
            <a:r>
              <a:rPr lang="hu-HU" sz="2200" dirty="0">
                <a:latin typeface="Times New Roman" panose="02020603050405020304" pitchFamily="18" charset="0"/>
              </a:rPr>
              <a:t> &amp; Wagner, 2013; 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Keizer et al., 2010). </a:t>
            </a:r>
            <a:endParaRPr lang="hu-HU" sz="22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B35326"/>
                </a:solidFill>
                <a:latin typeface="Times New Roman" panose="02020603050405020304" pitchFamily="18" charset="0"/>
              </a:rPr>
              <a:t>Educational attainment</a:t>
            </a:r>
            <a:r>
              <a:rPr lang="en-US" sz="2200" dirty="0">
                <a:solidFill>
                  <a:srgbClr val="B35326"/>
                </a:solidFill>
                <a:latin typeface="Times New Roman" panose="02020603050405020304" pitchFamily="18" charset="0"/>
              </a:rPr>
              <a:t> also plays a key role: highly educated childless women from earlier cohorts often achieved greater financial security and autonomy, offsetting potential disadvantages</a:t>
            </a:r>
            <a:r>
              <a:rPr lang="hu-HU" sz="2200" dirty="0">
                <a:solidFill>
                  <a:srgbClr val="B35326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en-GB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Koropeckyj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-Cox &amp; Call, 2007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hu-HU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Umberson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et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., 2010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). </a:t>
            </a:r>
            <a:endParaRPr lang="hu-HU" sz="2200" dirty="0">
              <a:solidFill>
                <a:srgbClr val="B35326"/>
              </a:solidFill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Cohort differences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 matter too: younger generations tend to experience childlessness more positively, due to greater societal acceptance</a:t>
            </a:r>
            <a:r>
              <a:rPr lang="hu-HU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en-GB" sz="2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Koropeckyj</a:t>
            </a:r>
            <a:r>
              <a:rPr lang="en-GB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-Cox &amp; Call, 2007). </a:t>
            </a:r>
            <a:endParaRPr lang="hu-HU" sz="22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hu-HU" sz="2200" b="1" u="sng" dirty="0">
                <a:latin typeface="Times New Roman" panose="02020603050405020304" pitchFamily="18" charset="0"/>
              </a:rPr>
              <a:t>C</a:t>
            </a:r>
            <a:r>
              <a:rPr lang="en-US" sz="2200" b="1" u="sng" dirty="0" err="1">
                <a:latin typeface="Times New Roman" panose="02020603050405020304" pitchFamily="18" charset="0"/>
              </a:rPr>
              <a:t>hildless</a:t>
            </a:r>
            <a:r>
              <a:rPr lang="en-US" sz="2200" b="1" u="sng" dirty="0">
                <a:latin typeface="Times New Roman" panose="02020603050405020304" pitchFamily="18" charset="0"/>
              </a:rPr>
              <a:t> older adults are a highly diverse group, and their well-being depends on intersecting life circumstances rather than childlessness alone.</a:t>
            </a:r>
            <a:endParaRPr lang="hu-HU" sz="2200" b="1" u="sng" dirty="0">
              <a:latin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30782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FC94-17BD-93CB-5BB0-6538A69F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8D6011A-3516-E5CF-E46B-D3CE3F07D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58E18710-9E3F-9DDB-540E-E8BFFE34341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B35326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fontAlgn="base">
              <a:spcBef>
                <a:spcPts val="1000"/>
              </a:spcBef>
              <a:spcAft>
                <a:spcPts val="1200"/>
              </a:spcAft>
              <a:buSzPct val="70000"/>
            </a:pPr>
            <a:r>
              <a:rPr lang="en-GB" sz="9600" b="1" dirty="0">
                <a:solidFill>
                  <a:schemeClr val="bg1"/>
                </a:solidFill>
                <a:highlight>
                  <a:srgbClr val="B35326"/>
                </a:highlight>
              </a:rPr>
              <a:t>Economic Well-Being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F8D6E1-1A41-1528-6F36-A622BD42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3E93689-FF66-B04F-E006-952F1FEE6103}"/>
              </a:ext>
            </a:extLst>
          </p:cNvPr>
          <p:cNvSpPr txBox="1"/>
          <p:nvPr/>
        </p:nvSpPr>
        <p:spPr>
          <a:xfrm>
            <a:off x="566928" y="1433582"/>
            <a:ext cx="10680192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</a:rPr>
              <a:t>Childless older adults are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often disadvantaged in wealth accumulation </a:t>
            </a:r>
            <a:r>
              <a:rPr lang="en-US" sz="2400" dirty="0">
                <a:latin typeface="Times New Roman" panose="02020603050405020304" pitchFamily="18" charset="0"/>
              </a:rPr>
              <a:t>(Van Winkle &amp; Monden, 2022 – longitudinal SHARE data, 2011–2017, 14 European countries, 39,177 individuals aged 50–65).</a:t>
            </a:r>
            <a:endParaRPr lang="hu-HU" sz="24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</a:rPr>
              <a:t>Main reasons: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weaker savings motivation </a:t>
            </a:r>
            <a:r>
              <a:rPr lang="en-US" sz="2400" dirty="0">
                <a:latin typeface="Times New Roman" panose="02020603050405020304" pitchFamily="18" charset="0"/>
              </a:rPr>
              <a:t>and state policies disproportionately favoring parents (Van Winkle &amp; Monden, 2022).</a:t>
            </a:r>
            <a:endParaRPr lang="hu-HU" sz="24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“two-child family” represents the optimal pathway</a:t>
            </a:r>
            <a:r>
              <a:rPr lang="en-US" sz="2400" dirty="0">
                <a:latin typeface="Times New Roman" panose="02020603050405020304" pitchFamily="18" charset="0"/>
              </a:rPr>
              <a:t>, showing the strongest wealth accumulation (Van Winkle &amp; Monden, 2022).</a:t>
            </a:r>
            <a:endParaRPr lang="hu-HU" sz="2400" dirty="0">
              <a:latin typeface="Times New Roman" panose="02020603050405020304" pitchFamily="18" charset="0"/>
            </a:endParaRPr>
          </a:p>
          <a:p>
            <a:pPr marL="2286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</a:rPr>
              <a:t>Childless adults face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higher risks of asset poverty and indebtedness </a:t>
            </a:r>
            <a:r>
              <a:rPr lang="en-US" sz="2400" dirty="0">
                <a:latin typeface="Times New Roman" panose="02020603050405020304" pitchFamily="18" charset="0"/>
              </a:rPr>
              <a:t>(Kolk, 2023 – Swedish administrative register data on lifetime income, cohorts born 1940–1970, tracking accumulation between ages 20–60).</a:t>
            </a:r>
            <a:endParaRPr lang="hu-HU" sz="24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2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F3ADD-CB36-1952-5FDD-8FA67498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D79C356F-2BD7-CD4C-9973-2E576C68C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44" y="6312310"/>
            <a:ext cx="2041156" cy="54569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AA409329-FCAC-03ED-E716-DF0705772A7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50605"/>
          </a:xfrm>
          <a:prstGeom prst="rect">
            <a:avLst/>
          </a:prstGeom>
          <a:solidFill>
            <a:srgbClr val="B35326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fontAlgn="base">
              <a:spcBef>
                <a:spcPts val="1000"/>
              </a:spcBef>
              <a:spcAft>
                <a:spcPts val="1200"/>
              </a:spcAft>
              <a:buSzPct val="70000"/>
            </a:pPr>
            <a:r>
              <a:rPr lang="en-US" sz="9600" b="1" noProof="0" dirty="0">
                <a:solidFill>
                  <a:schemeClr val="bg1"/>
                </a:solidFill>
                <a:highlight>
                  <a:srgbClr val="B35326"/>
                </a:highlight>
              </a:rPr>
              <a:t>Economic Well-Being: alternative patterns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EEE1AC-8D01-9C41-C95D-364F1EC2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36" y="3307003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i="1" noProof="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4DDCBF-E4BB-EE44-B315-FCC582F65416}"/>
              </a:ext>
            </a:extLst>
          </p:cNvPr>
          <p:cNvSpPr txBox="1"/>
          <p:nvPr/>
        </p:nvSpPr>
        <p:spPr>
          <a:xfrm>
            <a:off x="491230" y="1054956"/>
            <a:ext cx="10680192" cy="5079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</a:rPr>
              <a:t>Not all childless individuals are disadvantaged; </a:t>
            </a:r>
            <a:r>
              <a:rPr lang="en-US" sz="2300" dirty="0">
                <a:solidFill>
                  <a:srgbClr val="7030A0"/>
                </a:solidFill>
                <a:latin typeface="Times New Roman" panose="02020603050405020304" pitchFamily="18" charset="0"/>
              </a:rPr>
              <a:t>some benefit economically </a:t>
            </a:r>
            <a:r>
              <a:rPr lang="en-US" sz="2300" dirty="0">
                <a:latin typeface="Times New Roman" panose="02020603050405020304" pitchFamily="18" charset="0"/>
              </a:rPr>
              <a:t>(Muller et al., 2020 – </a:t>
            </a:r>
            <a:r>
              <a:rPr lang="hu-HU" sz="2300" dirty="0">
                <a:latin typeface="Times New Roman" panose="02020603050405020304" pitchFamily="18" charset="0"/>
              </a:rPr>
              <a:t>GGS</a:t>
            </a:r>
            <a:r>
              <a:rPr lang="en-US" sz="2300" dirty="0">
                <a:latin typeface="Times New Roman" panose="02020603050405020304" pitchFamily="18" charset="0"/>
              </a:rPr>
              <a:t>, </a:t>
            </a:r>
            <a:r>
              <a:rPr lang="hu-HU" sz="2300" dirty="0">
                <a:latin typeface="Times New Roman" panose="02020603050405020304" pitchFamily="18" charset="0"/>
              </a:rPr>
              <a:t>BHPS</a:t>
            </a:r>
            <a:r>
              <a:rPr lang="en-US" sz="2300" dirty="0">
                <a:latin typeface="Times New Roman" panose="02020603050405020304" pitchFamily="18" charset="0"/>
              </a:rPr>
              <a:t>, and SHARELIFE; retrospective life-course data for 18,656 women aged 50–59 in 22 European countries; sequence cluster analysis + regressions).</a:t>
            </a:r>
            <a:endParaRPr lang="hu-HU" sz="23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7030A0"/>
                </a:solidFill>
                <a:latin typeface="Times New Roman" panose="02020603050405020304" pitchFamily="18" charset="0"/>
              </a:rPr>
              <a:t>Childless women, especially those without partners</a:t>
            </a:r>
            <a:r>
              <a:rPr lang="en-US" sz="2300" dirty="0">
                <a:latin typeface="Times New Roman" panose="02020603050405020304" pitchFamily="18" charset="0"/>
              </a:rPr>
              <a:t>, often achieve higher earnings than mothers due to uninterrupted careers (Muller et al., 2020).</a:t>
            </a:r>
            <a:endParaRPr lang="hu-HU" sz="2300" dirty="0">
              <a:latin typeface="Times New Roman" panose="02020603050405020304" pitchFamily="18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</a:rPr>
              <a:t>Among men, 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childlessness is more often associated with lower incomes compared to fathers </a:t>
            </a:r>
            <a:r>
              <a:rPr lang="en-US" sz="2300" dirty="0">
                <a:latin typeface="Times New Roman" panose="02020603050405020304" pitchFamily="18" charset="0"/>
              </a:rPr>
              <a:t>(Keizer et al., 2010 – Netherlands Kinship Panel Study, first wave 2002–2004, 1,451 Dutch men aged 40–59, analysis of income differences by parental status).</a:t>
            </a:r>
            <a:endParaRPr lang="hu-HU" sz="2300" dirty="0">
              <a:latin typeface="Times New Roman" panose="02020603050405020304" pitchFamily="18" charset="0"/>
            </a:endParaRPr>
          </a:p>
          <a:p>
            <a:pPr marL="228600" lvl="1" indent="-228600" fontAlgn="base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</a:rPr>
              <a:t>Marital status strongly mediates outcomes</a:t>
            </a:r>
            <a:r>
              <a:rPr lang="en-US" sz="2300" dirty="0">
                <a:latin typeface="Times New Roman" panose="02020603050405020304" pitchFamily="18" charset="0"/>
              </a:rPr>
              <a:t>: marriage provides an economic buffer for childless adults (</a:t>
            </a:r>
            <a:r>
              <a:rPr lang="en-US" sz="2300" dirty="0" err="1">
                <a:latin typeface="Times New Roman" panose="02020603050405020304" pitchFamily="18" charset="0"/>
              </a:rPr>
              <a:t>Koropeckyj</a:t>
            </a:r>
            <a:r>
              <a:rPr lang="en-US" sz="2300" dirty="0">
                <a:latin typeface="Times New Roman" panose="02020603050405020304" pitchFamily="18" charset="0"/>
              </a:rPr>
              <a:t>-Cox &amp; Call, 2007 – comparative survey across 7 countries, 1990–1994, examining links between marital/parental status and later-life income).</a:t>
            </a:r>
            <a:endParaRPr lang="hu-HU" sz="2300" dirty="0">
              <a:latin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78" y="6321546"/>
            <a:ext cx="3406222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–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67E45232EF1D54B9E52D50172D46A75" ma:contentTypeVersion="15" ma:contentTypeDescription="Új dokumentum létrehozása." ma:contentTypeScope="" ma:versionID="7f2d9ca89702d1e7f344d311eda12b9c">
  <xsd:schema xmlns:xsd="http://www.w3.org/2001/XMLSchema" xmlns:xs="http://www.w3.org/2001/XMLSchema" xmlns:p="http://schemas.microsoft.com/office/2006/metadata/properties" xmlns:ns2="ceb46385-7433-4d30-8ce2-f79fba727789" xmlns:ns3="fe24fb32-aacb-44a1-84ed-2fe083f2419f" targetNamespace="http://schemas.microsoft.com/office/2006/metadata/properties" ma:root="true" ma:fieldsID="95d87092b54d37010d3250fededf38e8" ns2:_="" ns3:_="">
    <xsd:import namespace="ceb46385-7433-4d30-8ce2-f79fba727789"/>
    <xsd:import namespace="fe24fb32-aacb-44a1-84ed-2fe083f24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46385-7433-4d30-8ce2-f79fba72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c71cdc92-b58b-4951-b2f5-21b24e372d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4fb32-aacb-44a1-84ed-2fe083f241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c44b38-cee9-4101-9d27-d3f5a0501a33}" ma:internalName="TaxCatchAll" ma:showField="CatchAllData" ma:web="fe24fb32-aacb-44a1-84ed-2fe083f24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27154-9E2F-47BA-BB07-E3496F8B2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EFC48-1AD1-47A2-94FA-CF00E4D74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46385-7433-4d30-8ce2-f79fba727789"/>
    <ds:schemaRef ds:uri="fe24fb32-aacb-44a1-84ed-2fe083f24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2272</Words>
  <Application>Microsoft Office PowerPoint</Application>
  <PresentationFormat>Szélesvásznú</PresentationFormat>
  <Paragraphs>212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Open Sans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Reproductive History and Later-Life Health</vt:lpstr>
      <vt:lpstr>Childlessness and Mortality</vt:lpstr>
      <vt:lpstr>PowerPoint-bemutató</vt:lpstr>
      <vt:lpstr>PowerPoint-bemutató</vt:lpstr>
      <vt:lpstr>PowerPoint-bemutató</vt:lpstr>
      <vt:lpstr>PowerPoint-bemutató</vt:lpstr>
      <vt:lpstr>Thank you for your attention! Szalma.ivett@tk.hu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ELKH Zabhegyező Intézet</dc:title>
  <dc:creator>Dr. Nádai László</dc:creator>
  <cp:lastModifiedBy>Szalma Ivett</cp:lastModifiedBy>
  <cp:revision>113</cp:revision>
  <dcterms:created xsi:type="dcterms:W3CDTF">2023-08-15T19:10:58Z</dcterms:created>
  <dcterms:modified xsi:type="dcterms:W3CDTF">2025-09-02T13:56:55Z</dcterms:modified>
</cp:coreProperties>
</file>