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0"/>
  </p:notesMasterIdLst>
  <p:sldIdLst>
    <p:sldId id="274" r:id="rId4"/>
    <p:sldId id="302" r:id="rId5"/>
    <p:sldId id="263" r:id="rId6"/>
    <p:sldId id="276" r:id="rId7"/>
    <p:sldId id="277" r:id="rId8"/>
    <p:sldId id="305" r:id="rId9"/>
    <p:sldId id="307" r:id="rId10"/>
    <p:sldId id="308" r:id="rId11"/>
    <p:sldId id="309" r:id="rId12"/>
    <p:sldId id="310" r:id="rId13"/>
    <p:sldId id="311" r:id="rId14"/>
    <p:sldId id="312" r:id="rId15"/>
    <p:sldId id="313" r:id="rId16"/>
    <p:sldId id="314" r:id="rId17"/>
    <p:sldId id="306" r:id="rId18"/>
    <p:sldId id="315" r:id="rId19"/>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5326"/>
    <a:srgbClr val="FF66CC"/>
    <a:srgbClr val="CD03A7"/>
    <a:srgbClr val="7E5485"/>
    <a:srgbClr val="B85527"/>
    <a:srgbClr val="C010A7"/>
    <a:srgbClr val="1D6C78"/>
    <a:srgbClr val="A68D31"/>
    <a:srgbClr val="A68E33"/>
    <a:srgbClr val="6A8A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imes New Roman" panose="02020603050405020304" pitchFamily="18" charset="0"/>
              </a:defRPr>
            </a:lvl1pPr>
          </a:lstStyle>
          <a:p>
            <a:endParaRPr lang="hu-HU" dirty="0"/>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Times New Roman" panose="02020603050405020304" pitchFamily="18" charset="0"/>
              </a:defRPr>
            </a:lvl1pPr>
          </a:lstStyle>
          <a:p>
            <a:fld id="{47A64DD6-6508-4B3A-B555-0F57A5F844E8}" type="datetimeFigureOut">
              <a:rPr lang="hu-HU" smtClean="0"/>
              <a:pPr/>
              <a:t>2025. 09. 03.</a:t>
            </a:fld>
            <a:endParaRPr lang="hu-HU" dirty="0"/>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dirty="0"/>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Times New Roman" panose="02020603050405020304" pitchFamily="18" charset="0"/>
              </a:defRPr>
            </a:lvl1pPr>
          </a:lstStyle>
          <a:p>
            <a:endParaRPr lang="hu-HU" dirty="0"/>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Times New Roman" panose="02020603050405020304" pitchFamily="18" charset="0"/>
              </a:defRPr>
            </a:lvl1pPr>
          </a:lstStyle>
          <a:p>
            <a:fld id="{20F674E0-4914-4A4B-8137-83F1DBF2A7C3}" type="slidenum">
              <a:rPr lang="hu-HU" smtClean="0"/>
              <a:pPr/>
              <a:t>‹#›</a:t>
            </a:fld>
            <a:endParaRPr lang="hu-HU" dirty="0"/>
          </a:p>
        </p:txBody>
      </p:sp>
    </p:spTree>
    <p:extLst>
      <p:ext uri="{BB962C8B-B14F-4D97-AF65-F5344CB8AC3E}">
        <p14:creationId xmlns:p14="http://schemas.microsoft.com/office/powerpoint/2010/main" val="718201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imes New Roman" panose="02020603050405020304" pitchFamily="18" charset="0"/>
        <a:ea typeface="+mn-ea"/>
        <a:cs typeface="+mn-cs"/>
      </a:defRPr>
    </a:lvl1pPr>
    <a:lvl2pPr marL="457200" algn="l" defTabSz="914400" rtl="0" eaLnBrk="1" latinLnBrk="0" hangingPunct="1">
      <a:defRPr sz="1200" kern="1200">
        <a:solidFill>
          <a:schemeClr val="tx1"/>
        </a:solidFill>
        <a:latin typeface="Times New Roman" panose="02020603050405020304" pitchFamily="18" charset="0"/>
        <a:ea typeface="+mn-ea"/>
        <a:cs typeface="+mn-cs"/>
      </a:defRPr>
    </a:lvl2pPr>
    <a:lvl3pPr marL="914400" algn="l" defTabSz="914400" rtl="0" eaLnBrk="1" latinLnBrk="0" hangingPunct="1">
      <a:defRPr sz="1200" kern="1200">
        <a:solidFill>
          <a:schemeClr val="tx1"/>
        </a:solidFill>
        <a:latin typeface="Times New Roman" panose="02020603050405020304" pitchFamily="18" charset="0"/>
        <a:ea typeface="+mn-ea"/>
        <a:cs typeface="+mn-cs"/>
      </a:defRPr>
    </a:lvl3pPr>
    <a:lvl4pPr marL="1371600" algn="l" defTabSz="914400" rtl="0" eaLnBrk="1" latinLnBrk="0" hangingPunct="1">
      <a:defRPr sz="1200" kern="1200">
        <a:solidFill>
          <a:schemeClr val="tx1"/>
        </a:solidFill>
        <a:latin typeface="Times New Roman" panose="02020603050405020304" pitchFamily="18" charset="0"/>
        <a:ea typeface="+mn-ea"/>
        <a:cs typeface="+mn-cs"/>
      </a:defRPr>
    </a:lvl4pPr>
    <a:lvl5pPr marL="1828800" algn="l" defTabSz="914400" rtl="0" eaLnBrk="1" latinLnBrk="0" hangingPunct="1">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8ADF4B1-DDE4-5360-767C-D6CC6E89F84F}"/>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32C09135-76A3-A053-CAA2-956F65722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4E948721-94C7-6EFF-5D5C-4692493BEAE6}"/>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5" name="Élőláb helye 4">
            <a:extLst>
              <a:ext uri="{FF2B5EF4-FFF2-40B4-BE49-F238E27FC236}">
                <a16:creationId xmlns:a16="http://schemas.microsoft.com/office/drawing/2014/main" id="{058AC46C-E3C0-A2F0-B5FB-DE6F5285D9C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4892896-591C-8D55-AE04-EE63D1F75C93}"/>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727211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3B0FCE7-8492-AD66-50A3-7688E6C9AFC3}"/>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18E8AB08-11B8-B1CA-EA31-8342CFD73E62}"/>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4E824A2-D7EC-0DF9-DA21-B2B5730C231B}"/>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5" name="Élőláb helye 4">
            <a:extLst>
              <a:ext uri="{FF2B5EF4-FFF2-40B4-BE49-F238E27FC236}">
                <a16:creationId xmlns:a16="http://schemas.microsoft.com/office/drawing/2014/main" id="{5CABFE95-4084-E64D-8ACD-83429D5A2464}"/>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9D163DD7-4D8D-247D-7AE8-3665B6C093A6}"/>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373361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7F9BD0C4-E1BC-F042-FF95-15CCC299D1F6}"/>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C9C4848D-9502-6B43-7DB1-2F3CB367B30E}"/>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C7BAC30-52B7-F04F-EF66-F2EF8100979B}"/>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5" name="Élőláb helye 4">
            <a:extLst>
              <a:ext uri="{FF2B5EF4-FFF2-40B4-BE49-F238E27FC236}">
                <a16:creationId xmlns:a16="http://schemas.microsoft.com/office/drawing/2014/main" id="{2028FFAF-EDAE-2D3C-DCF5-407C572768DA}"/>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041165F2-AB54-1406-F73B-F5C29B846F49}"/>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49679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09EA643-95B2-A80E-D1DC-8E86CF9382C1}"/>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036BDB22-3D25-04CA-50C3-4F8634164F32}"/>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553CA7A2-48CA-BCFD-33F6-ED4610D9E7CD}"/>
              </a:ext>
            </a:extLst>
          </p:cNvPr>
          <p:cNvSpPr>
            <a:spLocks noGrp="1"/>
          </p:cNvSpPr>
          <p:nvPr>
            <p:ph type="dt" sz="half" idx="10"/>
          </p:nvPr>
        </p:nvSpPr>
        <p:spPr/>
        <p:txBody>
          <a:bodyPr/>
          <a:lstStyle/>
          <a:p>
            <a:fld id="{559C943E-1B53-436D-A662-C0B35D8AF9BD}" type="datetimeFigureOut">
              <a:rPr lang="hu-HU" smtClean="0"/>
              <a:t>2025. 09. 03.</a:t>
            </a:fld>
            <a:endParaRPr lang="hu-HU" dirty="0"/>
          </a:p>
        </p:txBody>
      </p:sp>
      <p:sp>
        <p:nvSpPr>
          <p:cNvPr id="5" name="Élőláb helye 4">
            <a:extLst>
              <a:ext uri="{FF2B5EF4-FFF2-40B4-BE49-F238E27FC236}">
                <a16:creationId xmlns:a16="http://schemas.microsoft.com/office/drawing/2014/main" id="{061356E3-8D8C-7782-5BEE-F8F186B60C2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7F70E53E-8D93-0AFD-AD8A-E0B0566584F2}"/>
              </a:ext>
            </a:extLst>
          </p:cNvPr>
          <p:cNvSpPr>
            <a:spLocks noGrp="1"/>
          </p:cNvSpPr>
          <p:nvPr>
            <p:ph type="sldNum" sz="quarter" idx="12"/>
          </p:nvPr>
        </p:nvSpPr>
        <p:spPr/>
        <p:txBody>
          <a:bodyPr/>
          <a:lstStyle/>
          <a:p>
            <a:fld id="{CD92FA29-CDB4-42BF-8BD4-6211B665DB72}" type="slidenum">
              <a:rPr lang="hu-HU" smtClean="0"/>
              <a:t>‹#›</a:t>
            </a:fld>
            <a:endParaRPr lang="hu-HU" dirty="0"/>
          </a:p>
        </p:txBody>
      </p:sp>
    </p:spTree>
    <p:extLst>
      <p:ext uri="{BB962C8B-B14F-4D97-AF65-F5344CB8AC3E}">
        <p14:creationId xmlns:p14="http://schemas.microsoft.com/office/powerpoint/2010/main" val="64953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F1F7602-3CBB-1DBA-DF53-BF2F09E19A6F}"/>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E216B879-8A50-272F-C490-BABD6C8443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1F3E38F4-8F4D-47A4-40BF-52C705ADE1D5}"/>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5" name="Élőláb helye 4">
            <a:extLst>
              <a:ext uri="{FF2B5EF4-FFF2-40B4-BE49-F238E27FC236}">
                <a16:creationId xmlns:a16="http://schemas.microsoft.com/office/drawing/2014/main" id="{6B4070F1-5080-B255-9F83-DD495E1C3DB9}"/>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EC26ECFE-0953-FACA-C790-362DF1A3DFDF}"/>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3126632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935E550-A316-8CB9-A393-6D0C4A3AD001}"/>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E0B4DAA8-D1A8-3D74-1755-151EA320B835}"/>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1F78B750-4461-FB86-881A-F068F3D63FB2}"/>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EFE1CD75-7BE8-43D5-0E5D-77EC659A83D9}"/>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6" name="Élőláb helye 5">
            <a:extLst>
              <a:ext uri="{FF2B5EF4-FFF2-40B4-BE49-F238E27FC236}">
                <a16:creationId xmlns:a16="http://schemas.microsoft.com/office/drawing/2014/main" id="{84E54ADD-5B8C-8779-2EB6-43BC050110C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1F090633-9524-CD39-71EB-1E409AE16AFE}"/>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70531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6AE8CDD-D96A-D432-7B70-34C7937942E2}"/>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E5566DA8-9BF5-94F2-C073-69A0A13ED6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E2CA0A0E-EA4E-D72F-2436-B4EEAFCA9D95}"/>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6A92B751-133B-A3DB-16DF-EB0E1B3F4F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742CFD94-D626-E8F5-05B5-E79CE7F389A9}"/>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0061C3EF-89B0-0297-BF9D-0D0BEB1AD6C8}"/>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8" name="Élőláb helye 7">
            <a:extLst>
              <a:ext uri="{FF2B5EF4-FFF2-40B4-BE49-F238E27FC236}">
                <a16:creationId xmlns:a16="http://schemas.microsoft.com/office/drawing/2014/main" id="{DD3F3AFB-19AF-EB11-D42C-02C3D6A43FA6}"/>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2A1E2AC9-F36C-DD97-6DB6-032460492EC9}"/>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001951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DEFB9BE-A5BB-6344-4E2A-63B2E9240563}"/>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0AF49248-9375-C186-AC1A-0B3E7F67DECC}"/>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4" name="Élőláb helye 3">
            <a:extLst>
              <a:ext uri="{FF2B5EF4-FFF2-40B4-BE49-F238E27FC236}">
                <a16:creationId xmlns:a16="http://schemas.microsoft.com/office/drawing/2014/main" id="{7C07EEC8-4B71-C4B3-9FD7-1E35293F88DC}"/>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A9AA49B9-06E9-9621-8800-96F57A2B6639}"/>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162364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58DC65B9-EB24-2821-10CC-F35BE4623C10}"/>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3" name="Élőláb helye 2">
            <a:extLst>
              <a:ext uri="{FF2B5EF4-FFF2-40B4-BE49-F238E27FC236}">
                <a16:creationId xmlns:a16="http://schemas.microsoft.com/office/drawing/2014/main" id="{3817F65B-EDF9-50A2-7187-67CD86E8F82B}"/>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EC0372D5-F965-5935-62BE-16FC0CEB55C1}"/>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268205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4043643-B990-91D3-9AD9-759E722904DF}"/>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BAE806F0-4C10-4B7A-ED3B-5E3DF00AB5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BCF147A8-87D6-D386-0ADC-D01B120ED3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5122A8F6-83B8-108E-7EEC-E1033ABB4828}"/>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6" name="Élőláb helye 5">
            <a:extLst>
              <a:ext uri="{FF2B5EF4-FFF2-40B4-BE49-F238E27FC236}">
                <a16:creationId xmlns:a16="http://schemas.microsoft.com/office/drawing/2014/main" id="{85AF31AC-B2D9-48F6-C23A-D30C76194B11}"/>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BCB7C04F-175E-65D3-E08C-E1CF445EBE83}"/>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98803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DF90D5A-B2BD-9287-B921-33EEC2CAE87B}"/>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EE0766AD-9A01-D35E-3E94-865CC5C4EC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F483BB5C-6B92-90AD-BA55-81B5D3C619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C976DF5C-5787-897F-E6C7-88AA8BD610F3}"/>
              </a:ext>
            </a:extLst>
          </p:cNvPr>
          <p:cNvSpPr>
            <a:spLocks noGrp="1"/>
          </p:cNvSpPr>
          <p:nvPr>
            <p:ph type="dt" sz="half" idx="10"/>
          </p:nvPr>
        </p:nvSpPr>
        <p:spPr/>
        <p:txBody>
          <a:bodyPr/>
          <a:lstStyle/>
          <a:p>
            <a:fld id="{559C943E-1B53-436D-A662-C0B35D8AF9BD}" type="datetimeFigureOut">
              <a:rPr lang="hu-HU" smtClean="0"/>
              <a:t>2025. 09. 03.</a:t>
            </a:fld>
            <a:endParaRPr lang="hu-HU"/>
          </a:p>
        </p:txBody>
      </p:sp>
      <p:sp>
        <p:nvSpPr>
          <p:cNvPr id="6" name="Élőláb helye 5">
            <a:extLst>
              <a:ext uri="{FF2B5EF4-FFF2-40B4-BE49-F238E27FC236}">
                <a16:creationId xmlns:a16="http://schemas.microsoft.com/office/drawing/2014/main" id="{98B1107C-0303-9BDA-ED58-26F612291F88}"/>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C3E2154A-B0C1-8CAC-A0D1-100ACCB771C4}"/>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406541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29ABACC5-4526-A837-F57C-489B656DA3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D78DCAD1-65BD-2ECE-8EA1-CA0FE1E4C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Dátum helye 3">
            <a:extLst>
              <a:ext uri="{FF2B5EF4-FFF2-40B4-BE49-F238E27FC236}">
                <a16:creationId xmlns:a16="http://schemas.microsoft.com/office/drawing/2014/main" id="{767DE88C-8CA8-2E61-C734-4749C5CE6C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559C943E-1B53-436D-A662-C0B35D8AF9BD}" type="datetimeFigureOut">
              <a:rPr lang="hu-HU" smtClean="0"/>
              <a:pPr/>
              <a:t>2025. 09. 03.</a:t>
            </a:fld>
            <a:endParaRPr lang="hu-HU" dirty="0"/>
          </a:p>
        </p:txBody>
      </p:sp>
      <p:sp>
        <p:nvSpPr>
          <p:cNvPr id="5" name="Élőláb helye 4">
            <a:extLst>
              <a:ext uri="{FF2B5EF4-FFF2-40B4-BE49-F238E27FC236}">
                <a16:creationId xmlns:a16="http://schemas.microsoft.com/office/drawing/2014/main" id="{BB5FF5D6-5F8B-819C-CB0D-60169B56C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hu-HU" dirty="0"/>
          </a:p>
        </p:txBody>
      </p:sp>
      <p:sp>
        <p:nvSpPr>
          <p:cNvPr id="6" name="Dia számának helye 5">
            <a:extLst>
              <a:ext uri="{FF2B5EF4-FFF2-40B4-BE49-F238E27FC236}">
                <a16:creationId xmlns:a16="http://schemas.microsoft.com/office/drawing/2014/main" id="{1FAAD57C-EB81-ADCA-2DE7-86186188FC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CD92FA29-CDB4-42BF-8BD4-6211B665DB72}" type="slidenum">
              <a:rPr lang="hu-HU" smtClean="0"/>
              <a:pPr/>
              <a:t>‹#›</a:t>
            </a:fld>
            <a:endParaRPr lang="hu-HU" dirty="0"/>
          </a:p>
        </p:txBody>
      </p:sp>
    </p:spTree>
    <p:extLst>
      <p:ext uri="{BB962C8B-B14F-4D97-AF65-F5344CB8AC3E}">
        <p14:creationId xmlns:p14="http://schemas.microsoft.com/office/powerpoint/2010/main" val="1279234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mailto:szalma.ivett@tk.hu"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8" Type="http://schemas.openxmlformats.org/officeDocument/2006/relationships/hyperlink" Target="https://doi.org/10.1007/978-1-137-56077-3_9" TargetMode="External"/><Relationship Id="rId3" Type="http://schemas.openxmlformats.org/officeDocument/2006/relationships/hyperlink" Target="https://doi.org/10.1093/jcr/ucw044" TargetMode="External"/><Relationship Id="rId7" Type="http://schemas.openxmlformats.org/officeDocument/2006/relationships/hyperlink" Target="https://doi.org/10.1007/s11111-021-00379-5" TargetMode="External"/><Relationship Id="rId2" Type="http://schemas.openxmlformats.org/officeDocument/2006/relationships/hyperlink" Target="https://doi.org/10.1007/s11111-011-0164-y" TargetMode="External"/><Relationship Id="rId1" Type="http://schemas.openxmlformats.org/officeDocument/2006/relationships/slideLayout" Target="../slideLayouts/slideLayout2.xml"/><Relationship Id="rId6" Type="http://schemas.openxmlformats.org/officeDocument/2006/relationships/hyperlink" Target="https://doi.org/10.1016/S0968-8080(99)90111-8" TargetMode="External"/><Relationship Id="rId11" Type="http://schemas.openxmlformats.org/officeDocument/2006/relationships/hyperlink" Target="https://doi.org/10.1177/08883254241229728" TargetMode="External"/><Relationship Id="rId5" Type="http://schemas.openxmlformats.org/officeDocument/2006/relationships/hyperlink" Target="https://doi.org/10.51624/SzocSzemle.12099" TargetMode="External"/><Relationship Id="rId10" Type="http://schemas.openxmlformats.org/officeDocument/2006/relationships/hyperlink" Target="https://doi.org/10.1007/s10584-020-02923-y" TargetMode="External"/><Relationship Id="rId4" Type="http://schemas.openxmlformats.org/officeDocument/2006/relationships/hyperlink" Target="https://doi.org/10.1007/s10680-006-9112-4" TargetMode="External"/><Relationship Id="rId9" Type="http://schemas.openxmlformats.org/officeDocument/2006/relationships/hyperlink" Target="https://doi.org/10.1080/09644016.2021.190270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F743F32-D828-5B1F-E2E5-4193186F2E4F}"/>
              </a:ext>
            </a:extLst>
          </p:cNvPr>
          <p:cNvSpPr>
            <a:spLocks noGrp="1"/>
          </p:cNvSpPr>
          <p:nvPr>
            <p:ph type="title"/>
          </p:nvPr>
        </p:nvSpPr>
        <p:spPr>
          <a:xfrm>
            <a:off x="819509" y="1968129"/>
            <a:ext cx="10325819" cy="1552682"/>
          </a:xfrm>
        </p:spPr>
        <p:txBody>
          <a:bodyPr>
            <a:normAutofit fontScale="90000"/>
          </a:bodyPr>
          <a:lstStyle/>
          <a:p>
            <a:pPr algn="ctr">
              <a:lnSpc>
                <a:spcPct val="150000"/>
              </a:lnSpc>
            </a:pPr>
            <a:r>
              <a:rPr lang="hu-HU" sz="4000" b="1" noProof="0" dirty="0">
                <a:latin typeface="Times New Roman" panose="02020603050405020304" pitchFamily="18" charset="0"/>
                <a:ea typeface="Open Sans" panose="020B0606030504020204" pitchFamily="34" charset="0"/>
                <a:cs typeface="Times New Roman" panose="02020603050405020304" pitchFamily="18" charset="0"/>
              </a:rPr>
              <a:t>Ivett Szalma </a:t>
            </a:r>
            <a:r>
              <a:rPr lang="hu-HU" sz="2200" b="1" noProof="0" dirty="0">
                <a:latin typeface="Times New Roman" panose="02020603050405020304" pitchFamily="18" charset="0"/>
                <a:ea typeface="Open Sans" panose="020B0606030504020204" pitchFamily="34" charset="0"/>
                <a:cs typeface="Times New Roman" panose="02020603050405020304" pitchFamily="18" charset="0"/>
              </a:rPr>
              <a:t>– </a:t>
            </a:r>
            <a:r>
              <a:rPr lang="hu-HU" sz="4000" b="1" noProof="0" dirty="0">
                <a:latin typeface="Times New Roman" panose="02020603050405020304" pitchFamily="18" charset="0"/>
                <a:ea typeface="Open Sans" panose="020B0606030504020204" pitchFamily="34" charset="0"/>
                <a:cs typeface="Times New Roman" panose="02020603050405020304" pitchFamily="18" charset="0"/>
              </a:rPr>
              <a:t>Adrienn Bognár </a:t>
            </a:r>
            <a:br>
              <a:rPr lang="hu-HU" sz="2200" b="1" noProof="0" dirty="0">
                <a:latin typeface="Times New Roman" panose="02020603050405020304" pitchFamily="18" charset="0"/>
                <a:ea typeface="Open Sans" panose="020B0606030504020204" pitchFamily="34" charset="0"/>
                <a:cs typeface="Times New Roman" panose="02020603050405020304" pitchFamily="18" charset="0"/>
              </a:rPr>
            </a:br>
            <a:br>
              <a:rPr lang="hu-HU" sz="4000" b="1" noProof="0" dirty="0">
                <a:latin typeface="Times New Roman" panose="02020603050405020304" pitchFamily="18" charset="0"/>
                <a:ea typeface="Open Sans" panose="020B0606030504020204" pitchFamily="34" charset="0"/>
                <a:cs typeface="Times New Roman" panose="02020603050405020304" pitchFamily="18" charset="0"/>
              </a:rPr>
            </a:br>
            <a:r>
              <a:rPr lang="en-US" sz="4000" b="1" dirty="0">
                <a:latin typeface="Times New Roman" panose="02020603050405020304" pitchFamily="18" charset="0"/>
                <a:ea typeface="Open Sans" panose="020B0606030504020204" pitchFamily="34" charset="0"/>
                <a:cs typeface="Times New Roman" panose="02020603050405020304" pitchFamily="18" charset="0"/>
              </a:rPr>
              <a:t>Climate Change Concerns and Men's Reproductive Choices in a Pronatalist Context</a:t>
            </a:r>
            <a:br>
              <a:rPr lang="en-US" b="1" dirty="0"/>
            </a:br>
            <a:br>
              <a:rPr lang="hu-HU" sz="4000" b="1" dirty="0">
                <a:latin typeface="Times New Roman" panose="02020603050405020304" pitchFamily="18" charset="0"/>
                <a:ea typeface="Open Sans" panose="020B0606030504020204" pitchFamily="34" charset="0"/>
                <a:cs typeface="Times New Roman" panose="02020603050405020304" pitchFamily="18" charset="0"/>
              </a:rPr>
            </a:br>
            <a:r>
              <a:rPr lang="en-US" sz="3100" b="1" dirty="0">
                <a:solidFill>
                  <a:srgbClr val="FF0000"/>
                </a:solidFill>
                <a:latin typeface="Times New Roman" panose="02020603050405020304" pitchFamily="18" charset="0"/>
                <a:ea typeface="Open Sans" panose="020B0606030504020204" pitchFamily="34" charset="0"/>
                <a:cs typeface="Times New Roman" panose="02020603050405020304" pitchFamily="18" charset="0"/>
              </a:rPr>
              <a:t>Reproductive Sociology Research Group</a:t>
            </a:r>
            <a:br>
              <a:rPr lang="hu-HU" sz="3100" b="1" dirty="0">
                <a:latin typeface="Times New Roman" panose="02020603050405020304" pitchFamily="18" charset="0"/>
                <a:ea typeface="Open Sans" panose="020B0606030504020204" pitchFamily="34" charset="0"/>
                <a:cs typeface="Times New Roman" panose="02020603050405020304" pitchFamily="18" charset="0"/>
              </a:rPr>
            </a:br>
            <a:r>
              <a:rPr lang="hu-HU" sz="3100" b="1" dirty="0">
                <a:solidFill>
                  <a:srgbClr val="FF0000"/>
                </a:solidFill>
                <a:latin typeface="Times New Roman" panose="02020603050405020304" pitchFamily="18" charset="0"/>
                <a:ea typeface="Open Sans" panose="020B0606030504020204" pitchFamily="34" charset="0"/>
                <a:cs typeface="Times New Roman" panose="02020603050405020304" pitchFamily="18" charset="0"/>
              </a:rPr>
              <a:t>REPROSOC</a:t>
            </a:r>
          </a:p>
        </p:txBody>
      </p:sp>
      <p:pic>
        <p:nvPicPr>
          <p:cNvPr id="3" name="Kép 2"/>
          <p:cNvPicPr>
            <a:picLocks noChangeAspect="1"/>
          </p:cNvPicPr>
          <p:nvPr/>
        </p:nvPicPr>
        <p:blipFill>
          <a:blip r:embed="rId2"/>
          <a:stretch>
            <a:fillRect/>
          </a:stretch>
        </p:blipFill>
        <p:spPr>
          <a:xfrm>
            <a:off x="0" y="5921829"/>
            <a:ext cx="5898405" cy="936171"/>
          </a:xfrm>
          <a:prstGeom prst="rect">
            <a:avLst/>
          </a:prstGeom>
        </p:spPr>
      </p:pic>
    </p:spTree>
    <p:extLst>
      <p:ext uri="{BB962C8B-B14F-4D97-AF65-F5344CB8AC3E}">
        <p14:creationId xmlns:p14="http://schemas.microsoft.com/office/powerpoint/2010/main" val="1464962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D0E2F44-3BA6-33E4-5559-664360281DD7}"/>
              </a:ext>
            </a:extLst>
          </p:cNvPr>
          <p:cNvSpPr>
            <a:spLocks noGrp="1"/>
          </p:cNvSpPr>
          <p:nvPr>
            <p:ph type="title"/>
          </p:nvPr>
        </p:nvSpPr>
        <p:spPr>
          <a:xfrm>
            <a:off x="319177" y="-247711"/>
            <a:ext cx="10515600" cy="1325563"/>
          </a:xfrm>
        </p:spPr>
        <p:txBody>
          <a:bodyPr>
            <a:normAutofit/>
          </a:bodyPr>
          <a:lstStyle/>
          <a:p>
            <a:r>
              <a:rPr lang="en-GB"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Parenthood motivations</a:t>
            </a:r>
          </a:p>
        </p:txBody>
      </p:sp>
      <p:sp>
        <p:nvSpPr>
          <p:cNvPr id="3" name="Tartalom helye 2">
            <a:extLst>
              <a:ext uri="{FF2B5EF4-FFF2-40B4-BE49-F238E27FC236}">
                <a16:creationId xmlns:a16="http://schemas.microsoft.com/office/drawing/2014/main" id="{F4A73911-C0C6-4F58-F490-813FB1628B22}"/>
              </a:ext>
            </a:extLst>
          </p:cNvPr>
          <p:cNvSpPr>
            <a:spLocks noGrp="1"/>
          </p:cNvSpPr>
          <p:nvPr>
            <p:ph idx="1"/>
          </p:nvPr>
        </p:nvSpPr>
        <p:spPr>
          <a:xfrm>
            <a:off x="472440" y="1055598"/>
            <a:ext cx="10515600" cy="4736352"/>
          </a:xfrm>
        </p:spPr>
        <p:txBody>
          <a:bodyPr/>
          <a:lstStyle/>
          <a:p>
            <a:pPr>
              <a:lnSpc>
                <a:spcPct val="100000"/>
              </a:lnSpc>
              <a:buClr>
                <a:srgbClr val="FFC000"/>
              </a:buClr>
              <a:buFont typeface="Wingdings" panose="05000000000000000000" pitchFamily="2" charset="2"/>
              <a:buChar char="Ø"/>
            </a:pPr>
            <a:r>
              <a:rPr lang="en-GB" sz="2200" noProof="0" dirty="0"/>
              <a:t>The majority have a positive attitude toward the idea of having children, often envisioning a two-child “complete family” model, with some even planning to have three or more children.</a:t>
            </a:r>
          </a:p>
          <a:p>
            <a:pPr lvl="1">
              <a:buFont typeface="Wingdings" panose="05000000000000000000" pitchFamily="2" charset="2"/>
              <a:buChar char="Ø"/>
            </a:pPr>
            <a:r>
              <a:rPr lang="en-GB" sz="2200" i="1" noProof="0" dirty="0">
                <a:solidFill>
                  <a:srgbClr val="FF0000"/>
                </a:solidFill>
              </a:rPr>
              <a:t>“Yes, I would. Maybe even two. But more like “someday.” It’s not relevant right now. First, I’d like to get my finances in order, have my own house, and a secure foundation. I don’t want to have a child while we’re calculating whether we can afford diapers.”</a:t>
            </a:r>
            <a:r>
              <a:rPr lang="en-GB" sz="2200" noProof="0" dirty="0">
                <a:solidFill>
                  <a:srgbClr val="FF0000"/>
                </a:solidFill>
              </a:rPr>
              <a:t> </a:t>
            </a:r>
            <a:r>
              <a:rPr lang="en-GB" sz="2200" noProof="0" dirty="0"/>
              <a:t>(Ákos, 24, vocational) </a:t>
            </a:r>
          </a:p>
          <a:p>
            <a:pPr lvl="1">
              <a:buFont typeface="Wingdings" panose="05000000000000000000" pitchFamily="2" charset="2"/>
              <a:buChar char="Ø"/>
            </a:pPr>
            <a:r>
              <a:rPr lang="en-GB" sz="2200" i="1" noProof="0" dirty="0">
                <a:solidFill>
                  <a:srgbClr val="FF66CC"/>
                </a:solidFill>
              </a:rPr>
              <a:t>“ </a:t>
            </a:r>
            <a:r>
              <a:rPr lang="en-GB" sz="2200" noProof="0" dirty="0">
                <a:solidFill>
                  <a:srgbClr val="FF66CC"/>
                </a:solidFill>
              </a:rPr>
              <a:t>Well, um… honestly, ever since I was a kid, I’ve thought it’s kind of… an ordinary thing that people… uh… at some point in their lives will want to have a child. It would feel… strange to skip that, I think.</a:t>
            </a:r>
            <a:r>
              <a:rPr lang="en-GB" sz="2200" i="1" noProof="0" dirty="0">
                <a:solidFill>
                  <a:srgbClr val="FF66CC"/>
                </a:solidFill>
              </a:rPr>
              <a:t>”</a:t>
            </a:r>
            <a:r>
              <a:rPr lang="en-GB" sz="2200" noProof="0" dirty="0">
                <a:solidFill>
                  <a:srgbClr val="FF66CC"/>
                </a:solidFill>
              </a:rPr>
              <a:t> </a:t>
            </a:r>
            <a:r>
              <a:rPr lang="en-GB" sz="2200" noProof="0" dirty="0"/>
              <a:t>(Huba, 20, secondary education)</a:t>
            </a:r>
          </a:p>
          <a:p>
            <a:pPr lvl="1"/>
            <a:endParaRPr lang="hu-HU" dirty="0"/>
          </a:p>
        </p:txBody>
      </p:sp>
      <p:pic>
        <p:nvPicPr>
          <p:cNvPr id="4" name="Kép 3"/>
          <p:cNvPicPr>
            <a:picLocks noChangeAspect="1"/>
          </p:cNvPicPr>
          <p:nvPr/>
        </p:nvPicPr>
        <p:blipFill>
          <a:blip r:embed="rId2"/>
          <a:stretch>
            <a:fillRect/>
          </a:stretch>
        </p:blipFill>
        <p:spPr>
          <a:xfrm>
            <a:off x="0" y="6122675"/>
            <a:ext cx="4632960" cy="735325"/>
          </a:xfrm>
          <a:prstGeom prst="rect">
            <a:avLst/>
          </a:prstGeom>
        </p:spPr>
      </p:pic>
    </p:spTree>
    <p:extLst>
      <p:ext uri="{BB962C8B-B14F-4D97-AF65-F5344CB8AC3E}">
        <p14:creationId xmlns:p14="http://schemas.microsoft.com/office/powerpoint/2010/main" val="2875483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D3E7014F-B052-525E-CDFB-6ACB3BAB92CD}"/>
              </a:ext>
            </a:extLst>
          </p:cNvPr>
          <p:cNvSpPr>
            <a:spLocks noGrp="1"/>
          </p:cNvSpPr>
          <p:nvPr>
            <p:ph idx="1"/>
          </p:nvPr>
        </p:nvSpPr>
        <p:spPr>
          <a:xfrm>
            <a:off x="467067" y="923217"/>
            <a:ext cx="11257865" cy="5436285"/>
          </a:xfrm>
        </p:spPr>
        <p:txBody>
          <a:bodyPr>
            <a:normAutofit fontScale="47500" lnSpcReduction="20000"/>
          </a:bodyPr>
          <a:lstStyle/>
          <a:p>
            <a:pPr fontAlgn="base">
              <a:lnSpc>
                <a:spcPct val="110000"/>
              </a:lnSpc>
              <a:spcAft>
                <a:spcPct val="0"/>
              </a:spcAft>
              <a:buClr>
                <a:srgbClr val="FFC000"/>
              </a:buClr>
              <a:buFont typeface="Wingdings" panose="05000000000000000000" pitchFamily="2" charset="2"/>
              <a:buChar char="Ø"/>
            </a:pPr>
            <a:endParaRPr lang="en-GB" sz="3100" noProof="0" dirty="0"/>
          </a:p>
          <a:p>
            <a:pPr fontAlgn="base">
              <a:lnSpc>
                <a:spcPct val="110000"/>
              </a:lnSpc>
              <a:spcAft>
                <a:spcPct val="0"/>
              </a:spcAft>
              <a:buClr>
                <a:srgbClr val="FFC000"/>
              </a:buClr>
              <a:buFont typeface="Wingdings" panose="05000000000000000000" pitchFamily="2" charset="2"/>
              <a:buChar char="Ø"/>
            </a:pPr>
            <a:r>
              <a:rPr lang="en-GB" sz="4000" i="1" dirty="0">
                <a:solidFill>
                  <a:srgbClr val="FF0000"/>
                </a:solidFill>
              </a:rPr>
              <a:t>“If I really wanted a child now, that wouldn’t stop me—climate change, I think, wouldn’t deter the average person from it.” </a:t>
            </a:r>
            <a:r>
              <a:rPr lang="en-GB" sz="4000" dirty="0"/>
              <a:t>(Huba, 20, secondary education)</a:t>
            </a:r>
          </a:p>
          <a:p>
            <a:pPr fontAlgn="base">
              <a:lnSpc>
                <a:spcPct val="110000"/>
              </a:lnSpc>
              <a:spcAft>
                <a:spcPct val="0"/>
              </a:spcAft>
              <a:buClr>
                <a:srgbClr val="FFC000"/>
              </a:buClr>
              <a:buFont typeface="Wingdings" panose="05000000000000000000" pitchFamily="2" charset="2"/>
              <a:buChar char="Ø"/>
            </a:pPr>
            <a:r>
              <a:rPr lang="en-GB" sz="4000" noProof="0" dirty="0"/>
              <a:t>Faith in human adaptability via technology; climate concerns dismissed as a deterrent.</a:t>
            </a:r>
          </a:p>
          <a:p>
            <a:pPr lvl="1" fontAlgn="base">
              <a:lnSpc>
                <a:spcPct val="110000"/>
              </a:lnSpc>
              <a:spcAft>
                <a:spcPct val="0"/>
              </a:spcAft>
              <a:buClr>
                <a:srgbClr val="FFC000"/>
              </a:buClr>
              <a:buFont typeface="Wingdings" panose="05000000000000000000" pitchFamily="2" charset="2"/>
              <a:buChar char="Ø"/>
            </a:pPr>
            <a:r>
              <a:rPr lang="en-GB" sz="4000" i="1" noProof="0" dirty="0">
                <a:solidFill>
                  <a:srgbClr val="FF66CC"/>
                </a:solidFill>
              </a:rPr>
              <a:t>“On a technological level we can adapt—this is no reason not to have children.”</a:t>
            </a:r>
            <a:r>
              <a:rPr lang="en-GB" sz="4000" noProof="0" dirty="0">
                <a:solidFill>
                  <a:srgbClr val="FF66CC"/>
                </a:solidFill>
              </a:rPr>
              <a:t> </a:t>
            </a:r>
            <a:r>
              <a:rPr lang="en-GB" sz="4000" noProof="0" dirty="0"/>
              <a:t>(Jani, 23, secondary education)</a:t>
            </a:r>
          </a:p>
          <a:p>
            <a:pPr marL="228600" lvl="1" fontAlgn="base">
              <a:lnSpc>
                <a:spcPct val="110000"/>
              </a:lnSpc>
              <a:spcBef>
                <a:spcPts val="1000"/>
              </a:spcBef>
              <a:spcAft>
                <a:spcPct val="0"/>
              </a:spcAft>
              <a:buClr>
                <a:srgbClr val="FFC000"/>
              </a:buClr>
              <a:buFont typeface="Wingdings" panose="05000000000000000000" pitchFamily="2" charset="2"/>
              <a:buChar char="Ø"/>
            </a:pPr>
            <a:r>
              <a:rPr lang="en-GB" sz="4000" noProof="0" dirty="0"/>
              <a:t>Excuse model: </a:t>
            </a:r>
            <a:r>
              <a:rPr lang="en-GB" sz="4000" i="1" noProof="0" dirty="0">
                <a:solidFill>
                  <a:srgbClr val="B35326"/>
                </a:solidFill>
              </a:rPr>
              <a:t>“I’m not having more children because I don’t want to bring them into such an ugly world. I think that’s just an excuse—so no, no, no, that’s not the real reason if someone doesn’t want to have children.” </a:t>
            </a:r>
            <a:r>
              <a:rPr lang="en-GB" sz="4000" noProof="0" dirty="0"/>
              <a:t>(Márton, 35, PhD)</a:t>
            </a:r>
          </a:p>
          <a:p>
            <a:pPr marL="228600" lvl="1" fontAlgn="base">
              <a:lnSpc>
                <a:spcPct val="110000"/>
              </a:lnSpc>
              <a:spcBef>
                <a:spcPts val="1000"/>
              </a:spcBef>
              <a:spcAft>
                <a:spcPct val="0"/>
              </a:spcAft>
              <a:buClr>
                <a:srgbClr val="FFC000"/>
              </a:buClr>
              <a:buFont typeface="Wingdings" panose="05000000000000000000" pitchFamily="2" charset="2"/>
              <a:buChar char="Ø"/>
            </a:pPr>
            <a:r>
              <a:rPr lang="en-GB" sz="4000" i="1" dirty="0">
                <a:solidFill>
                  <a:schemeClr val="accent1">
                    <a:lumMod val="75000"/>
                  </a:schemeClr>
                </a:solidFill>
              </a:rPr>
              <a:t>“Not having children because of climate change is nonsense—what if… what if they invent some super thing, or they themselves invent something that brings the solution?”</a:t>
            </a:r>
            <a:r>
              <a:rPr lang="en-GB" sz="4000" dirty="0">
                <a:solidFill>
                  <a:schemeClr val="accent1">
                    <a:lumMod val="75000"/>
                  </a:schemeClr>
                </a:solidFill>
              </a:rPr>
              <a:t> </a:t>
            </a:r>
            <a:r>
              <a:rPr lang="en-GB" sz="4000" dirty="0"/>
              <a:t>(László, 23, secondary education)</a:t>
            </a:r>
          </a:p>
          <a:p>
            <a:pPr fontAlgn="base">
              <a:lnSpc>
                <a:spcPct val="110000"/>
              </a:lnSpc>
              <a:spcAft>
                <a:spcPct val="0"/>
              </a:spcAft>
              <a:buClr>
                <a:srgbClr val="FFC000"/>
              </a:buClr>
              <a:buFont typeface="Wingdings" panose="05000000000000000000" pitchFamily="2" charset="2"/>
              <a:buChar char="Ø"/>
            </a:pPr>
            <a:r>
              <a:rPr lang="en-GB" sz="4000" dirty="0"/>
              <a:t>Only one case: Moral compromise—fulfils desire for parenthood without adding to population growth.</a:t>
            </a:r>
          </a:p>
          <a:p>
            <a:pPr lvl="1" fontAlgn="base">
              <a:lnSpc>
                <a:spcPct val="110000"/>
              </a:lnSpc>
              <a:spcAft>
                <a:spcPct val="0"/>
              </a:spcAft>
              <a:buClr>
                <a:srgbClr val="FFC000"/>
              </a:buClr>
              <a:buFont typeface="Wingdings" panose="05000000000000000000" pitchFamily="2" charset="2"/>
              <a:buChar char="Ø"/>
            </a:pPr>
            <a:r>
              <a:rPr lang="en-GB" sz="4000" i="1" dirty="0">
                <a:solidFill>
                  <a:srgbClr val="00B050"/>
                </a:solidFill>
              </a:rPr>
              <a:t>“Adoption is a good alternative because the child has already been born.”</a:t>
            </a:r>
            <a:r>
              <a:rPr lang="en-GB" sz="4000" i="1" dirty="0">
                <a:solidFill>
                  <a:srgbClr val="7E5485"/>
                </a:solidFill>
              </a:rPr>
              <a:t> </a:t>
            </a:r>
            <a:r>
              <a:rPr lang="en-GB" sz="4000" dirty="0"/>
              <a:t>(Szabolcs, 22, secondary education)</a:t>
            </a:r>
            <a:r>
              <a:rPr lang="en-GB" sz="4000" i="1" dirty="0">
                <a:solidFill>
                  <a:srgbClr val="00B050"/>
                </a:solidFill>
              </a:rPr>
              <a:t> </a:t>
            </a:r>
            <a:endParaRPr lang="en-GB" sz="4000" dirty="0"/>
          </a:p>
          <a:p>
            <a:pPr marL="228600" lvl="1" fontAlgn="base">
              <a:lnSpc>
                <a:spcPct val="110000"/>
              </a:lnSpc>
              <a:spcBef>
                <a:spcPts val="1000"/>
              </a:spcBef>
              <a:spcAft>
                <a:spcPct val="0"/>
              </a:spcAft>
              <a:buClr>
                <a:srgbClr val="FFC000"/>
              </a:buClr>
              <a:buFont typeface="Wingdings" panose="05000000000000000000" pitchFamily="2" charset="2"/>
              <a:buChar char="Ø"/>
            </a:pPr>
            <a:endParaRPr lang="en-US" sz="4000" noProof="0" dirty="0"/>
          </a:p>
          <a:p>
            <a:pPr lvl="1"/>
            <a:endParaRPr lang="en-US" sz="4000" noProof="0" dirty="0"/>
          </a:p>
          <a:p>
            <a:pPr lvl="1"/>
            <a:endParaRPr lang="en-US" sz="4000" noProof="0" dirty="0"/>
          </a:p>
          <a:p>
            <a:pPr lvl="1"/>
            <a:endParaRPr lang="en-US" noProof="0" dirty="0"/>
          </a:p>
        </p:txBody>
      </p:sp>
      <p:sp>
        <p:nvSpPr>
          <p:cNvPr id="4" name="Rectangle 1">
            <a:extLst>
              <a:ext uri="{FF2B5EF4-FFF2-40B4-BE49-F238E27FC236}">
                <a16:creationId xmlns:a16="http://schemas.microsoft.com/office/drawing/2014/main" id="{7E721E1E-BD0B-791D-E807-FBB0D6F1D0A5}"/>
              </a:ext>
            </a:extLst>
          </p:cNvPr>
          <p:cNvSpPr>
            <a:spLocks noGrp="1" noChangeArrowheads="1"/>
          </p:cNvSpPr>
          <p:nvPr>
            <p:ph type="title"/>
          </p:nvPr>
        </p:nvSpPr>
        <p:spPr bwMode="auto">
          <a:xfrm>
            <a:off x="245256" y="63997"/>
            <a:ext cx="11826815" cy="1255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fontAlgn="base">
              <a:spcAft>
                <a:spcPct val="0"/>
              </a:spcAft>
              <a:buClrTx/>
              <a:buSzTx/>
              <a:tabLst/>
            </a:pPr>
            <a:r>
              <a:rPr lang="en-GB"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The relationship between climate change and childbearing decisions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pic>
        <p:nvPicPr>
          <p:cNvPr id="2" name="Kép 1">
            <a:extLst>
              <a:ext uri="{FF2B5EF4-FFF2-40B4-BE49-F238E27FC236}">
                <a16:creationId xmlns:a16="http://schemas.microsoft.com/office/drawing/2014/main" id="{A29C6077-ED34-A8E4-5D9F-A94CDE349AAB}"/>
              </a:ext>
            </a:extLst>
          </p:cNvPr>
          <p:cNvPicPr>
            <a:picLocks noChangeAspect="1"/>
          </p:cNvPicPr>
          <p:nvPr/>
        </p:nvPicPr>
        <p:blipFill>
          <a:blip r:embed="rId2"/>
          <a:stretch>
            <a:fillRect/>
          </a:stretch>
        </p:blipFill>
        <p:spPr>
          <a:xfrm>
            <a:off x="10958498" y="5321151"/>
            <a:ext cx="1227377" cy="1472852"/>
          </a:xfrm>
          <a:prstGeom prst="rect">
            <a:avLst/>
          </a:prstGeom>
        </p:spPr>
      </p:pic>
      <p:pic>
        <p:nvPicPr>
          <p:cNvPr id="5" name="Kép 4"/>
          <p:cNvPicPr>
            <a:picLocks noChangeAspect="1"/>
          </p:cNvPicPr>
          <p:nvPr/>
        </p:nvPicPr>
        <p:blipFill>
          <a:blip r:embed="rId3"/>
          <a:stretch>
            <a:fillRect/>
          </a:stretch>
        </p:blipFill>
        <p:spPr>
          <a:xfrm>
            <a:off x="0" y="6087255"/>
            <a:ext cx="4632960" cy="735325"/>
          </a:xfrm>
          <a:prstGeom prst="rect">
            <a:avLst/>
          </a:prstGeom>
        </p:spPr>
      </p:pic>
    </p:spTree>
    <p:extLst>
      <p:ext uri="{BB962C8B-B14F-4D97-AF65-F5344CB8AC3E}">
        <p14:creationId xmlns:p14="http://schemas.microsoft.com/office/powerpoint/2010/main" val="1996188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4E09B28-7DB3-FFA2-BC34-FA0193D3A54C}"/>
              </a:ext>
            </a:extLst>
          </p:cNvPr>
          <p:cNvSpPr>
            <a:spLocks noGrp="1"/>
          </p:cNvSpPr>
          <p:nvPr>
            <p:ph type="title"/>
          </p:nvPr>
        </p:nvSpPr>
        <p:spPr>
          <a:xfrm>
            <a:off x="181154" y="-253594"/>
            <a:ext cx="10515600" cy="1325563"/>
          </a:xfrm>
        </p:spPr>
        <p:txBody>
          <a:bodyPr>
            <a:normAutofit/>
          </a:bodyPr>
          <a:lstStyle/>
          <a:p>
            <a:r>
              <a:rPr lang="hu-HU"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New </a:t>
            </a:r>
            <a:r>
              <a:rPr lang="en-GB"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features</a:t>
            </a:r>
            <a:r>
              <a:rPr lang="hu-HU"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 I. </a:t>
            </a:r>
          </a:p>
        </p:txBody>
      </p:sp>
      <p:sp>
        <p:nvSpPr>
          <p:cNvPr id="3" name="Tartalom helye 2">
            <a:extLst>
              <a:ext uri="{FF2B5EF4-FFF2-40B4-BE49-F238E27FC236}">
                <a16:creationId xmlns:a16="http://schemas.microsoft.com/office/drawing/2014/main" id="{3F470659-9AE5-7E92-3241-157EA61A6DCE}"/>
              </a:ext>
            </a:extLst>
          </p:cNvPr>
          <p:cNvSpPr>
            <a:spLocks noGrp="1"/>
          </p:cNvSpPr>
          <p:nvPr>
            <p:ph idx="1"/>
          </p:nvPr>
        </p:nvSpPr>
        <p:spPr>
          <a:xfrm>
            <a:off x="724988" y="719636"/>
            <a:ext cx="10515600" cy="4351338"/>
          </a:xfrm>
        </p:spPr>
        <p:txBody>
          <a:bodyPr>
            <a:noAutofit/>
          </a:bodyPr>
          <a:lstStyle/>
          <a:p>
            <a:pPr>
              <a:lnSpc>
                <a:spcPct val="120000"/>
              </a:lnSpc>
              <a:buClr>
                <a:srgbClr val="FFC000"/>
              </a:buClr>
              <a:buFont typeface="Wingdings" panose="05000000000000000000" pitchFamily="2" charset="2"/>
              <a:buChar char="Ø"/>
            </a:pPr>
            <a:r>
              <a:rPr lang="en-GB" sz="2200" noProof="0" dirty="0"/>
              <a:t>Compared to the female sample, a notable novelty in the male narratives was the introduction of an </a:t>
            </a:r>
            <a:r>
              <a:rPr lang="en-GB" sz="2200" b="1" noProof="0" dirty="0"/>
              <a:t>explicit political context in framing climate change</a:t>
            </a:r>
            <a:r>
              <a:rPr lang="en-GB" sz="2200" noProof="0" dirty="0"/>
              <a:t>. Several men linked environmental problems to government priorities, regulatory measures, or the absence thereof, mentioning, for instance, the lack of a Ministry of Environment in Hungary, the role of EU-wide regulations, or politicians’ climate-sceptic statements. </a:t>
            </a:r>
          </a:p>
          <a:p>
            <a:pPr lvl="1">
              <a:lnSpc>
                <a:spcPct val="120000"/>
              </a:lnSpc>
              <a:buClr>
                <a:srgbClr val="FFC000"/>
              </a:buClr>
              <a:buFont typeface="Wingdings" panose="05000000000000000000" pitchFamily="2" charset="2"/>
              <a:buChar char="Ø"/>
            </a:pPr>
            <a:r>
              <a:rPr lang="en-GB" sz="2200" i="1" noProof="0" dirty="0">
                <a:solidFill>
                  <a:srgbClr val="FF0000"/>
                </a:solidFill>
              </a:rPr>
              <a:t>„At the moment, for example, anyone who wants to come to power in Hungary cannot bring up environmental change. Unfortunately, I once had a conversation with such a foolish person—thankfully, I have never spoken to them again—when they made the statement: You know, anyone who believes in environmental change is definitely gay.” </a:t>
            </a:r>
            <a:r>
              <a:rPr lang="en-GB" sz="2200" noProof="0" dirty="0"/>
              <a:t>(Bence, 28, higher education)</a:t>
            </a:r>
          </a:p>
          <a:p>
            <a:pPr lvl="1">
              <a:lnSpc>
                <a:spcPct val="120000"/>
              </a:lnSpc>
              <a:buClr>
                <a:srgbClr val="FFC000"/>
              </a:buClr>
              <a:buFont typeface="Wingdings" panose="05000000000000000000" pitchFamily="2" charset="2"/>
              <a:buChar char="Ø"/>
            </a:pPr>
            <a:r>
              <a:rPr lang="en-GB" sz="2200" i="1" noProof="0" dirty="0">
                <a:solidFill>
                  <a:srgbClr val="CD03A7"/>
                </a:solidFill>
              </a:rPr>
              <a:t>„And in a country where there isn’t even a Ministry of Environment—if I’m correct, there are only four countries in the world without one, and the other three are in Africa.”</a:t>
            </a:r>
            <a:r>
              <a:rPr lang="en-GB" sz="2200" i="1" noProof="0" dirty="0"/>
              <a:t> </a:t>
            </a:r>
            <a:r>
              <a:rPr lang="en-GB" sz="2200" noProof="0" dirty="0"/>
              <a:t>(Márton, 35, PhD)</a:t>
            </a:r>
          </a:p>
        </p:txBody>
      </p:sp>
      <p:pic>
        <p:nvPicPr>
          <p:cNvPr id="5" name="Kép 4"/>
          <p:cNvPicPr>
            <a:picLocks noChangeAspect="1"/>
          </p:cNvPicPr>
          <p:nvPr/>
        </p:nvPicPr>
        <p:blipFill>
          <a:blip r:embed="rId2"/>
          <a:stretch>
            <a:fillRect/>
          </a:stretch>
        </p:blipFill>
        <p:spPr>
          <a:xfrm>
            <a:off x="0" y="6122675"/>
            <a:ext cx="4632960" cy="735325"/>
          </a:xfrm>
          <a:prstGeom prst="rect">
            <a:avLst/>
          </a:prstGeom>
        </p:spPr>
      </p:pic>
    </p:spTree>
    <p:extLst>
      <p:ext uri="{BB962C8B-B14F-4D97-AF65-F5344CB8AC3E}">
        <p14:creationId xmlns:p14="http://schemas.microsoft.com/office/powerpoint/2010/main" val="2127918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CD746CC-3F46-5895-66F2-6B349F44DCE3}"/>
              </a:ext>
            </a:extLst>
          </p:cNvPr>
          <p:cNvSpPr>
            <a:spLocks noGrp="1"/>
          </p:cNvSpPr>
          <p:nvPr>
            <p:ph type="title"/>
          </p:nvPr>
        </p:nvSpPr>
        <p:spPr>
          <a:xfrm>
            <a:off x="0" y="-257131"/>
            <a:ext cx="10515600" cy="1325563"/>
          </a:xfrm>
        </p:spPr>
        <p:txBody>
          <a:bodyPr>
            <a:normAutofit/>
          </a:bodyPr>
          <a:lstStyle/>
          <a:p>
            <a:r>
              <a:rPr lang="en-US"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New features II. </a:t>
            </a:r>
            <a:endParaRPr lang="en-US" sz="3200" noProof="0" dirty="0"/>
          </a:p>
        </p:txBody>
      </p:sp>
      <p:sp>
        <p:nvSpPr>
          <p:cNvPr id="3" name="Tartalom helye 2">
            <a:extLst>
              <a:ext uri="{FF2B5EF4-FFF2-40B4-BE49-F238E27FC236}">
                <a16:creationId xmlns:a16="http://schemas.microsoft.com/office/drawing/2014/main" id="{CDB82158-E319-1A18-705F-A47A0025A82F}"/>
              </a:ext>
            </a:extLst>
          </p:cNvPr>
          <p:cNvSpPr>
            <a:spLocks noGrp="1"/>
          </p:cNvSpPr>
          <p:nvPr>
            <p:ph idx="1"/>
          </p:nvPr>
        </p:nvSpPr>
        <p:spPr>
          <a:xfrm>
            <a:off x="464820" y="744671"/>
            <a:ext cx="10515600" cy="4351338"/>
          </a:xfrm>
        </p:spPr>
        <p:txBody>
          <a:bodyPr>
            <a:noAutofit/>
          </a:bodyPr>
          <a:lstStyle/>
          <a:p>
            <a:pPr>
              <a:lnSpc>
                <a:spcPct val="120000"/>
              </a:lnSpc>
              <a:buClr>
                <a:srgbClr val="FFC000"/>
              </a:buClr>
              <a:buFont typeface="Wingdings" panose="05000000000000000000" pitchFamily="2" charset="2"/>
              <a:buChar char="Ø"/>
            </a:pPr>
            <a:r>
              <a:rPr lang="en-US" sz="2200" noProof="0" dirty="0"/>
              <a:t>The issue of education system emerges very strongly.</a:t>
            </a:r>
          </a:p>
          <a:p>
            <a:pPr>
              <a:lnSpc>
                <a:spcPct val="120000"/>
              </a:lnSpc>
              <a:buClr>
                <a:srgbClr val="FFC000"/>
              </a:buClr>
              <a:buFont typeface="Wingdings" panose="05000000000000000000" pitchFamily="2" charset="2"/>
              <a:buChar char="Ø"/>
            </a:pPr>
            <a:endParaRPr lang="en-GB" sz="2200" noProof="0" dirty="0"/>
          </a:p>
          <a:p>
            <a:pPr lvl="1">
              <a:lnSpc>
                <a:spcPct val="120000"/>
              </a:lnSpc>
              <a:buClr>
                <a:srgbClr val="FFC000"/>
              </a:buClr>
              <a:buFont typeface="Wingdings" panose="05000000000000000000" pitchFamily="2" charset="2"/>
              <a:buChar char="Ø"/>
            </a:pPr>
            <a:r>
              <a:rPr lang="en-GB" sz="2200" i="1" noProof="0" dirty="0">
                <a:solidFill>
                  <a:srgbClr val="FF0000"/>
                </a:solidFill>
              </a:rPr>
              <a:t>“But I think it would be very beneficial to teach in schools what needs to be done.”</a:t>
            </a:r>
            <a:r>
              <a:rPr lang="en-GB" sz="2200" noProof="0" dirty="0">
                <a:solidFill>
                  <a:srgbClr val="FF0000"/>
                </a:solidFill>
              </a:rPr>
              <a:t> </a:t>
            </a:r>
            <a:r>
              <a:rPr lang="en-GB" sz="2200" noProof="0" dirty="0"/>
              <a:t>(László, 23, secondary education)</a:t>
            </a:r>
          </a:p>
          <a:p>
            <a:pPr lvl="1">
              <a:lnSpc>
                <a:spcPct val="120000"/>
              </a:lnSpc>
              <a:buClr>
                <a:srgbClr val="FFC000"/>
              </a:buClr>
              <a:buFont typeface="Wingdings" panose="05000000000000000000" pitchFamily="2" charset="2"/>
              <a:buChar char="Ø"/>
            </a:pPr>
            <a:r>
              <a:rPr lang="en-GB" sz="2200" i="1" noProof="0" dirty="0">
                <a:solidFill>
                  <a:schemeClr val="accent1"/>
                </a:solidFill>
              </a:rPr>
              <a:t>“I think education is a very powerful tool in people’s hands to make our world better. So the most one can do is to learn, and from that something good will come.”</a:t>
            </a:r>
            <a:r>
              <a:rPr lang="en-GB" sz="2200" noProof="0" dirty="0">
                <a:solidFill>
                  <a:schemeClr val="accent1"/>
                </a:solidFill>
              </a:rPr>
              <a:t> </a:t>
            </a:r>
            <a:r>
              <a:rPr lang="en-GB" sz="2200" noProof="0" dirty="0"/>
              <a:t>(Béla, 20, higher education)</a:t>
            </a:r>
          </a:p>
          <a:p>
            <a:pPr lvl="1">
              <a:lnSpc>
                <a:spcPct val="120000"/>
              </a:lnSpc>
              <a:buClr>
                <a:srgbClr val="FFC000"/>
              </a:buClr>
              <a:buFont typeface="Wingdings" panose="05000000000000000000" pitchFamily="2" charset="2"/>
              <a:buChar char="Ø"/>
            </a:pPr>
            <a:r>
              <a:rPr lang="en-GB" sz="2200" i="1" noProof="0" dirty="0">
                <a:solidFill>
                  <a:srgbClr val="CD03A7"/>
                </a:solidFill>
              </a:rPr>
              <a:t>“So yes, basically I try to do my part in my own way, and I try to contribute more through environmental education. That might be more effective—spreading this attitude or standpoint so that everyone becomes greener and greener. So from this perspective, I see huge potential in education in this regard.” </a:t>
            </a:r>
            <a:r>
              <a:rPr lang="en-GB" sz="2200" noProof="0" dirty="0"/>
              <a:t>(László, 23, secondary education)</a:t>
            </a:r>
          </a:p>
        </p:txBody>
      </p:sp>
      <p:pic>
        <p:nvPicPr>
          <p:cNvPr id="4" name="Kép 3">
            <a:extLst>
              <a:ext uri="{FF2B5EF4-FFF2-40B4-BE49-F238E27FC236}">
                <a16:creationId xmlns:a16="http://schemas.microsoft.com/office/drawing/2014/main" id="{86E7AB88-6048-A634-11B8-2F5312A060B2}"/>
              </a:ext>
            </a:extLst>
          </p:cNvPr>
          <p:cNvPicPr>
            <a:picLocks noChangeAspect="1"/>
          </p:cNvPicPr>
          <p:nvPr/>
        </p:nvPicPr>
        <p:blipFill>
          <a:blip r:embed="rId2"/>
          <a:stretch>
            <a:fillRect/>
          </a:stretch>
        </p:blipFill>
        <p:spPr>
          <a:xfrm>
            <a:off x="9898960" y="5611813"/>
            <a:ext cx="2162920" cy="1130300"/>
          </a:xfrm>
          <a:prstGeom prst="rect">
            <a:avLst/>
          </a:prstGeom>
        </p:spPr>
      </p:pic>
      <p:pic>
        <p:nvPicPr>
          <p:cNvPr id="5" name="Kép 4"/>
          <p:cNvPicPr>
            <a:picLocks noChangeAspect="1"/>
          </p:cNvPicPr>
          <p:nvPr/>
        </p:nvPicPr>
        <p:blipFill>
          <a:blip r:embed="rId3"/>
          <a:stretch>
            <a:fillRect/>
          </a:stretch>
        </p:blipFill>
        <p:spPr>
          <a:xfrm>
            <a:off x="0" y="6120453"/>
            <a:ext cx="4632960" cy="735325"/>
          </a:xfrm>
          <a:prstGeom prst="rect">
            <a:avLst/>
          </a:prstGeom>
        </p:spPr>
      </p:pic>
      <p:pic>
        <p:nvPicPr>
          <p:cNvPr id="6" name="Kép 5"/>
          <p:cNvPicPr>
            <a:picLocks noChangeAspect="1"/>
          </p:cNvPicPr>
          <p:nvPr/>
        </p:nvPicPr>
        <p:blipFill>
          <a:blip r:embed="rId3"/>
          <a:stretch>
            <a:fillRect/>
          </a:stretch>
        </p:blipFill>
        <p:spPr>
          <a:xfrm>
            <a:off x="0" y="6137871"/>
            <a:ext cx="4632960" cy="735325"/>
          </a:xfrm>
          <a:prstGeom prst="rect">
            <a:avLst/>
          </a:prstGeom>
        </p:spPr>
      </p:pic>
    </p:spTree>
    <p:extLst>
      <p:ext uri="{BB962C8B-B14F-4D97-AF65-F5344CB8AC3E}">
        <p14:creationId xmlns:p14="http://schemas.microsoft.com/office/powerpoint/2010/main" val="644061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BC3E8FD-805A-732D-ACF0-45FC607C0838}"/>
              </a:ext>
            </a:extLst>
          </p:cNvPr>
          <p:cNvSpPr>
            <a:spLocks noGrp="1"/>
          </p:cNvSpPr>
          <p:nvPr>
            <p:ph type="title"/>
          </p:nvPr>
        </p:nvSpPr>
        <p:spPr>
          <a:xfrm>
            <a:off x="232913" y="-271175"/>
            <a:ext cx="10515600" cy="1325563"/>
          </a:xfrm>
        </p:spPr>
        <p:txBody>
          <a:bodyPr>
            <a:normAutofit/>
          </a:bodyPr>
          <a:lstStyle/>
          <a:p>
            <a:r>
              <a:rPr lang="en-GB"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Conclusion</a:t>
            </a:r>
          </a:p>
        </p:txBody>
      </p:sp>
      <p:sp>
        <p:nvSpPr>
          <p:cNvPr id="3" name="Tartalom helye 2">
            <a:extLst>
              <a:ext uri="{FF2B5EF4-FFF2-40B4-BE49-F238E27FC236}">
                <a16:creationId xmlns:a16="http://schemas.microsoft.com/office/drawing/2014/main" id="{A9E3B21C-980E-9B3A-6FDE-BB6CC00CF5BD}"/>
              </a:ext>
            </a:extLst>
          </p:cNvPr>
          <p:cNvSpPr>
            <a:spLocks noGrp="1"/>
          </p:cNvSpPr>
          <p:nvPr>
            <p:ph idx="1"/>
          </p:nvPr>
        </p:nvSpPr>
        <p:spPr>
          <a:xfrm>
            <a:off x="812075" y="1390268"/>
            <a:ext cx="10515600" cy="4351338"/>
          </a:xfrm>
        </p:spPr>
        <p:txBody>
          <a:bodyPr>
            <a:normAutofit fontScale="92500" lnSpcReduction="10000"/>
          </a:bodyPr>
          <a:lstStyle/>
          <a:p>
            <a:pPr>
              <a:lnSpc>
                <a:spcPct val="110000"/>
              </a:lnSpc>
              <a:buClr>
                <a:srgbClr val="FFC000"/>
              </a:buClr>
              <a:buFont typeface="Wingdings" panose="05000000000000000000" pitchFamily="2" charset="2"/>
              <a:buChar char="Ø"/>
            </a:pPr>
            <a:r>
              <a:rPr lang="en-GB" sz="2200" noProof="0" dirty="0"/>
              <a:t>Climate change as a secondary consideration: While most participants acknowledged climate change—primarily through experiences of extreme weather, environmental changes, and agricultural impacts—it rarely emerged as a decisive factor in reproductive decisions. </a:t>
            </a:r>
            <a:r>
              <a:rPr lang="en-GB" sz="2200" b="1" noProof="0" dirty="0"/>
              <a:t>Instead, it tended to function as a secondary or complementary concern.</a:t>
            </a:r>
            <a:endParaRPr lang="hu-HU" sz="2200" b="1" noProof="0" dirty="0"/>
          </a:p>
          <a:p>
            <a:pPr>
              <a:lnSpc>
                <a:spcPct val="110000"/>
              </a:lnSpc>
              <a:buClr>
                <a:srgbClr val="FFC000"/>
              </a:buClr>
              <a:buFont typeface="Wingdings" panose="05000000000000000000" pitchFamily="2" charset="2"/>
              <a:buChar char="Ø"/>
            </a:pPr>
            <a:endParaRPr lang="en-GB" sz="2200" b="1" noProof="0" dirty="0"/>
          </a:p>
          <a:p>
            <a:pPr>
              <a:lnSpc>
                <a:spcPct val="110000"/>
              </a:lnSpc>
              <a:buClr>
                <a:srgbClr val="FFC000"/>
              </a:buClr>
              <a:buFont typeface="Wingdings" panose="05000000000000000000" pitchFamily="2" charset="2"/>
              <a:buChar char="Ø"/>
            </a:pPr>
            <a:r>
              <a:rPr lang="en-GB" sz="2200" noProof="0" dirty="0"/>
              <a:t>Context-specific political and cultural framing: In Hungary’s pronatalist policy environment, </a:t>
            </a:r>
            <a:r>
              <a:rPr lang="en-GB" sz="2200" b="1" noProof="0" dirty="0"/>
              <a:t>climate change discourse and family policy narratives often coexist without direct connection</a:t>
            </a:r>
            <a:r>
              <a:rPr lang="en-GB" sz="2200" noProof="0" dirty="0"/>
              <a:t>. </a:t>
            </a:r>
            <a:endParaRPr lang="hu-HU" sz="2200" noProof="0" dirty="0"/>
          </a:p>
          <a:p>
            <a:pPr lvl="1">
              <a:lnSpc>
                <a:spcPct val="110000"/>
              </a:lnSpc>
              <a:buClr>
                <a:srgbClr val="FFC000"/>
              </a:buClr>
              <a:buFont typeface="Wingdings" panose="05000000000000000000" pitchFamily="2" charset="2"/>
              <a:buChar char="Ø"/>
            </a:pPr>
            <a:r>
              <a:rPr lang="en-GB" sz="1800" noProof="0" dirty="0"/>
              <a:t>Whereas in some Western contexts climate concerns can openly justify not having children (Meadows, 2021), in Hungary such views tend to remain implicit. </a:t>
            </a:r>
            <a:endParaRPr lang="hu-HU" sz="1800" noProof="0" dirty="0"/>
          </a:p>
          <a:p>
            <a:pPr lvl="1">
              <a:lnSpc>
                <a:spcPct val="110000"/>
              </a:lnSpc>
              <a:buClr>
                <a:srgbClr val="FFC000"/>
              </a:buClr>
              <a:buFont typeface="Wingdings" panose="05000000000000000000" pitchFamily="2" charset="2"/>
              <a:buChar char="Ø"/>
            </a:pPr>
            <a:endParaRPr lang="hu-HU" sz="1800" noProof="0" dirty="0"/>
          </a:p>
          <a:p>
            <a:pPr marL="228600" lvl="1">
              <a:lnSpc>
                <a:spcPct val="110000"/>
              </a:lnSpc>
              <a:spcBef>
                <a:spcPts val="1000"/>
              </a:spcBef>
              <a:buClr>
                <a:srgbClr val="FFC000"/>
              </a:buClr>
              <a:buFont typeface="Wingdings" panose="05000000000000000000" pitchFamily="2" charset="2"/>
              <a:buChar char="Ø"/>
            </a:pPr>
            <a:r>
              <a:rPr lang="en-GB" sz="2200" dirty="0"/>
              <a:t>Male climate narratives often frame environmental issues in technological or economic terms (Brough et al., 2016), reflecting broader constructions of masculine identity.</a:t>
            </a:r>
          </a:p>
        </p:txBody>
      </p:sp>
      <p:pic>
        <p:nvPicPr>
          <p:cNvPr id="4" name="Kép 3"/>
          <p:cNvPicPr>
            <a:picLocks noChangeAspect="1"/>
          </p:cNvPicPr>
          <p:nvPr/>
        </p:nvPicPr>
        <p:blipFill>
          <a:blip r:embed="rId2"/>
          <a:stretch>
            <a:fillRect/>
          </a:stretch>
        </p:blipFill>
        <p:spPr>
          <a:xfrm>
            <a:off x="0" y="6137871"/>
            <a:ext cx="4632960" cy="735325"/>
          </a:xfrm>
          <a:prstGeom prst="rect">
            <a:avLst/>
          </a:prstGeom>
        </p:spPr>
      </p:pic>
    </p:spTree>
    <p:extLst>
      <p:ext uri="{BB962C8B-B14F-4D97-AF65-F5344CB8AC3E}">
        <p14:creationId xmlns:p14="http://schemas.microsoft.com/office/powerpoint/2010/main" val="1287216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B79606AF-F064-FDE2-1BB8-2F80D4C7D753}"/>
              </a:ext>
            </a:extLst>
          </p:cNvPr>
          <p:cNvSpPr>
            <a:spLocks noGrp="1"/>
          </p:cNvSpPr>
          <p:nvPr>
            <p:ph idx="1"/>
          </p:nvPr>
        </p:nvSpPr>
        <p:spPr/>
        <p:txBody>
          <a:bodyPr/>
          <a:lstStyle/>
          <a:p>
            <a:pPr marL="0" indent="0" algn="ctr">
              <a:buNone/>
            </a:pPr>
            <a:r>
              <a:rPr lang="hu-HU" b="1" dirty="0" err="1">
                <a:cs typeface="Times New Roman" panose="02020603050405020304" pitchFamily="18" charset="0"/>
              </a:rPr>
              <a:t>Thank</a:t>
            </a:r>
            <a:r>
              <a:rPr lang="hu-HU" b="1" dirty="0">
                <a:cs typeface="Times New Roman" panose="02020603050405020304" pitchFamily="18" charset="0"/>
              </a:rPr>
              <a:t> </a:t>
            </a:r>
            <a:r>
              <a:rPr lang="hu-HU" b="1" dirty="0" err="1">
                <a:cs typeface="Times New Roman" panose="02020603050405020304" pitchFamily="18" charset="0"/>
              </a:rPr>
              <a:t>you</a:t>
            </a:r>
            <a:r>
              <a:rPr lang="hu-HU" b="1" dirty="0">
                <a:cs typeface="Times New Roman" panose="02020603050405020304" pitchFamily="18" charset="0"/>
              </a:rPr>
              <a:t> </a:t>
            </a:r>
            <a:r>
              <a:rPr lang="hu-HU" b="1" dirty="0" err="1">
                <a:cs typeface="Times New Roman" panose="02020603050405020304" pitchFamily="18" charset="0"/>
              </a:rPr>
              <a:t>for</a:t>
            </a:r>
            <a:endParaRPr lang="hu-HU" b="1" dirty="0">
              <a:cs typeface="Times New Roman" panose="02020603050405020304" pitchFamily="18" charset="0"/>
            </a:endParaRPr>
          </a:p>
          <a:p>
            <a:pPr marL="0" indent="0" algn="ctr">
              <a:buNone/>
            </a:pPr>
            <a:r>
              <a:rPr lang="hu-HU" b="1" dirty="0" err="1">
                <a:cs typeface="Times New Roman" panose="02020603050405020304" pitchFamily="18" charset="0"/>
              </a:rPr>
              <a:t>your</a:t>
            </a:r>
            <a:r>
              <a:rPr lang="hu-HU" b="1" dirty="0">
                <a:cs typeface="Times New Roman" panose="02020603050405020304" pitchFamily="18" charset="0"/>
              </a:rPr>
              <a:t> </a:t>
            </a:r>
            <a:r>
              <a:rPr lang="hu-HU" b="1" dirty="0" err="1">
                <a:cs typeface="Times New Roman" panose="02020603050405020304" pitchFamily="18" charset="0"/>
              </a:rPr>
              <a:t>attention</a:t>
            </a:r>
            <a:r>
              <a:rPr lang="hu-HU" b="1" dirty="0">
                <a:cs typeface="Times New Roman" panose="02020603050405020304" pitchFamily="18" charset="0"/>
              </a:rPr>
              <a:t>!</a:t>
            </a:r>
          </a:p>
          <a:p>
            <a:pPr marL="0" indent="0" algn="ctr">
              <a:buNone/>
            </a:pPr>
            <a:endParaRPr lang="hu-HU" dirty="0">
              <a:cs typeface="Times New Roman" panose="02020603050405020304" pitchFamily="18" charset="0"/>
            </a:endParaRPr>
          </a:p>
          <a:p>
            <a:pPr marL="0" indent="0" algn="ctr">
              <a:buNone/>
            </a:pPr>
            <a:r>
              <a:rPr lang="hu-HU" dirty="0">
                <a:solidFill>
                  <a:srgbClr val="40474B"/>
                </a:solidFill>
                <a:cs typeface="Times New Roman" panose="02020603050405020304" pitchFamily="18" charset="0"/>
                <a:hlinkClick r:id="rId2">
                  <a:extLst>
                    <a:ext uri="{A12FA001-AC4F-418D-AE19-62706E023703}">
                      <ahyp:hlinkClr xmlns:ahyp="http://schemas.microsoft.com/office/drawing/2018/hyperlinkcolor" val="tx"/>
                    </a:ext>
                  </a:extLst>
                </a:hlinkClick>
              </a:rPr>
              <a:t>szalma</a:t>
            </a:r>
            <a:r>
              <a:rPr lang="hu-HU" dirty="0">
                <a:cs typeface="Times New Roman" panose="02020603050405020304" pitchFamily="18" charset="0"/>
                <a:hlinkClick r:id="rId2">
                  <a:extLst>
                    <a:ext uri="{A12FA001-AC4F-418D-AE19-62706E023703}">
                      <ahyp:hlinkClr xmlns:ahyp="http://schemas.microsoft.com/office/drawing/2018/hyperlinkcolor" val="tx"/>
                    </a:ext>
                  </a:extLst>
                </a:hlinkClick>
              </a:rPr>
              <a:t>.ivett@tk.hu</a:t>
            </a:r>
            <a:endParaRPr lang="hu-HU" dirty="0">
              <a:cs typeface="Times New Roman" panose="02020603050405020304" pitchFamily="18" charset="0"/>
            </a:endParaRPr>
          </a:p>
          <a:p>
            <a:pPr marL="0" indent="0" algn="ctr">
              <a:buNone/>
            </a:pPr>
            <a:r>
              <a:rPr lang="hu-HU" dirty="0">
                <a:cs typeface="Times New Roman" panose="02020603050405020304" pitchFamily="18" charset="0"/>
              </a:rPr>
              <a:t> </a:t>
            </a:r>
          </a:p>
        </p:txBody>
      </p:sp>
      <p:pic>
        <p:nvPicPr>
          <p:cNvPr id="4" name="Kép 3">
            <a:extLst>
              <a:ext uri="{FF2B5EF4-FFF2-40B4-BE49-F238E27FC236}">
                <a16:creationId xmlns:a16="http://schemas.microsoft.com/office/drawing/2014/main" id="{69F164C2-0651-3FFB-7840-B1BE05C81D93}"/>
              </a:ext>
            </a:extLst>
          </p:cNvPr>
          <p:cNvPicPr>
            <a:picLocks noChangeAspect="1"/>
          </p:cNvPicPr>
          <p:nvPr/>
        </p:nvPicPr>
        <p:blipFill>
          <a:blip r:embed="rId3"/>
          <a:stretch>
            <a:fillRect/>
          </a:stretch>
        </p:blipFill>
        <p:spPr>
          <a:xfrm>
            <a:off x="9709959" y="5907609"/>
            <a:ext cx="1744919" cy="585266"/>
          </a:xfrm>
          <a:prstGeom prst="rect">
            <a:avLst/>
          </a:prstGeom>
        </p:spPr>
      </p:pic>
      <p:pic>
        <p:nvPicPr>
          <p:cNvPr id="5" name="Kép 4"/>
          <p:cNvPicPr>
            <a:picLocks noChangeAspect="1"/>
          </p:cNvPicPr>
          <p:nvPr/>
        </p:nvPicPr>
        <p:blipFill>
          <a:blip r:embed="rId4"/>
          <a:stretch>
            <a:fillRect/>
          </a:stretch>
        </p:blipFill>
        <p:spPr>
          <a:xfrm>
            <a:off x="0" y="6137871"/>
            <a:ext cx="4632960" cy="735325"/>
          </a:xfrm>
          <a:prstGeom prst="rect">
            <a:avLst/>
          </a:prstGeom>
        </p:spPr>
      </p:pic>
    </p:spTree>
    <p:extLst>
      <p:ext uri="{BB962C8B-B14F-4D97-AF65-F5344CB8AC3E}">
        <p14:creationId xmlns:p14="http://schemas.microsoft.com/office/powerpoint/2010/main" val="123412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CA512AD-D599-271B-A5F8-FD91A230FAFB}"/>
              </a:ext>
            </a:extLst>
          </p:cNvPr>
          <p:cNvSpPr>
            <a:spLocks noGrp="1"/>
          </p:cNvSpPr>
          <p:nvPr>
            <p:ph type="title"/>
          </p:nvPr>
        </p:nvSpPr>
        <p:spPr>
          <a:xfrm>
            <a:off x="0" y="-279310"/>
            <a:ext cx="10515600" cy="1325563"/>
          </a:xfrm>
        </p:spPr>
        <p:txBody>
          <a:bodyPr>
            <a:normAutofit/>
          </a:bodyPr>
          <a:lstStyle/>
          <a:p>
            <a:r>
              <a:rPr lang="hu-HU" sz="3200" dirty="0" err="1">
                <a:latin typeface="Times New Roman" panose="02020603050405020304" pitchFamily="18" charset="0"/>
                <a:cs typeface="Times New Roman" panose="02020603050405020304" pitchFamily="18" charset="0"/>
              </a:rPr>
              <a:t>References</a:t>
            </a:r>
            <a:endParaRPr lang="hu-HU" sz="3200"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6A9291C5-DD7B-37DD-F275-B5C9186C58EE}"/>
              </a:ext>
            </a:extLst>
          </p:cNvPr>
          <p:cNvSpPr>
            <a:spLocks noGrp="1"/>
          </p:cNvSpPr>
          <p:nvPr>
            <p:ph idx="1"/>
          </p:nvPr>
        </p:nvSpPr>
        <p:spPr>
          <a:xfrm>
            <a:off x="304799" y="714103"/>
            <a:ext cx="11625943" cy="5462860"/>
          </a:xfrm>
        </p:spPr>
        <p:txBody>
          <a:bodyPr>
            <a:normAutofit fontScale="92500" lnSpcReduction="20000"/>
          </a:bodyPr>
          <a:lstStyle/>
          <a:p>
            <a:pPr marL="0" indent="0">
              <a:buNone/>
            </a:pPr>
            <a:r>
              <a:rPr lang="en-US" sz="1700" dirty="0" err="1"/>
              <a:t>Arnocky</a:t>
            </a:r>
            <a:r>
              <a:rPr lang="en-US" sz="1700" dirty="0"/>
              <a:t>, S., Dupuis, D., &amp; </a:t>
            </a:r>
            <a:r>
              <a:rPr lang="en-US" sz="1700" dirty="0" err="1"/>
              <a:t>Stroink</a:t>
            </a:r>
            <a:r>
              <a:rPr lang="en-US" sz="1700" dirty="0"/>
              <a:t>, M. L. (2012). Environmental concern and fertility intentions among Canadian university students. Population and Environment, 34(2), 279-292.</a:t>
            </a:r>
            <a:r>
              <a:rPr lang="hu-HU" sz="1700" dirty="0"/>
              <a:t> </a:t>
            </a:r>
            <a:r>
              <a:rPr lang="hu-HU" sz="1700" dirty="0">
                <a:hlinkClick r:id="rId2"/>
              </a:rPr>
              <a:t>https://doi.org/10.1007/s11111-011-0164-y</a:t>
            </a:r>
            <a:r>
              <a:rPr lang="hu-HU" sz="1700" dirty="0"/>
              <a:t> </a:t>
            </a:r>
          </a:p>
          <a:p>
            <a:pPr marL="0" indent="0">
              <a:buNone/>
            </a:pPr>
            <a:r>
              <a:rPr lang="en-US" sz="1700" dirty="0" err="1"/>
              <a:t>Brough</a:t>
            </a:r>
            <a:r>
              <a:rPr lang="en-US" sz="1700" dirty="0"/>
              <a:t>, A. R., </a:t>
            </a:r>
            <a:r>
              <a:rPr lang="en-US" sz="1700" dirty="0" err="1"/>
              <a:t>Wilkie</a:t>
            </a:r>
            <a:r>
              <a:rPr lang="en-US" sz="1700" dirty="0"/>
              <a:t>, J. E., Ma, J., Isaac, M. S., &amp; Gal, D. (2016). Is eco-friendly unmanly? The green-feminine stereotype and its effect on sustainable consumption. </a:t>
            </a:r>
            <a:r>
              <a:rPr lang="en-US" sz="1700" i="1" dirty="0"/>
              <a:t>Journal of consumer research</a:t>
            </a:r>
            <a:r>
              <a:rPr lang="en-US" sz="1700" dirty="0"/>
              <a:t>, </a:t>
            </a:r>
            <a:r>
              <a:rPr lang="en-US" sz="1700" i="1" dirty="0"/>
              <a:t>43</a:t>
            </a:r>
            <a:r>
              <a:rPr lang="en-US" sz="1700" dirty="0"/>
              <a:t>(4), 567-582.</a:t>
            </a:r>
            <a:r>
              <a:rPr lang="hu-HU" sz="1700" dirty="0"/>
              <a:t> </a:t>
            </a:r>
            <a:r>
              <a:rPr lang="hu-HU" sz="1700" dirty="0">
                <a:hlinkClick r:id="rId3"/>
              </a:rPr>
              <a:t>https://doi.org/10.1093/jcr/ucw044</a:t>
            </a:r>
            <a:r>
              <a:rPr lang="hu-HU" sz="1700" dirty="0"/>
              <a:t> </a:t>
            </a:r>
          </a:p>
          <a:p>
            <a:pPr marL="0" indent="0">
              <a:buNone/>
            </a:pPr>
            <a:r>
              <a:rPr lang="hu-HU" sz="1700" dirty="0" err="1"/>
              <a:t>Carmichael</a:t>
            </a:r>
            <a:r>
              <a:rPr lang="hu-HU" sz="1700" dirty="0"/>
              <a:t>, G. A., &amp; </a:t>
            </a:r>
            <a:r>
              <a:rPr lang="hu-HU" sz="1700" dirty="0" err="1"/>
              <a:t>Whittaker</a:t>
            </a:r>
            <a:r>
              <a:rPr lang="hu-HU" sz="1700" dirty="0"/>
              <a:t>, A. (2007). </a:t>
            </a:r>
            <a:r>
              <a:rPr lang="hu-HU" sz="1700" dirty="0" err="1"/>
              <a:t>Choice</a:t>
            </a:r>
            <a:r>
              <a:rPr lang="hu-HU" sz="1700" dirty="0"/>
              <a:t> and </a:t>
            </a:r>
            <a:r>
              <a:rPr lang="hu-HU" sz="1700" dirty="0" err="1"/>
              <a:t>circumstance</a:t>
            </a:r>
            <a:r>
              <a:rPr lang="hu-HU" sz="1700" dirty="0"/>
              <a:t>: </a:t>
            </a:r>
            <a:r>
              <a:rPr lang="hu-HU" sz="1700" dirty="0" err="1"/>
              <a:t>Qualitative</a:t>
            </a:r>
            <a:r>
              <a:rPr lang="hu-HU" sz="1700" dirty="0"/>
              <a:t> </a:t>
            </a:r>
            <a:r>
              <a:rPr lang="hu-HU" sz="1700" dirty="0" err="1"/>
              <a:t>insights</a:t>
            </a:r>
            <a:r>
              <a:rPr lang="hu-HU" sz="1700" dirty="0"/>
              <a:t> </a:t>
            </a:r>
            <a:r>
              <a:rPr lang="hu-HU" sz="1700" dirty="0" err="1"/>
              <a:t>into</a:t>
            </a:r>
            <a:r>
              <a:rPr lang="hu-HU" sz="1700" dirty="0"/>
              <a:t> </a:t>
            </a:r>
            <a:r>
              <a:rPr lang="hu-HU" sz="1700" dirty="0" err="1"/>
              <a:t>contemporary</a:t>
            </a:r>
            <a:r>
              <a:rPr lang="hu-HU" sz="1700" dirty="0"/>
              <a:t> </a:t>
            </a:r>
            <a:r>
              <a:rPr lang="hu-HU" sz="1700" dirty="0" err="1"/>
              <a:t>childlessness</a:t>
            </a:r>
            <a:r>
              <a:rPr lang="hu-HU" sz="1700" dirty="0"/>
              <a:t> in </a:t>
            </a:r>
            <a:r>
              <a:rPr lang="hu-HU" sz="1700" dirty="0" err="1"/>
              <a:t>Australia</a:t>
            </a:r>
            <a:r>
              <a:rPr lang="hu-HU" sz="1700" dirty="0"/>
              <a:t>: Le </a:t>
            </a:r>
            <a:r>
              <a:rPr lang="hu-HU" sz="1700" dirty="0" err="1"/>
              <a:t>choix</a:t>
            </a:r>
            <a:r>
              <a:rPr lang="hu-HU" sz="1700" dirty="0"/>
              <a:t> et les </a:t>
            </a:r>
            <a:r>
              <a:rPr lang="hu-HU" sz="1700" dirty="0" err="1"/>
              <a:t>circonstances</a:t>
            </a:r>
            <a:r>
              <a:rPr lang="hu-HU" sz="1700" dirty="0"/>
              <a:t>: </a:t>
            </a:r>
            <a:r>
              <a:rPr lang="hu-HU" sz="1700" dirty="0" err="1"/>
              <a:t>Une</a:t>
            </a:r>
            <a:r>
              <a:rPr lang="hu-HU" sz="1700" dirty="0"/>
              <a:t> </a:t>
            </a:r>
            <a:r>
              <a:rPr lang="hu-HU" sz="1700" dirty="0" err="1"/>
              <a:t>approche</a:t>
            </a:r>
            <a:r>
              <a:rPr lang="hu-HU" sz="1700" dirty="0"/>
              <a:t> </a:t>
            </a:r>
            <a:r>
              <a:rPr lang="hu-HU" sz="1700" dirty="0" err="1"/>
              <a:t>qualitative</a:t>
            </a:r>
            <a:r>
              <a:rPr lang="hu-HU" sz="1700" dirty="0"/>
              <a:t> de </a:t>
            </a:r>
            <a:r>
              <a:rPr lang="hu-HU" sz="1700" dirty="0" err="1"/>
              <a:t>l’infécondité</a:t>
            </a:r>
            <a:r>
              <a:rPr lang="hu-HU" sz="1700" dirty="0"/>
              <a:t> </a:t>
            </a:r>
            <a:r>
              <a:rPr lang="hu-HU" sz="1700" dirty="0" err="1"/>
              <a:t>volontaire</a:t>
            </a:r>
            <a:r>
              <a:rPr lang="hu-HU" sz="1700" dirty="0"/>
              <a:t> en </a:t>
            </a:r>
            <a:r>
              <a:rPr lang="hu-HU" sz="1700" dirty="0" err="1"/>
              <a:t>Australie</a:t>
            </a:r>
            <a:r>
              <a:rPr lang="hu-HU" sz="1700" dirty="0"/>
              <a:t>. European Journal of </a:t>
            </a:r>
            <a:r>
              <a:rPr lang="hu-HU" sz="1700" dirty="0" err="1"/>
              <a:t>Population</a:t>
            </a:r>
            <a:r>
              <a:rPr lang="hu-HU" sz="1700" dirty="0"/>
              <a:t>/</a:t>
            </a:r>
            <a:r>
              <a:rPr lang="hu-HU" sz="1700" dirty="0" err="1"/>
              <a:t>Revue</a:t>
            </a:r>
            <a:r>
              <a:rPr lang="hu-HU" sz="1700" dirty="0"/>
              <a:t> </a:t>
            </a:r>
            <a:r>
              <a:rPr lang="hu-HU" sz="1700" dirty="0" err="1"/>
              <a:t>europeenne</a:t>
            </a:r>
            <a:r>
              <a:rPr lang="hu-HU" sz="1700" dirty="0"/>
              <a:t> de </a:t>
            </a:r>
            <a:r>
              <a:rPr lang="hu-HU" sz="1700" dirty="0" err="1"/>
              <a:t>demographie</a:t>
            </a:r>
            <a:r>
              <a:rPr lang="hu-HU" sz="1700" dirty="0"/>
              <a:t>, 23(2), 111-143. </a:t>
            </a:r>
            <a:r>
              <a:rPr lang="hu-HU" sz="1700" dirty="0">
                <a:hlinkClick r:id="rId4"/>
              </a:rPr>
              <a:t>https://doi.org/10.1007/s10680-006-9112-4</a:t>
            </a:r>
            <a:r>
              <a:rPr lang="hu-HU" sz="1700" dirty="0"/>
              <a:t> </a:t>
            </a:r>
          </a:p>
          <a:p>
            <a:pPr marL="0" indent="0">
              <a:buNone/>
            </a:pPr>
            <a:r>
              <a:rPr lang="en-US" sz="1700" dirty="0" err="1"/>
              <a:t>Erát</a:t>
            </a:r>
            <a:r>
              <a:rPr lang="en-US" sz="1700" dirty="0"/>
              <a:t>, D., &amp; </a:t>
            </a:r>
            <a:r>
              <a:rPr lang="en-US" sz="1700" dirty="0" err="1"/>
              <a:t>Bognár</a:t>
            </a:r>
            <a:r>
              <a:rPr lang="en-US" sz="1700" dirty="0"/>
              <a:t>, A. (2024). Tomorrow’s parents? Exploring the fertility intentions of young adults in Hungary. </a:t>
            </a:r>
            <a:r>
              <a:rPr lang="en-US" sz="1700" i="1" dirty="0" err="1"/>
              <a:t>Szociológiai</a:t>
            </a:r>
            <a:r>
              <a:rPr lang="en-US" sz="1700" i="1" dirty="0"/>
              <a:t> </a:t>
            </a:r>
            <a:r>
              <a:rPr lang="en-US" sz="1700" i="1" dirty="0" err="1"/>
              <a:t>Szemle</a:t>
            </a:r>
            <a:r>
              <a:rPr lang="en-US" sz="1700" dirty="0"/>
              <a:t>, </a:t>
            </a:r>
            <a:r>
              <a:rPr lang="en-US" sz="1700" i="1" dirty="0"/>
              <a:t>34</a:t>
            </a:r>
            <a:r>
              <a:rPr lang="en-US" sz="1700" dirty="0"/>
              <a:t>(2), 24-54.</a:t>
            </a:r>
            <a:r>
              <a:rPr lang="hu-HU" sz="1700" dirty="0"/>
              <a:t> </a:t>
            </a:r>
            <a:r>
              <a:rPr lang="hu-HU" sz="1700" dirty="0">
                <a:hlinkClick r:id="rId5"/>
              </a:rPr>
              <a:t>https://doi.org/10.51624/SzocSzemle.12099</a:t>
            </a:r>
            <a:r>
              <a:rPr lang="hu-HU" sz="1700" dirty="0"/>
              <a:t> </a:t>
            </a:r>
          </a:p>
          <a:p>
            <a:pPr marL="0" indent="0">
              <a:buNone/>
            </a:pPr>
            <a:r>
              <a:rPr lang="en-US" sz="1700" dirty="0"/>
              <a:t>Gillespie, R. (1999). Voluntary childlessness in the United Kingdom. Reproductive Health Matters, 7(13), 43-53.</a:t>
            </a:r>
            <a:r>
              <a:rPr lang="hu-HU" sz="1700" dirty="0"/>
              <a:t> </a:t>
            </a:r>
            <a:r>
              <a:rPr lang="hu-HU" sz="1700" dirty="0">
                <a:hlinkClick r:id="rId6"/>
              </a:rPr>
              <a:t>https://doi.org/10.1016/S0968-8080(99)90111-8</a:t>
            </a:r>
            <a:r>
              <a:rPr lang="hu-HU" sz="1700" dirty="0"/>
              <a:t> </a:t>
            </a:r>
          </a:p>
          <a:p>
            <a:pPr marL="0" indent="0">
              <a:buNone/>
            </a:pPr>
            <a:r>
              <a:rPr lang="en-US" sz="1700" dirty="0"/>
              <a:t>Helm, S., Kemper, J. A., &amp; White, S. K. (2021). No future, no kids–no kids, no future? An exploration of motivations to remain childfree in times of climate change. Population and Environment, 43(1), 108-129.</a:t>
            </a:r>
            <a:r>
              <a:rPr lang="hu-HU" sz="1700" dirty="0"/>
              <a:t> </a:t>
            </a:r>
            <a:r>
              <a:rPr lang="hu-HU" sz="1700" dirty="0">
                <a:hlinkClick r:id="rId7"/>
              </a:rPr>
              <a:t>https://doi.org/10.1007/s11111-021-00379-5</a:t>
            </a:r>
            <a:r>
              <a:rPr lang="hu-HU" sz="1700" dirty="0"/>
              <a:t> </a:t>
            </a:r>
          </a:p>
          <a:p>
            <a:pPr marL="0" indent="0">
              <a:buNone/>
            </a:pPr>
            <a:r>
              <a:rPr lang="en-US" sz="1700" dirty="0"/>
              <a:t>O'Brien, K. L., &amp; </a:t>
            </a:r>
            <a:r>
              <a:rPr lang="en-US" sz="1700" dirty="0" err="1"/>
              <a:t>Selboe</a:t>
            </a:r>
            <a:r>
              <a:rPr lang="en-US" sz="1700" dirty="0"/>
              <a:t>, E. (Eds.). (2015). The adaptive challenge of climate change. Cambridge University Press.</a:t>
            </a:r>
            <a:r>
              <a:rPr lang="hu-HU" sz="1700" dirty="0"/>
              <a:t> </a:t>
            </a:r>
          </a:p>
          <a:p>
            <a:pPr marL="0" indent="0">
              <a:buNone/>
            </a:pPr>
            <a:r>
              <a:rPr lang="en-US" sz="1700" dirty="0"/>
              <a:t>Rose, A. D., &amp; </a:t>
            </a:r>
            <a:r>
              <a:rPr lang="en-US" sz="1700" dirty="0" err="1"/>
              <a:t>Testa</a:t>
            </a:r>
            <a:r>
              <a:rPr lang="en-US" sz="1700" dirty="0"/>
              <a:t>, M. R. (2015). Climate change and reproductive intentions in Europe. In Italy in a European context: Research in business, economics, and the environment (pp. 194-212). London: Palgrave Macmillan UK.</a:t>
            </a:r>
            <a:r>
              <a:rPr lang="hu-HU" sz="1700" dirty="0"/>
              <a:t> </a:t>
            </a:r>
            <a:r>
              <a:rPr lang="hu-HU" sz="1700" dirty="0">
                <a:hlinkClick r:id="rId8"/>
              </a:rPr>
              <a:t>https://doi.org/10.1007/978-1-137-56077-3_9</a:t>
            </a:r>
            <a:r>
              <a:rPr lang="hu-HU" sz="1700" dirty="0"/>
              <a:t> </a:t>
            </a:r>
          </a:p>
          <a:p>
            <a:pPr marL="0" indent="0">
              <a:buNone/>
            </a:pPr>
            <a:r>
              <a:rPr lang="en-US" sz="1700" dirty="0"/>
              <a:t>Schneider-</a:t>
            </a:r>
            <a:r>
              <a:rPr lang="en-US" sz="1700" dirty="0" err="1"/>
              <a:t>Mayerson</a:t>
            </a:r>
            <a:r>
              <a:rPr lang="en-US" sz="1700" dirty="0"/>
              <a:t>, M. (2022). The environmental politics of reproductive choices in the age of climate change. Environmental Politics, 31(1), 152-172.</a:t>
            </a:r>
            <a:r>
              <a:rPr lang="hu-HU" sz="1700" dirty="0"/>
              <a:t> </a:t>
            </a:r>
            <a:r>
              <a:rPr lang="hu-HU" sz="1700" dirty="0">
                <a:hlinkClick r:id="rId9"/>
              </a:rPr>
              <a:t>https://doi.org/10.1080/09644016.2021.1902700</a:t>
            </a:r>
            <a:r>
              <a:rPr lang="hu-HU" sz="1700" dirty="0"/>
              <a:t> </a:t>
            </a:r>
          </a:p>
          <a:p>
            <a:pPr marL="0" indent="0">
              <a:buNone/>
            </a:pPr>
            <a:r>
              <a:rPr lang="en-US" sz="1700" dirty="0"/>
              <a:t>Schneider-</a:t>
            </a:r>
            <a:r>
              <a:rPr lang="en-US" sz="1700" dirty="0" err="1"/>
              <a:t>Mayerson</a:t>
            </a:r>
            <a:r>
              <a:rPr lang="en-US" sz="1700" dirty="0"/>
              <a:t>, M., &amp; Leong, K. L. (2020). Eco-reproductive concerns in the age of climate change. Climatic Change, 163(2), 1007-1023.</a:t>
            </a:r>
            <a:r>
              <a:rPr lang="hu-HU" sz="1700" dirty="0"/>
              <a:t> </a:t>
            </a:r>
            <a:r>
              <a:rPr lang="hu-HU" sz="1700" dirty="0">
                <a:hlinkClick r:id="rId10"/>
              </a:rPr>
              <a:t>https://doi.org/10.1007/s10584-020-02923-y</a:t>
            </a:r>
            <a:r>
              <a:rPr lang="hu-HU" sz="1700" dirty="0"/>
              <a:t> </a:t>
            </a:r>
          </a:p>
          <a:p>
            <a:pPr marL="0" indent="0">
              <a:buNone/>
            </a:pPr>
            <a:r>
              <a:rPr lang="en-US" sz="1700" dirty="0" err="1"/>
              <a:t>Szalma</a:t>
            </a:r>
            <a:r>
              <a:rPr lang="en-US" sz="1700" dirty="0"/>
              <a:t>, I., &amp; </a:t>
            </a:r>
            <a:r>
              <a:rPr lang="en-US" sz="1700" dirty="0" err="1"/>
              <a:t>Júlia</a:t>
            </a:r>
            <a:r>
              <a:rPr lang="en-US" sz="1700" dirty="0"/>
              <a:t> </a:t>
            </a:r>
            <a:r>
              <a:rPr lang="en-US" sz="1700" dirty="0" err="1"/>
              <a:t>Szczuka</a:t>
            </a:r>
            <a:r>
              <a:rPr lang="en-US" sz="1700" dirty="0"/>
              <a:t>, B. (2024). Reproductive Choices and Climate Change in a </a:t>
            </a:r>
            <a:r>
              <a:rPr lang="en-US" sz="1700" dirty="0" err="1"/>
              <a:t>Pronatalist</a:t>
            </a:r>
            <a:r>
              <a:rPr lang="en-US" sz="1700" dirty="0"/>
              <a:t> Context. </a:t>
            </a:r>
            <a:r>
              <a:rPr lang="en-US" sz="1700" i="1" dirty="0"/>
              <a:t>East European Politics and Societies</a:t>
            </a:r>
            <a:r>
              <a:rPr lang="en-US" sz="1700" dirty="0"/>
              <a:t>, </a:t>
            </a:r>
            <a:r>
              <a:rPr lang="en-US" sz="1700" i="1" dirty="0"/>
              <a:t>39</a:t>
            </a:r>
            <a:r>
              <a:rPr lang="en-US" sz="1700" dirty="0"/>
              <a:t>(2), 332-352. </a:t>
            </a:r>
            <a:r>
              <a:rPr lang="en-US" sz="1700" u="sng" dirty="0">
                <a:hlinkClick r:id="rId11"/>
              </a:rPr>
              <a:t>https://doi.org/10.1177/08883254241229728</a:t>
            </a:r>
            <a:r>
              <a:rPr lang="en-US" sz="1700" dirty="0"/>
              <a:t> (Original work published 2025)</a:t>
            </a:r>
            <a:endParaRPr lang="hu-HU" sz="1700" dirty="0"/>
          </a:p>
        </p:txBody>
      </p:sp>
    </p:spTree>
    <p:extLst>
      <p:ext uri="{BB962C8B-B14F-4D97-AF65-F5344CB8AC3E}">
        <p14:creationId xmlns:p14="http://schemas.microsoft.com/office/powerpoint/2010/main" val="1020062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994BA-C025-F010-3B77-22C33C417631}"/>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38C70B9E-C330-868A-1C52-8D4F0435E11F}"/>
              </a:ext>
            </a:extLst>
          </p:cNvPr>
          <p:cNvSpPr>
            <a:spLocks noGrp="1"/>
          </p:cNvSpPr>
          <p:nvPr>
            <p:ph type="title"/>
          </p:nvPr>
        </p:nvSpPr>
        <p:spPr>
          <a:xfrm>
            <a:off x="0" y="0"/>
            <a:ext cx="10515600" cy="857388"/>
          </a:xfrm>
        </p:spPr>
        <p:txBody>
          <a:bodyPr>
            <a:normAutofit/>
          </a:bodyPr>
          <a:lstStyle/>
          <a:p>
            <a:r>
              <a:rPr lang="en-GB"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Introduction</a:t>
            </a:r>
          </a:p>
        </p:txBody>
      </p:sp>
      <p:sp>
        <p:nvSpPr>
          <p:cNvPr id="3" name="Tartalom helye 2">
            <a:extLst>
              <a:ext uri="{FF2B5EF4-FFF2-40B4-BE49-F238E27FC236}">
                <a16:creationId xmlns:a16="http://schemas.microsoft.com/office/drawing/2014/main" id="{DDBCE38F-1B85-C323-BEFC-0E3E5C27D147}"/>
              </a:ext>
            </a:extLst>
          </p:cNvPr>
          <p:cNvSpPr>
            <a:spLocks noGrp="1"/>
          </p:cNvSpPr>
          <p:nvPr>
            <p:ph idx="1"/>
          </p:nvPr>
        </p:nvSpPr>
        <p:spPr>
          <a:xfrm>
            <a:off x="321366" y="1093305"/>
            <a:ext cx="11117260" cy="5143593"/>
          </a:xfrm>
        </p:spPr>
        <p:txBody>
          <a:bodyPr>
            <a:normAutofit fontScale="85000" lnSpcReduction="20000"/>
          </a:bodyPr>
          <a:lstStyle/>
          <a:p>
            <a:pPr>
              <a:buClr>
                <a:srgbClr val="FFC000"/>
              </a:buClr>
              <a:buFont typeface="Wingdings" panose="05000000000000000000" pitchFamily="2" charset="2"/>
              <a:buChar char="Ø"/>
            </a:pPr>
            <a:r>
              <a:rPr lang="en-GB" noProof="0" dirty="0"/>
              <a:t>A multitude of complex social, individual, and macro-level factors contribute to the shaping of reproductive choices.</a:t>
            </a:r>
          </a:p>
          <a:p>
            <a:pPr>
              <a:buClr>
                <a:srgbClr val="FFC000"/>
              </a:buClr>
              <a:buFont typeface="Wingdings" panose="05000000000000000000" pitchFamily="2" charset="2"/>
              <a:buChar char="Ø"/>
            </a:pPr>
            <a:endParaRPr lang="en-GB" noProof="0" dirty="0"/>
          </a:p>
          <a:p>
            <a:pPr>
              <a:buClr>
                <a:srgbClr val="FFC000"/>
              </a:buClr>
              <a:buFont typeface="Wingdings" panose="05000000000000000000" pitchFamily="2" charset="2"/>
              <a:buChar char="Ø"/>
            </a:pPr>
            <a:r>
              <a:rPr lang="en-GB" noProof="0" dirty="0"/>
              <a:t>Macro-level factors such as climate change can be one of that.</a:t>
            </a:r>
          </a:p>
          <a:p>
            <a:pPr lvl="1">
              <a:buClr>
                <a:srgbClr val="FFC000"/>
              </a:buClr>
              <a:buFont typeface="Wingdings" panose="05000000000000000000" pitchFamily="2" charset="2"/>
              <a:buChar char="Ø"/>
            </a:pPr>
            <a:r>
              <a:rPr lang="en-GB" i="1" dirty="0"/>
              <a:t>According to the Hungarian Youth Research 2020 database, climate change is one of the most worrying topics for young people.</a:t>
            </a:r>
          </a:p>
          <a:p>
            <a:pPr lvl="1">
              <a:buClr>
                <a:srgbClr val="FFC000"/>
              </a:buClr>
              <a:buFont typeface="Wingdings" panose="05000000000000000000" pitchFamily="2" charset="2"/>
              <a:buChar char="Ø"/>
            </a:pPr>
            <a:r>
              <a:rPr lang="en-GB" i="1" dirty="0"/>
              <a:t>Regarding the environment, 79.2% of respondents are most concerned about their child's future. </a:t>
            </a:r>
          </a:p>
          <a:p>
            <a:pPr lvl="1">
              <a:buClr>
                <a:srgbClr val="FFC000"/>
              </a:buClr>
              <a:buFont typeface="Wingdings" panose="05000000000000000000" pitchFamily="2" charset="2"/>
              <a:buChar char="Ø"/>
            </a:pPr>
            <a:r>
              <a:rPr lang="en-GB" i="1" dirty="0"/>
              <a:t>ESS databases reflect a rising climate concern: compared to the 2016-17 wave, it increased by 16 percentage points to 2020-22 in all European countries, including Hungary.</a:t>
            </a:r>
            <a:endParaRPr lang="hu-HU" i="1" dirty="0"/>
          </a:p>
          <a:p>
            <a:pPr lvl="1">
              <a:buClr>
                <a:srgbClr val="FFC000"/>
              </a:buClr>
              <a:buFont typeface="Wingdings" panose="05000000000000000000" pitchFamily="2" charset="2"/>
              <a:buChar char="Ø"/>
            </a:pPr>
            <a:endParaRPr lang="en-GB" i="1" dirty="0"/>
          </a:p>
          <a:p>
            <a:pPr>
              <a:buClr>
                <a:srgbClr val="FFC000"/>
              </a:buClr>
              <a:buFont typeface="Wingdings" panose="05000000000000000000" pitchFamily="2" charset="2"/>
              <a:buChar char="Ø"/>
            </a:pPr>
            <a:r>
              <a:rPr lang="en-GB" b="1" noProof="0" dirty="0"/>
              <a:t>Research Question:  </a:t>
            </a:r>
            <a:r>
              <a:rPr lang="en-GB" i="1" noProof="0" dirty="0"/>
              <a:t>How might climate change influence reproductive choices in Hungary?</a:t>
            </a:r>
          </a:p>
          <a:p>
            <a:pPr>
              <a:buClr>
                <a:srgbClr val="FFC000"/>
              </a:buClr>
              <a:buFont typeface="Wingdings" panose="05000000000000000000" pitchFamily="2" charset="2"/>
              <a:buChar char="Ø"/>
            </a:pPr>
            <a:endParaRPr lang="en-GB" i="1" noProof="0" dirty="0"/>
          </a:p>
          <a:p>
            <a:pPr>
              <a:buClr>
                <a:srgbClr val="FFC000"/>
              </a:buClr>
              <a:buFont typeface="Wingdings" panose="05000000000000000000" pitchFamily="2" charset="2"/>
              <a:buChar char="Ø"/>
            </a:pPr>
            <a:r>
              <a:rPr lang="en-GB" noProof="0" dirty="0"/>
              <a:t>This topic is particularly noteworthy because it focuses on men in Hungary—a strongly pronatalist society where state policies and cultural norms actively encourage childbearing.</a:t>
            </a:r>
            <a:endParaRPr lang="en-GB" noProof="0" dirty="0">
              <a:ea typeface="Open Sans" panose="020B0606030504020204" pitchFamily="34" charset="0"/>
              <a:cs typeface="Times New Roman" panose="02020603050405020304" pitchFamily="18" charset="0"/>
            </a:endParaRPr>
          </a:p>
          <a:p>
            <a:pPr marL="0" indent="0">
              <a:buClr>
                <a:srgbClr val="FFC000"/>
              </a:buClr>
              <a:buNone/>
            </a:pPr>
            <a:endParaRPr lang="hu-HU" dirty="0">
              <a:latin typeface="Times New Roman" panose="02020603050405020304" pitchFamily="18" charset="0"/>
              <a:cs typeface="Times New Roman" panose="02020603050405020304" pitchFamily="18" charset="0"/>
            </a:endParaRPr>
          </a:p>
        </p:txBody>
      </p:sp>
      <p:pic>
        <p:nvPicPr>
          <p:cNvPr id="4" name="Picture 2" descr="question mark | 3d human with a red question mark | Damián Navas | Flickr">
            <a:extLst>
              <a:ext uri="{FF2B5EF4-FFF2-40B4-BE49-F238E27FC236}">
                <a16:creationId xmlns:a16="http://schemas.microsoft.com/office/drawing/2014/main" id="{483DCE12-2FC3-6689-A9FD-5CD1CA68BB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28084" y="3057018"/>
            <a:ext cx="1114425" cy="1114425"/>
          </a:xfrm>
          <a:prstGeom prst="rect">
            <a:avLst/>
          </a:prstGeom>
          <a:noFill/>
          <a:extLst>
            <a:ext uri="{909E8E84-426E-40DD-AFC4-6F175D3DCCD1}">
              <a14:hiddenFill xmlns:a14="http://schemas.microsoft.com/office/drawing/2010/main">
                <a:solidFill>
                  <a:srgbClr val="FFFFFF"/>
                </a:solidFill>
              </a14:hiddenFill>
            </a:ext>
          </a:extLst>
        </p:spPr>
      </p:pic>
      <p:pic>
        <p:nvPicPr>
          <p:cNvPr id="6" name="Kép 5"/>
          <p:cNvPicPr>
            <a:picLocks noChangeAspect="1"/>
          </p:cNvPicPr>
          <p:nvPr/>
        </p:nvPicPr>
        <p:blipFill>
          <a:blip r:embed="rId3"/>
          <a:stretch>
            <a:fillRect/>
          </a:stretch>
        </p:blipFill>
        <p:spPr>
          <a:xfrm>
            <a:off x="0" y="6122675"/>
            <a:ext cx="4632960" cy="735325"/>
          </a:xfrm>
          <a:prstGeom prst="rect">
            <a:avLst/>
          </a:prstGeom>
        </p:spPr>
      </p:pic>
    </p:spTree>
    <p:extLst>
      <p:ext uri="{BB962C8B-B14F-4D97-AF65-F5344CB8AC3E}">
        <p14:creationId xmlns:p14="http://schemas.microsoft.com/office/powerpoint/2010/main" val="169237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BAD0670-87B9-965A-B682-5F006E3B70A8}"/>
              </a:ext>
            </a:extLst>
          </p:cNvPr>
          <p:cNvSpPr>
            <a:spLocks noGrp="1"/>
          </p:cNvSpPr>
          <p:nvPr>
            <p:ph type="title"/>
          </p:nvPr>
        </p:nvSpPr>
        <p:spPr>
          <a:xfrm>
            <a:off x="321366" y="0"/>
            <a:ext cx="10515600" cy="857388"/>
          </a:xfrm>
        </p:spPr>
        <p:txBody>
          <a:bodyPr>
            <a:normAutofit/>
          </a:bodyPr>
          <a:lstStyle/>
          <a:p>
            <a:r>
              <a:rPr lang="en-US"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Theoretical Bac</a:t>
            </a:r>
            <a:r>
              <a:rPr lang="hu-HU"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g</a:t>
            </a:r>
            <a:r>
              <a:rPr lang="en-US"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round</a:t>
            </a:r>
          </a:p>
        </p:txBody>
      </p:sp>
      <p:sp>
        <p:nvSpPr>
          <p:cNvPr id="3" name="Tartalom helye 2">
            <a:extLst>
              <a:ext uri="{FF2B5EF4-FFF2-40B4-BE49-F238E27FC236}">
                <a16:creationId xmlns:a16="http://schemas.microsoft.com/office/drawing/2014/main" id="{19925E4D-280E-D55A-254B-C547C67AF7D7}"/>
              </a:ext>
            </a:extLst>
          </p:cNvPr>
          <p:cNvSpPr>
            <a:spLocks noGrp="1"/>
          </p:cNvSpPr>
          <p:nvPr>
            <p:ph idx="1"/>
          </p:nvPr>
        </p:nvSpPr>
        <p:spPr>
          <a:xfrm>
            <a:off x="321366" y="1093305"/>
            <a:ext cx="11032434" cy="4731025"/>
          </a:xfrm>
        </p:spPr>
        <p:txBody>
          <a:bodyPr>
            <a:normAutofit/>
          </a:bodyPr>
          <a:lstStyle/>
          <a:p>
            <a:pPr>
              <a:buClr>
                <a:srgbClr val="FFC000"/>
              </a:buClr>
              <a:buFont typeface="Wingdings" panose="05000000000000000000" pitchFamily="2" charset="2"/>
              <a:buChar char="Ø"/>
            </a:pPr>
            <a:r>
              <a:rPr lang="en-GB" sz="2200" noProof="0" dirty="0"/>
              <a:t>Some studies found a positive association between environmental concern and anti-reproductive choices (e.g. </a:t>
            </a:r>
            <a:r>
              <a:rPr lang="en-GB" sz="2200" noProof="0" dirty="0" err="1"/>
              <a:t>Arnocky</a:t>
            </a:r>
            <a:r>
              <a:rPr lang="en-GB" sz="2200" noProof="0" dirty="0"/>
              <a:t> et al., 2012; Helm et al., 2021; Schneider-Mayerson &amp; Leong, 2020)</a:t>
            </a:r>
          </a:p>
          <a:p>
            <a:pPr>
              <a:buClr>
                <a:srgbClr val="FFC000"/>
              </a:buClr>
              <a:buFont typeface="Wingdings" panose="05000000000000000000" pitchFamily="2" charset="2"/>
              <a:buChar char="Ø"/>
            </a:pPr>
            <a:endParaRPr lang="hu-HU" b="1" u="sng" dirty="0">
              <a:solidFill>
                <a:srgbClr val="002060"/>
              </a:solidFill>
              <a:latin typeface="Times New Roman" panose="02020603050405020304" pitchFamily="18" charset="0"/>
              <a:ea typeface="Open Sans" panose="020B0606030504020204" pitchFamily="34" charset="0"/>
              <a:cs typeface="Times New Roman" panose="02020603050405020304" pitchFamily="18" charset="0"/>
            </a:endParaRPr>
          </a:p>
          <a:p>
            <a:pPr marL="0" indent="0">
              <a:buClr>
                <a:srgbClr val="FFC000"/>
              </a:buClr>
              <a:buNone/>
            </a:pPr>
            <a:endParaRPr lang="hu-HU" dirty="0">
              <a:latin typeface="Times New Roman" panose="02020603050405020304" pitchFamily="18" charset="0"/>
              <a:cs typeface="Times New Roman" panose="02020603050405020304" pitchFamily="18" charset="0"/>
            </a:endParaRPr>
          </a:p>
        </p:txBody>
      </p:sp>
      <p:sp>
        <p:nvSpPr>
          <p:cNvPr id="4" name="Nyíl: lefelé mutató 3">
            <a:extLst>
              <a:ext uri="{FF2B5EF4-FFF2-40B4-BE49-F238E27FC236}">
                <a16:creationId xmlns:a16="http://schemas.microsoft.com/office/drawing/2014/main" id="{535F1DC9-135B-8BF0-1D25-F42EFDBBD725}"/>
              </a:ext>
            </a:extLst>
          </p:cNvPr>
          <p:cNvSpPr/>
          <p:nvPr/>
        </p:nvSpPr>
        <p:spPr>
          <a:xfrm rot="1644302">
            <a:off x="3904062" y="2010654"/>
            <a:ext cx="484632" cy="1065844"/>
          </a:xfrm>
          <a:prstGeom prst="downArrow">
            <a:avLst>
              <a:gd name="adj1" fmla="val 4092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latin typeface="Times New Roman" panose="02020603050405020304" pitchFamily="18" charset="0"/>
            </a:endParaRPr>
          </a:p>
        </p:txBody>
      </p:sp>
      <p:sp>
        <p:nvSpPr>
          <p:cNvPr id="6" name="Nyíl: lefelé mutató 5">
            <a:extLst>
              <a:ext uri="{FF2B5EF4-FFF2-40B4-BE49-F238E27FC236}">
                <a16:creationId xmlns:a16="http://schemas.microsoft.com/office/drawing/2014/main" id="{2E44D51D-B11D-FBE2-AA9C-F09FF3A9E3EA}"/>
              </a:ext>
            </a:extLst>
          </p:cNvPr>
          <p:cNvSpPr/>
          <p:nvPr/>
        </p:nvSpPr>
        <p:spPr>
          <a:xfrm rot="20197689">
            <a:off x="6365516" y="2029671"/>
            <a:ext cx="484632" cy="1046000"/>
          </a:xfrm>
          <a:prstGeom prst="downArrow">
            <a:avLst>
              <a:gd name="adj1" fmla="val 40941"/>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latin typeface="Times New Roman" panose="02020603050405020304" pitchFamily="18" charset="0"/>
            </a:endParaRPr>
          </a:p>
        </p:txBody>
      </p:sp>
      <p:sp>
        <p:nvSpPr>
          <p:cNvPr id="7" name="Szövegdoboz 6">
            <a:extLst>
              <a:ext uri="{FF2B5EF4-FFF2-40B4-BE49-F238E27FC236}">
                <a16:creationId xmlns:a16="http://schemas.microsoft.com/office/drawing/2014/main" id="{64AE36A4-7E6D-4772-B906-2F6FCA1C9107}"/>
              </a:ext>
            </a:extLst>
          </p:cNvPr>
          <p:cNvSpPr txBox="1"/>
          <p:nvPr/>
        </p:nvSpPr>
        <p:spPr>
          <a:xfrm>
            <a:off x="1715835" y="3128886"/>
            <a:ext cx="3397739" cy="769441"/>
          </a:xfrm>
          <a:prstGeom prst="rect">
            <a:avLst/>
          </a:prstGeom>
          <a:noFill/>
        </p:spPr>
        <p:txBody>
          <a:bodyPr wrap="square" rtlCol="0">
            <a:spAutoFit/>
          </a:bodyPr>
          <a:lstStyle/>
          <a:p>
            <a:pPr algn="ctr"/>
            <a:r>
              <a:rPr lang="en-GB" sz="2200" b="1" dirty="0">
                <a:solidFill>
                  <a:srgbClr val="FF0000"/>
                </a:solidFill>
                <a:latin typeface="Times New Roman" panose="02020603050405020304" pitchFamily="18" charset="0"/>
                <a:cs typeface="Times New Roman" panose="02020603050405020304" pitchFamily="18" charset="0"/>
              </a:rPr>
              <a:t>worries about the carbon </a:t>
            </a:r>
            <a:endParaRPr lang="hu-HU" sz="2200" b="1" dirty="0">
              <a:solidFill>
                <a:srgbClr val="FF0000"/>
              </a:solidFill>
              <a:latin typeface="Times New Roman" panose="02020603050405020304" pitchFamily="18" charset="0"/>
              <a:cs typeface="Times New Roman" panose="02020603050405020304" pitchFamily="18" charset="0"/>
            </a:endParaRPr>
          </a:p>
          <a:p>
            <a:pPr algn="ctr"/>
            <a:r>
              <a:rPr lang="en-GB" sz="2200" b="1" dirty="0">
                <a:solidFill>
                  <a:srgbClr val="FF0000"/>
                </a:solidFill>
                <a:latin typeface="Times New Roman" panose="02020603050405020304" pitchFamily="18" charset="0"/>
                <a:cs typeface="Times New Roman" panose="02020603050405020304" pitchFamily="18" charset="0"/>
              </a:rPr>
              <a:t>footprint of procreation</a:t>
            </a:r>
            <a:endParaRPr lang="hu-HU" sz="2200" b="1" dirty="0">
              <a:solidFill>
                <a:srgbClr val="FF0000"/>
              </a:solidFill>
              <a:latin typeface="Times New Roman" panose="02020603050405020304" pitchFamily="18" charset="0"/>
              <a:cs typeface="Times New Roman" panose="02020603050405020304" pitchFamily="18" charset="0"/>
            </a:endParaRPr>
          </a:p>
        </p:txBody>
      </p:sp>
      <p:sp>
        <p:nvSpPr>
          <p:cNvPr id="9" name="Szövegdoboz 8">
            <a:extLst>
              <a:ext uri="{FF2B5EF4-FFF2-40B4-BE49-F238E27FC236}">
                <a16:creationId xmlns:a16="http://schemas.microsoft.com/office/drawing/2014/main" id="{35562623-2556-BA74-15E9-9272FAE1F64D}"/>
              </a:ext>
            </a:extLst>
          </p:cNvPr>
          <p:cNvSpPr txBox="1"/>
          <p:nvPr/>
        </p:nvSpPr>
        <p:spPr>
          <a:xfrm>
            <a:off x="5837582" y="3128885"/>
            <a:ext cx="3064232" cy="769441"/>
          </a:xfrm>
          <a:prstGeom prst="rect">
            <a:avLst/>
          </a:prstGeom>
          <a:noFill/>
        </p:spPr>
        <p:txBody>
          <a:bodyPr wrap="square" rtlCol="0">
            <a:spAutoFit/>
          </a:bodyPr>
          <a:lstStyle/>
          <a:p>
            <a:pPr algn="ctr"/>
            <a:r>
              <a:rPr lang="en-US" sz="2200" b="1" noProof="0" dirty="0">
                <a:solidFill>
                  <a:srgbClr val="00B050"/>
                </a:solidFill>
                <a:latin typeface="Times New Roman" panose="02020603050405020304" pitchFamily="18" charset="0"/>
                <a:cs typeface="Times New Roman" panose="02020603050405020304" pitchFamily="18" charset="0"/>
              </a:rPr>
              <a:t>worries about the</a:t>
            </a:r>
            <a:br>
              <a:rPr lang="en-US" sz="2200" b="1" noProof="0" dirty="0">
                <a:solidFill>
                  <a:srgbClr val="00B050"/>
                </a:solidFill>
                <a:latin typeface="Times New Roman" panose="02020603050405020304" pitchFamily="18" charset="0"/>
                <a:cs typeface="Times New Roman" panose="02020603050405020304" pitchFamily="18" charset="0"/>
              </a:rPr>
            </a:br>
            <a:r>
              <a:rPr lang="en-US" sz="2200" b="1" noProof="0" dirty="0">
                <a:solidFill>
                  <a:srgbClr val="00B050"/>
                </a:solidFill>
                <a:latin typeface="Times New Roman" panose="02020603050405020304" pitchFamily="18" charset="0"/>
                <a:cs typeface="Times New Roman" panose="02020603050405020304" pitchFamily="18" charset="0"/>
              </a:rPr>
              <a:t>well-being of offspring</a:t>
            </a:r>
          </a:p>
        </p:txBody>
      </p:sp>
      <p:sp>
        <p:nvSpPr>
          <p:cNvPr id="11" name="Szövegdoboz 10">
            <a:extLst>
              <a:ext uri="{FF2B5EF4-FFF2-40B4-BE49-F238E27FC236}">
                <a16:creationId xmlns:a16="http://schemas.microsoft.com/office/drawing/2014/main" id="{924A8CCC-F003-45FB-F887-189BC566F910}"/>
              </a:ext>
            </a:extLst>
          </p:cNvPr>
          <p:cNvSpPr txBox="1"/>
          <p:nvPr/>
        </p:nvSpPr>
        <p:spPr>
          <a:xfrm>
            <a:off x="-552092" y="4229764"/>
            <a:ext cx="7159925" cy="1446550"/>
          </a:xfrm>
          <a:prstGeom prst="rect">
            <a:avLst/>
          </a:prstGeom>
          <a:noFill/>
        </p:spPr>
        <p:txBody>
          <a:bodyPr wrap="square">
            <a:spAutoFit/>
          </a:bodyPr>
          <a:lstStyle/>
          <a:p>
            <a:pPr marL="795847" lvl="1" indent="0">
              <a:buNone/>
            </a:pPr>
            <a:r>
              <a:rPr lang="en-GB" sz="2200" b="1" dirty="0">
                <a:effectLst/>
                <a:highlight>
                  <a:srgbClr val="C8A591"/>
                </a:highlight>
                <a:latin typeface="Times New Roman" panose="02020603050405020304" pitchFamily="18" charset="0"/>
                <a:ea typeface="Times New Roman" panose="02020603050405020304" pitchFamily="18" charset="0"/>
                <a:cs typeface="Times New Roman" panose="02020603050405020304" pitchFamily="18" charset="0"/>
              </a:rPr>
              <a:t>Environmental reasons</a:t>
            </a:r>
            <a:r>
              <a:rPr lang="en-GB" sz="2200" b="1" dirty="0">
                <a:effectLst/>
                <a:latin typeface="Times New Roman" panose="02020603050405020304" pitchFamily="18" charset="0"/>
                <a:ea typeface="Times New Roman" panose="02020603050405020304" pitchFamily="18" charset="0"/>
                <a:cs typeface="Times New Roman" panose="02020603050405020304" pitchFamily="18" charset="0"/>
              </a:rPr>
              <a:t> appeared sporadically </a:t>
            </a:r>
            <a:r>
              <a:rPr lang="en-GB" sz="2200" dirty="0">
                <a:effectLst/>
                <a:latin typeface="Times New Roman" panose="02020603050405020304" pitchFamily="18" charset="0"/>
                <a:ea typeface="Times New Roman" panose="02020603050405020304" pitchFamily="18" charset="0"/>
                <a:cs typeface="Times New Roman" panose="02020603050405020304" pitchFamily="18" charset="0"/>
              </a:rPr>
              <a:t>among the motives of </a:t>
            </a:r>
            <a:r>
              <a:rPr lang="en-GB" sz="2200" b="1" dirty="0">
                <a:effectLst/>
                <a:highlight>
                  <a:srgbClr val="C8A591"/>
                </a:highlight>
                <a:latin typeface="Times New Roman" panose="02020603050405020304" pitchFamily="18" charset="0"/>
                <a:ea typeface="Times New Roman" panose="02020603050405020304" pitchFamily="18" charset="0"/>
                <a:cs typeface="Times New Roman" panose="02020603050405020304" pitchFamily="18" charset="0"/>
              </a:rPr>
              <a:t>voluntary childless </a:t>
            </a:r>
            <a:r>
              <a:rPr lang="en-GB" sz="2200" dirty="0">
                <a:effectLst/>
                <a:latin typeface="Times New Roman" panose="02020603050405020304" pitchFamily="18" charset="0"/>
                <a:ea typeface="Times New Roman" panose="02020603050405020304" pitchFamily="18" charset="0"/>
                <a:cs typeface="Times New Roman" panose="02020603050405020304" pitchFamily="18" charset="0"/>
              </a:rPr>
              <a:t>respondents of other, earlier studies as well</a:t>
            </a:r>
            <a:r>
              <a:rPr lang="hu-HU"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200" dirty="0">
                <a:effectLst/>
                <a:latin typeface="Times New Roman" panose="02020603050405020304" pitchFamily="18" charset="0"/>
                <a:ea typeface="Times New Roman" panose="02020603050405020304" pitchFamily="18" charset="0"/>
                <a:cs typeface="Times New Roman" panose="02020603050405020304" pitchFamily="18" charset="0"/>
              </a:rPr>
              <a:t>(Carmichael &amp; Whittaker, 2007; Gillespie, 1999).</a:t>
            </a:r>
            <a:endParaRPr lang="hu-HU"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Szövegdoboz 11">
            <a:extLst>
              <a:ext uri="{FF2B5EF4-FFF2-40B4-BE49-F238E27FC236}">
                <a16:creationId xmlns:a16="http://schemas.microsoft.com/office/drawing/2014/main" id="{9EC36EE4-6F7C-12D8-9295-F0FD1A5ADAFB}"/>
              </a:ext>
            </a:extLst>
          </p:cNvPr>
          <p:cNvSpPr txBox="1"/>
          <p:nvPr/>
        </p:nvSpPr>
        <p:spPr>
          <a:xfrm>
            <a:off x="6096000" y="4275143"/>
            <a:ext cx="5860211" cy="1785104"/>
          </a:xfrm>
          <a:prstGeom prst="rect">
            <a:avLst/>
          </a:prstGeom>
          <a:noFill/>
        </p:spPr>
        <p:txBody>
          <a:bodyPr wrap="square">
            <a:spAutoFit/>
          </a:bodyPr>
          <a:lstStyle/>
          <a:p>
            <a:pPr lvl="1"/>
            <a:r>
              <a:rPr lang="hu-HU" sz="2200" dirty="0">
                <a:latin typeface="Times New Roman" panose="02020603050405020304" pitchFamily="18" charset="0"/>
                <a:cs typeface="Times New Roman" panose="02020603050405020304" pitchFamily="18" charset="0"/>
              </a:rPr>
              <a:t>O</a:t>
            </a:r>
            <a:r>
              <a:rPr lang="en-GB" sz="2200" dirty="0" err="1">
                <a:latin typeface="Times New Roman" panose="02020603050405020304" pitchFamily="18" charset="0"/>
                <a:cs typeface="Times New Roman" panose="02020603050405020304" pitchFamily="18" charset="0"/>
              </a:rPr>
              <a:t>ther</a:t>
            </a:r>
            <a:r>
              <a:rPr lang="en-GB" sz="2200" dirty="0">
                <a:latin typeface="Times New Roman" panose="02020603050405020304" pitchFamily="18" charset="0"/>
                <a:cs typeface="Times New Roman" panose="02020603050405020304" pitchFamily="18" charset="0"/>
              </a:rPr>
              <a:t> research </a:t>
            </a:r>
            <a:r>
              <a:rPr lang="en-GB" sz="2200" b="1" dirty="0">
                <a:latin typeface="Times New Roman" panose="02020603050405020304" pitchFamily="18" charset="0"/>
                <a:cs typeface="Times New Roman" panose="02020603050405020304" pitchFamily="18" charset="0"/>
              </a:rPr>
              <a:t>suggested </a:t>
            </a:r>
            <a:r>
              <a:rPr lang="en-GB" sz="2200" b="1" dirty="0">
                <a:highlight>
                  <a:srgbClr val="A0A299"/>
                </a:highlight>
                <a:latin typeface="Times New Roman" panose="02020603050405020304" pitchFamily="18" charset="0"/>
                <a:cs typeface="Times New Roman" panose="02020603050405020304" pitchFamily="18" charset="0"/>
              </a:rPr>
              <a:t>a positive relationship</a:t>
            </a:r>
            <a:r>
              <a:rPr lang="en-GB" sz="2200" b="1" dirty="0">
                <a:latin typeface="Times New Roman" panose="02020603050405020304" pitchFamily="18" charset="0"/>
                <a:cs typeface="Times New Roman" panose="02020603050405020304" pitchFamily="18" charset="0"/>
              </a:rPr>
              <a:t> between climate concern and the intended number of children </a:t>
            </a:r>
            <a:r>
              <a:rPr lang="en-GB" sz="2200" dirty="0">
                <a:latin typeface="Times New Roman" panose="02020603050405020304" pitchFamily="18" charset="0"/>
                <a:cs typeface="Times New Roman" panose="02020603050405020304" pitchFamily="18" charset="0"/>
              </a:rPr>
              <a:t>(De Rose </a:t>
            </a:r>
            <a:r>
              <a:rPr lang="hu-HU" sz="2200" dirty="0">
                <a:latin typeface="Times New Roman" panose="02020603050405020304" pitchFamily="18" charset="0"/>
                <a:cs typeface="Times New Roman" panose="02020603050405020304" pitchFamily="18" charset="0"/>
              </a:rPr>
              <a:t>&amp;</a:t>
            </a:r>
            <a:r>
              <a:rPr lang="en-GB" sz="2200" dirty="0">
                <a:latin typeface="Times New Roman" panose="02020603050405020304" pitchFamily="18" charset="0"/>
                <a:cs typeface="Times New Roman" panose="02020603050405020304" pitchFamily="18" charset="0"/>
              </a:rPr>
              <a:t> Testa 2015a, 2015b; Schneider-</a:t>
            </a:r>
            <a:r>
              <a:rPr lang="en-GB" sz="2200" dirty="0" err="1">
                <a:latin typeface="Times New Roman" panose="02020603050405020304" pitchFamily="18" charset="0"/>
                <a:cs typeface="Times New Roman" panose="02020603050405020304" pitchFamily="18" charset="0"/>
              </a:rPr>
              <a:t>Mayerson</a:t>
            </a:r>
            <a:r>
              <a:rPr lang="en-GB" sz="2200" dirty="0">
                <a:latin typeface="Times New Roman" panose="02020603050405020304" pitchFamily="18" charset="0"/>
                <a:cs typeface="Times New Roman" panose="02020603050405020304" pitchFamily="18" charset="0"/>
              </a:rPr>
              <a:t>, 2022). </a:t>
            </a:r>
            <a:endParaRPr lang="hu-HU" sz="2200" dirty="0">
              <a:latin typeface="Times New Roman" panose="02020603050405020304" pitchFamily="18" charset="0"/>
              <a:cs typeface="Times New Roman" panose="02020603050405020304" pitchFamily="18" charset="0"/>
            </a:endParaRPr>
          </a:p>
        </p:txBody>
      </p:sp>
      <p:pic>
        <p:nvPicPr>
          <p:cNvPr id="13" name="Kép 12"/>
          <p:cNvPicPr>
            <a:picLocks noChangeAspect="1"/>
          </p:cNvPicPr>
          <p:nvPr/>
        </p:nvPicPr>
        <p:blipFill>
          <a:blip r:embed="rId2"/>
          <a:stretch>
            <a:fillRect/>
          </a:stretch>
        </p:blipFill>
        <p:spPr>
          <a:xfrm>
            <a:off x="0" y="6098301"/>
            <a:ext cx="4632960" cy="735325"/>
          </a:xfrm>
          <a:prstGeom prst="rect">
            <a:avLst/>
          </a:prstGeom>
        </p:spPr>
      </p:pic>
    </p:spTree>
    <p:extLst>
      <p:ext uri="{BB962C8B-B14F-4D97-AF65-F5344CB8AC3E}">
        <p14:creationId xmlns:p14="http://schemas.microsoft.com/office/powerpoint/2010/main" val="2508993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9925E4D-280E-D55A-254B-C547C67AF7D7}"/>
              </a:ext>
            </a:extLst>
          </p:cNvPr>
          <p:cNvSpPr>
            <a:spLocks noGrp="1"/>
          </p:cNvSpPr>
          <p:nvPr>
            <p:ph idx="1"/>
          </p:nvPr>
        </p:nvSpPr>
        <p:spPr>
          <a:xfrm>
            <a:off x="321365" y="818607"/>
            <a:ext cx="11539709" cy="5590902"/>
          </a:xfrm>
        </p:spPr>
        <p:txBody>
          <a:bodyPr>
            <a:normAutofit fontScale="25000" lnSpcReduction="20000"/>
          </a:bodyPr>
          <a:lstStyle/>
          <a:p>
            <a:pPr marL="0" indent="0">
              <a:buClr>
                <a:srgbClr val="FFC000"/>
              </a:buClr>
              <a:buNone/>
            </a:pPr>
            <a:r>
              <a:rPr lang="hu-HU" sz="8800" dirty="0"/>
              <a:t>Szalma and </a:t>
            </a:r>
            <a:r>
              <a:rPr lang="hu-HU" sz="8800" dirty="0" err="1"/>
              <a:t>Szczuka</a:t>
            </a:r>
            <a:r>
              <a:rPr lang="hu-HU" sz="8800" dirty="0"/>
              <a:t> (2024)</a:t>
            </a:r>
            <a:r>
              <a:rPr lang="en-US" sz="8800" dirty="0"/>
              <a:t> found that </a:t>
            </a:r>
            <a:r>
              <a:rPr lang="en-US" sz="8800" dirty="0" err="1"/>
              <a:t>pronatalist</a:t>
            </a:r>
            <a:r>
              <a:rPr lang="en-US" sz="8800" dirty="0"/>
              <a:t> norms and the motherhood mandate strongly mediate how climate concerns are incorporated into reproductive decision-making.</a:t>
            </a:r>
            <a:endParaRPr lang="hu-HU" sz="8800" b="1" dirty="0"/>
          </a:p>
          <a:p>
            <a:pPr>
              <a:buClr>
                <a:srgbClr val="FFC000"/>
              </a:buClr>
              <a:buFont typeface="Wingdings" panose="05000000000000000000" pitchFamily="2" charset="2"/>
              <a:buChar char="Ø"/>
            </a:pPr>
            <a:r>
              <a:rPr lang="en-US" sz="8800" b="1" dirty="0"/>
              <a:t>Children’s future &gt; carbon footprint</a:t>
            </a:r>
            <a:r>
              <a:rPr lang="en-US" sz="8800" dirty="0"/>
              <a:t>: Women worry more about how climate change affects their children’s lives than the environmental cost of having them.</a:t>
            </a:r>
          </a:p>
          <a:p>
            <a:pPr>
              <a:buClr>
                <a:srgbClr val="FFC000"/>
              </a:buClr>
              <a:buFont typeface="Wingdings" panose="05000000000000000000" pitchFamily="2" charset="2"/>
              <a:buChar char="Ø"/>
            </a:pPr>
            <a:r>
              <a:rPr lang="en-US" sz="8800" b="1" dirty="0"/>
              <a:t>Motherhood remains a strong social norm</a:t>
            </a:r>
            <a:r>
              <a:rPr lang="en-US" sz="8800" dirty="0"/>
              <a:t>: </a:t>
            </a:r>
            <a:r>
              <a:rPr lang="en-US" sz="8800" dirty="0" err="1"/>
              <a:t>Pronatalist</a:t>
            </a:r>
            <a:r>
              <a:rPr lang="en-US" sz="8800" dirty="0"/>
              <a:t> values prevail; childlessness for climate reasons is often seen as selfish or an excuse.</a:t>
            </a:r>
          </a:p>
          <a:p>
            <a:pPr>
              <a:buClr>
                <a:srgbClr val="FFC000"/>
              </a:buClr>
              <a:buFont typeface="Wingdings" panose="05000000000000000000" pitchFamily="2" charset="2"/>
              <a:buChar char="Ø"/>
            </a:pPr>
            <a:r>
              <a:rPr lang="en-US" sz="8800" b="1" dirty="0"/>
              <a:t>Few reduce fertility plans due to climate concerns</a:t>
            </a:r>
            <a:r>
              <a:rPr lang="en-US" sz="8800" dirty="0"/>
              <a:t>: Most do not change childbearing intentions, believing individual action has little impact. Some see future generations as part of the solution</a:t>
            </a:r>
            <a:r>
              <a:rPr lang="hu-HU" sz="8800" dirty="0"/>
              <a:t>.</a:t>
            </a:r>
          </a:p>
          <a:p>
            <a:pPr marL="0" indent="0">
              <a:buClr>
                <a:srgbClr val="FFC000"/>
              </a:buClr>
              <a:buNone/>
            </a:pPr>
            <a:endParaRPr lang="hu-HU" sz="8800" dirty="0"/>
          </a:p>
          <a:p>
            <a:pPr marL="0" indent="0">
              <a:buNone/>
            </a:pPr>
            <a:r>
              <a:rPr lang="hu-HU" sz="8800" dirty="0" err="1"/>
              <a:t>Erát</a:t>
            </a:r>
            <a:r>
              <a:rPr lang="hu-HU" sz="8800" dirty="0"/>
              <a:t> and Bognár (2023)</a:t>
            </a:r>
            <a:r>
              <a:rPr lang="en-US" sz="8800" dirty="0"/>
              <a:t> found that men and women differ in their fertility intentions, with women generally planning slightly more children.</a:t>
            </a:r>
          </a:p>
          <a:p>
            <a:pPr>
              <a:buClr>
                <a:srgbClr val="FFC000"/>
              </a:buClr>
              <a:buFont typeface="Wingdings" panose="05000000000000000000" pitchFamily="2" charset="2"/>
              <a:buChar char="Ø"/>
            </a:pPr>
            <a:r>
              <a:rPr lang="en-US" sz="8800" dirty="0"/>
              <a:t>Women plan slightly more children: less likely than men to intend childlessness, more likely to plan three children.</a:t>
            </a:r>
          </a:p>
          <a:p>
            <a:pPr>
              <a:buClr>
                <a:srgbClr val="FFC000"/>
              </a:buClr>
              <a:buFont typeface="Wingdings" panose="05000000000000000000" pitchFamily="2" charset="2"/>
              <a:buChar char="Ø"/>
            </a:pPr>
            <a:r>
              <a:rPr lang="en-US" sz="8800" dirty="0"/>
              <a:t>Age shifts women’s intentions (toward fewer children), while men’s remain more stable.</a:t>
            </a:r>
          </a:p>
          <a:p>
            <a:pPr>
              <a:buClr>
                <a:srgbClr val="FFC000"/>
              </a:buClr>
              <a:buFont typeface="Wingdings" panose="05000000000000000000" pitchFamily="2" charset="2"/>
              <a:buChar char="Ø"/>
            </a:pPr>
            <a:r>
              <a:rPr lang="en-US" sz="8800" dirty="0"/>
              <a:t>Parental education and residence strongly affect women’s plans but not men’s.</a:t>
            </a:r>
          </a:p>
          <a:p>
            <a:pPr>
              <a:buClr>
                <a:srgbClr val="FFC000"/>
              </a:buClr>
              <a:buFont typeface="Wingdings" panose="05000000000000000000" pitchFamily="2" charset="2"/>
              <a:buChar char="Ø"/>
            </a:pPr>
            <a:r>
              <a:rPr lang="en-US" sz="8800" dirty="0"/>
              <a:t>Climate concern is linked to higher fertility intentions in both sexes.</a:t>
            </a:r>
          </a:p>
          <a:p>
            <a:pPr marL="0" indent="0">
              <a:buClr>
                <a:srgbClr val="FFC000"/>
              </a:buClr>
              <a:buNone/>
            </a:pPr>
            <a:endParaRPr lang="en-US" sz="2200" dirty="0"/>
          </a:p>
          <a:p>
            <a:pPr marL="0" indent="0">
              <a:buClr>
                <a:srgbClr val="FFC000"/>
              </a:buClr>
              <a:buNone/>
            </a:pPr>
            <a:endParaRPr lang="hu-HU" dirty="0">
              <a:highlight>
                <a:srgbClr val="FFFF00"/>
              </a:highlight>
            </a:endParaRPr>
          </a:p>
          <a:p>
            <a:pPr marL="0" indent="0">
              <a:buClr>
                <a:srgbClr val="FFC000"/>
              </a:buClr>
              <a:buNone/>
            </a:pPr>
            <a:r>
              <a:rPr lang="hu-HU" dirty="0">
                <a:highlight>
                  <a:srgbClr val="FFFF00"/>
                </a:highlight>
              </a:rPr>
              <a:t> </a:t>
            </a:r>
            <a:endParaRPr lang="hu-HU" dirty="0">
              <a:highlight>
                <a:srgbClr val="FFFF00"/>
              </a:highlight>
              <a:latin typeface="Times New Roman" panose="02020603050405020304" pitchFamily="18" charset="0"/>
              <a:cs typeface="Times New Roman" panose="02020603050405020304" pitchFamily="18" charset="0"/>
            </a:endParaRPr>
          </a:p>
        </p:txBody>
      </p:sp>
      <p:sp>
        <p:nvSpPr>
          <p:cNvPr id="9" name="Szövegdoboz 8"/>
          <p:cNvSpPr txBox="1"/>
          <p:nvPr/>
        </p:nvSpPr>
        <p:spPr>
          <a:xfrm>
            <a:off x="-95016" y="0"/>
            <a:ext cx="11579086" cy="1354217"/>
          </a:xfrm>
          <a:prstGeom prst="rect">
            <a:avLst/>
          </a:prstGeom>
          <a:noFill/>
        </p:spPr>
        <p:txBody>
          <a:bodyPr wrap="square" rtlCol="0">
            <a:spAutoFit/>
          </a:bodyPr>
          <a:lstStyle/>
          <a:p>
            <a:pPr algn="l">
              <a:buNone/>
            </a:pPr>
            <a:r>
              <a:rPr lang="hu-HU"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 </a:t>
            </a:r>
            <a:r>
              <a:rPr lang="hu-HU" sz="3200" b="1" dirty="0" err="1">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Previous</a:t>
            </a:r>
            <a:r>
              <a:rPr lang="hu-HU"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 </a:t>
            </a:r>
            <a:r>
              <a:rPr lang="hu-HU" sz="3200" b="1" dirty="0" err="1">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studies</a:t>
            </a:r>
            <a:endParaRPr lang="hu-HU"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endParaRPr>
          </a:p>
          <a:p>
            <a:pPr>
              <a:buNone/>
            </a:pPr>
            <a:r>
              <a:rPr lang="hu-HU"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 </a:t>
            </a:r>
            <a:endParaRPr lang="hu-HU" b="1" u="sng" dirty="0">
              <a:solidFill>
                <a:srgbClr val="0070C0"/>
              </a:solidFill>
              <a:latin typeface="Times New Roman" panose="02020603050405020304" pitchFamily="18" charset="0"/>
              <a:cs typeface="Times New Roman" panose="02020603050405020304" pitchFamily="18" charset="0"/>
            </a:endParaRPr>
          </a:p>
          <a:p>
            <a:r>
              <a:rPr lang="hu-HU" b="1" dirty="0">
                <a:solidFill>
                  <a:srgbClr val="0070C0"/>
                </a:solidFill>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endParaRPr>
          </a:p>
        </p:txBody>
      </p:sp>
      <p:pic>
        <p:nvPicPr>
          <p:cNvPr id="5" name="Kép 4"/>
          <p:cNvPicPr>
            <a:picLocks noChangeAspect="1"/>
          </p:cNvPicPr>
          <p:nvPr/>
        </p:nvPicPr>
        <p:blipFill>
          <a:blip r:embed="rId2"/>
          <a:stretch>
            <a:fillRect/>
          </a:stretch>
        </p:blipFill>
        <p:spPr>
          <a:xfrm>
            <a:off x="0" y="6122675"/>
            <a:ext cx="4632960" cy="735325"/>
          </a:xfrm>
          <a:prstGeom prst="rect">
            <a:avLst/>
          </a:prstGeom>
        </p:spPr>
      </p:pic>
    </p:spTree>
    <p:extLst>
      <p:ext uri="{BB962C8B-B14F-4D97-AF65-F5344CB8AC3E}">
        <p14:creationId xmlns:p14="http://schemas.microsoft.com/office/powerpoint/2010/main" val="3548224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BAD0670-87B9-965A-B682-5F006E3B70A8}"/>
              </a:ext>
            </a:extLst>
          </p:cNvPr>
          <p:cNvSpPr>
            <a:spLocks noGrp="1"/>
          </p:cNvSpPr>
          <p:nvPr>
            <p:ph type="title"/>
          </p:nvPr>
        </p:nvSpPr>
        <p:spPr>
          <a:xfrm>
            <a:off x="0" y="831"/>
            <a:ext cx="10459278" cy="857388"/>
          </a:xfrm>
        </p:spPr>
        <p:txBody>
          <a:bodyPr>
            <a:normAutofit/>
          </a:bodyPr>
          <a:lstStyle/>
          <a:p>
            <a:r>
              <a:rPr lang="en-US"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Data and methods</a:t>
            </a:r>
            <a:endParaRPr lang="en-GB"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endParaRPr>
          </a:p>
        </p:txBody>
      </p:sp>
      <p:sp>
        <p:nvSpPr>
          <p:cNvPr id="3" name="Tartalom helye 2">
            <a:extLst>
              <a:ext uri="{FF2B5EF4-FFF2-40B4-BE49-F238E27FC236}">
                <a16:creationId xmlns:a16="http://schemas.microsoft.com/office/drawing/2014/main" id="{19925E4D-280E-D55A-254B-C547C67AF7D7}"/>
              </a:ext>
            </a:extLst>
          </p:cNvPr>
          <p:cNvSpPr>
            <a:spLocks noGrp="1"/>
          </p:cNvSpPr>
          <p:nvPr>
            <p:ph idx="1"/>
          </p:nvPr>
        </p:nvSpPr>
        <p:spPr>
          <a:xfrm>
            <a:off x="377687" y="1164850"/>
            <a:ext cx="11436625" cy="4929808"/>
          </a:xfrm>
        </p:spPr>
        <p:txBody>
          <a:bodyPr>
            <a:noAutofit/>
          </a:bodyPr>
          <a:lstStyle/>
          <a:p>
            <a:pPr>
              <a:buClr>
                <a:srgbClr val="FFC000"/>
              </a:buClr>
              <a:buFont typeface="Wingdings" panose="05000000000000000000" pitchFamily="2" charset="2"/>
              <a:buChar char="Ø"/>
            </a:pPr>
            <a:r>
              <a:rPr lang="en-US" sz="2200" dirty="0"/>
              <a:t>We conducted 2</a:t>
            </a:r>
            <a:r>
              <a:rPr lang="hu-HU" sz="2200" dirty="0"/>
              <a:t>2</a:t>
            </a:r>
            <a:r>
              <a:rPr lang="en-US" sz="2200" dirty="0"/>
              <a:t> semi-structured interviews with men aged 18–45 (1</a:t>
            </a:r>
            <a:r>
              <a:rPr lang="hu-HU" sz="2200" dirty="0"/>
              <a:t>8</a:t>
            </a:r>
            <a:r>
              <a:rPr lang="en-US" sz="2200" dirty="0"/>
              <a:t> childless, 4 with one child) from diverse settlement types (capital, cities, small towns, villages) and educational backgrounds (vocational to tertiary).</a:t>
            </a:r>
            <a:endParaRPr lang="hu-HU" sz="2200" dirty="0"/>
          </a:p>
          <a:p>
            <a:pPr>
              <a:buClr>
                <a:srgbClr val="FFC000"/>
              </a:buClr>
              <a:buFont typeface="Wingdings" panose="05000000000000000000" pitchFamily="2" charset="2"/>
              <a:buChar char="Ø"/>
            </a:pPr>
            <a:endParaRPr lang="hu-HU" sz="2200" dirty="0"/>
          </a:p>
          <a:p>
            <a:pPr>
              <a:buClr>
                <a:srgbClr val="FFC000"/>
              </a:buClr>
              <a:buFont typeface="Wingdings" panose="05000000000000000000" pitchFamily="2" charset="2"/>
              <a:buChar char="Ø"/>
            </a:pPr>
            <a:r>
              <a:rPr lang="en-US" sz="2200" dirty="0"/>
              <a:t>Interviews took place in spring 2024, both in-person and online. Participants were recruited through snowball sampling.</a:t>
            </a:r>
            <a:endParaRPr lang="hu-HU" sz="2200" dirty="0"/>
          </a:p>
          <a:p>
            <a:pPr>
              <a:buClr>
                <a:srgbClr val="FFC000"/>
              </a:buClr>
              <a:buFont typeface="Wingdings" panose="05000000000000000000" pitchFamily="2" charset="2"/>
              <a:buChar char="Ø"/>
            </a:pPr>
            <a:endParaRPr lang="en-US" sz="2200" dirty="0"/>
          </a:p>
          <a:p>
            <a:pPr>
              <a:buClr>
                <a:srgbClr val="FFC000"/>
              </a:buClr>
              <a:buFont typeface="Wingdings" panose="05000000000000000000" pitchFamily="2" charset="2"/>
              <a:buChar char="Ø"/>
            </a:pPr>
            <a:r>
              <a:rPr lang="en-US" sz="2200" dirty="0"/>
              <a:t>Interviews covered perceptions of climate change, environmental practices, emotional responses, and family planning motivations. </a:t>
            </a:r>
            <a:endParaRPr lang="hu-HU" sz="2200" dirty="0"/>
          </a:p>
          <a:p>
            <a:pPr>
              <a:buClr>
                <a:srgbClr val="FFC000"/>
              </a:buClr>
              <a:buFont typeface="Wingdings" panose="05000000000000000000" pitchFamily="2" charset="2"/>
              <a:buChar char="Ø"/>
            </a:pPr>
            <a:endParaRPr lang="hu-HU" sz="2200" dirty="0"/>
          </a:p>
          <a:p>
            <a:pPr>
              <a:buClr>
                <a:srgbClr val="FFC000"/>
              </a:buClr>
              <a:buFont typeface="Wingdings" panose="05000000000000000000" pitchFamily="2" charset="2"/>
              <a:buChar char="Ø"/>
            </a:pPr>
            <a:r>
              <a:rPr lang="en-US" sz="2200" dirty="0"/>
              <a:t>Analysis employed thematic coding. </a:t>
            </a:r>
          </a:p>
          <a:p>
            <a:pPr>
              <a:buClr>
                <a:srgbClr val="FFC000"/>
              </a:buClr>
              <a:buFont typeface="Wingdings" panose="05000000000000000000" pitchFamily="2" charset="2"/>
              <a:buChar char="Ø"/>
            </a:pPr>
            <a:endParaRPr lang="en-GB" noProof="0" dirty="0">
              <a:latin typeface="Times New Roman" panose="02020603050405020304" pitchFamily="18" charset="0"/>
              <a:ea typeface="Open Sans" panose="020B0606030504020204" pitchFamily="34" charset="0"/>
              <a:cs typeface="Times New Roman" panose="02020603050405020304" pitchFamily="18" charset="0"/>
            </a:endParaRPr>
          </a:p>
        </p:txBody>
      </p:sp>
      <p:pic>
        <p:nvPicPr>
          <p:cNvPr id="4" name="Picture 2" descr="Man aims the magnifying glass at the question marks floating in the air.  Problem analysis, research, find solution or answers on frequently asked  questions. Vector illustration in flat style. 4668713 Vector Art">
            <a:extLst>
              <a:ext uri="{FF2B5EF4-FFF2-40B4-BE49-F238E27FC236}">
                <a16:creationId xmlns:a16="http://schemas.microsoft.com/office/drawing/2014/main" id="{02BCB9AF-F324-4F0E-A648-7CD80FB6C2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3743" y="5037431"/>
            <a:ext cx="1820569" cy="1820569"/>
          </a:xfrm>
          <a:prstGeom prst="rect">
            <a:avLst/>
          </a:prstGeom>
          <a:noFill/>
          <a:extLst>
            <a:ext uri="{909E8E84-426E-40DD-AFC4-6F175D3DCCD1}">
              <a14:hiddenFill xmlns:a14="http://schemas.microsoft.com/office/drawing/2010/main">
                <a:solidFill>
                  <a:srgbClr val="FFFFFF"/>
                </a:solidFill>
              </a14:hiddenFill>
            </a:ext>
          </a:extLst>
        </p:spPr>
      </p:pic>
      <p:pic>
        <p:nvPicPr>
          <p:cNvPr id="5" name="Kép 4"/>
          <p:cNvPicPr>
            <a:picLocks noChangeAspect="1"/>
          </p:cNvPicPr>
          <p:nvPr/>
        </p:nvPicPr>
        <p:blipFill>
          <a:blip r:embed="rId3"/>
          <a:stretch>
            <a:fillRect/>
          </a:stretch>
        </p:blipFill>
        <p:spPr>
          <a:xfrm>
            <a:off x="0" y="6094658"/>
            <a:ext cx="4632960" cy="735325"/>
          </a:xfrm>
          <a:prstGeom prst="rect">
            <a:avLst/>
          </a:prstGeom>
        </p:spPr>
      </p:pic>
    </p:spTree>
    <p:extLst>
      <p:ext uri="{BB962C8B-B14F-4D97-AF65-F5344CB8AC3E}">
        <p14:creationId xmlns:p14="http://schemas.microsoft.com/office/powerpoint/2010/main" val="647739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123FA-F6A2-5E85-8A7D-F2F5B504C3D4}"/>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89B0F8EF-8F4D-AEF7-551A-C3875AEC1F0F}"/>
              </a:ext>
            </a:extLst>
          </p:cNvPr>
          <p:cNvSpPr>
            <a:spLocks noGrp="1"/>
          </p:cNvSpPr>
          <p:nvPr>
            <p:ph type="title"/>
          </p:nvPr>
        </p:nvSpPr>
        <p:spPr>
          <a:xfrm>
            <a:off x="0" y="69669"/>
            <a:ext cx="10515600" cy="857388"/>
          </a:xfrm>
        </p:spPr>
        <p:txBody>
          <a:bodyPr>
            <a:noAutofit/>
          </a:bodyPr>
          <a:lstStyle/>
          <a:p>
            <a:r>
              <a:rPr lang="hu-HU" sz="3200" b="1" dirty="0" err="1">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Findings</a:t>
            </a:r>
            <a:r>
              <a:rPr lang="hu-HU"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 </a:t>
            </a:r>
            <a:r>
              <a:rPr lang="en-US"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Climate change perceptions and lived experiences</a:t>
            </a:r>
            <a:endParaRPr lang="en-GB"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endParaRPr>
          </a:p>
        </p:txBody>
      </p:sp>
      <p:sp>
        <p:nvSpPr>
          <p:cNvPr id="7" name="Tartalom helye 6">
            <a:extLst>
              <a:ext uri="{FF2B5EF4-FFF2-40B4-BE49-F238E27FC236}">
                <a16:creationId xmlns:a16="http://schemas.microsoft.com/office/drawing/2014/main" id="{EB112CE5-3386-DBF7-F419-C0312C5CD741}"/>
              </a:ext>
            </a:extLst>
          </p:cNvPr>
          <p:cNvSpPr>
            <a:spLocks noGrp="1"/>
          </p:cNvSpPr>
          <p:nvPr>
            <p:ph idx="1"/>
          </p:nvPr>
        </p:nvSpPr>
        <p:spPr>
          <a:xfrm>
            <a:off x="838200" y="1568450"/>
            <a:ext cx="10515600" cy="4351338"/>
          </a:xfrm>
        </p:spPr>
        <p:txBody>
          <a:bodyPr>
            <a:normAutofit/>
          </a:bodyPr>
          <a:lstStyle/>
          <a:p>
            <a:pPr>
              <a:buFont typeface="Wingdings" panose="05000000000000000000" pitchFamily="2" charset="2"/>
              <a:buChar char="Ø"/>
            </a:pPr>
            <a:r>
              <a:rPr lang="en-GB" sz="2200" noProof="0" dirty="0"/>
              <a:t>Climate change was not perceived as a distant threat but as </a:t>
            </a:r>
            <a:r>
              <a:rPr lang="en-GB" sz="2200" b="1" noProof="0" dirty="0"/>
              <a:t>part of everyday life</a:t>
            </a:r>
            <a:r>
              <a:rPr lang="en-GB" sz="2200" noProof="0" dirty="0"/>
              <a:t>. Many participants cited hotter summers, milder winters, and agricultural disruptions:</a:t>
            </a:r>
          </a:p>
          <a:p>
            <a:pPr>
              <a:buFont typeface="Wingdings" panose="05000000000000000000" pitchFamily="2" charset="2"/>
              <a:buChar char="Ø"/>
            </a:pPr>
            <a:r>
              <a:rPr lang="en-GB" sz="2200" i="1" noProof="0" dirty="0">
                <a:solidFill>
                  <a:srgbClr val="FF0000"/>
                </a:solidFill>
              </a:rPr>
              <a:t>“The summers are getting hotter, and winters bring no real snow.” </a:t>
            </a:r>
            <a:r>
              <a:rPr lang="en-GB" sz="2200" noProof="0" dirty="0"/>
              <a:t>(Frank, 39, vocational)</a:t>
            </a:r>
          </a:p>
          <a:p>
            <a:pPr>
              <a:buFont typeface="Wingdings" panose="05000000000000000000" pitchFamily="2" charset="2"/>
              <a:buChar char="Ø"/>
            </a:pPr>
            <a:endParaRPr lang="en-GB" sz="2200" noProof="0" dirty="0"/>
          </a:p>
          <a:p>
            <a:pPr>
              <a:buFont typeface="Wingdings" panose="05000000000000000000" pitchFamily="2" charset="2"/>
              <a:buChar char="Ø"/>
            </a:pPr>
            <a:r>
              <a:rPr lang="en-GB" sz="2200" b="1" noProof="0" dirty="0"/>
              <a:t>Rural participants often drew on tangible experiences</a:t>
            </a:r>
            <a:r>
              <a:rPr lang="en-GB" sz="2200" noProof="0" dirty="0"/>
              <a:t>, such as crop failures or shifting plant species (“fig trees appearing in gardens”), aligning with O’Brien and Selboe’s (2015) notion of “lived climate change.” </a:t>
            </a:r>
          </a:p>
          <a:p>
            <a:pPr>
              <a:buFont typeface="Wingdings" panose="05000000000000000000" pitchFamily="2" charset="2"/>
              <a:buChar char="Ø"/>
            </a:pPr>
            <a:r>
              <a:rPr lang="en-GB" sz="2200" noProof="0" dirty="0"/>
              <a:t>Urban participants were more likely to refer to general meteorological trends.</a:t>
            </a:r>
          </a:p>
          <a:p>
            <a:pPr lvl="1">
              <a:buFont typeface="Wingdings" panose="05000000000000000000" pitchFamily="2" charset="2"/>
              <a:buChar char="Ø"/>
            </a:pPr>
            <a:r>
              <a:rPr lang="en-GB" sz="2200" i="1" noProof="0" dirty="0">
                <a:solidFill>
                  <a:srgbClr val="0070C0"/>
                </a:solidFill>
              </a:rPr>
              <a:t>“I’m on the roads a lot, and last year during the severe drought, I witnessed a mass accident on the motorway because there were sand drifts.” </a:t>
            </a:r>
            <a:r>
              <a:rPr lang="en-GB" sz="2200" noProof="0" dirty="0"/>
              <a:t>(Bence, 28, higher education)</a:t>
            </a:r>
          </a:p>
          <a:p>
            <a:endParaRPr lang="hu-HU" sz="2400" dirty="0"/>
          </a:p>
          <a:p>
            <a:endParaRPr lang="hu-HU" sz="2400" dirty="0"/>
          </a:p>
        </p:txBody>
      </p:sp>
      <p:pic>
        <p:nvPicPr>
          <p:cNvPr id="4" name="Kép 3"/>
          <p:cNvPicPr>
            <a:picLocks noChangeAspect="1"/>
          </p:cNvPicPr>
          <p:nvPr/>
        </p:nvPicPr>
        <p:blipFill>
          <a:blip r:embed="rId2"/>
          <a:stretch>
            <a:fillRect/>
          </a:stretch>
        </p:blipFill>
        <p:spPr>
          <a:xfrm>
            <a:off x="0" y="6122675"/>
            <a:ext cx="4632960" cy="735325"/>
          </a:xfrm>
          <a:prstGeom prst="rect">
            <a:avLst/>
          </a:prstGeom>
        </p:spPr>
      </p:pic>
    </p:spTree>
    <p:extLst>
      <p:ext uri="{BB962C8B-B14F-4D97-AF65-F5344CB8AC3E}">
        <p14:creationId xmlns:p14="http://schemas.microsoft.com/office/powerpoint/2010/main" val="1362825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8A614DC-0507-69E5-1C93-A6D19DBEC99D}"/>
              </a:ext>
            </a:extLst>
          </p:cNvPr>
          <p:cNvSpPr>
            <a:spLocks noGrp="1"/>
          </p:cNvSpPr>
          <p:nvPr>
            <p:ph type="title"/>
          </p:nvPr>
        </p:nvSpPr>
        <p:spPr>
          <a:xfrm>
            <a:off x="301924" y="173692"/>
            <a:ext cx="10515600" cy="1325563"/>
          </a:xfrm>
        </p:spPr>
        <p:txBody>
          <a:bodyPr>
            <a:normAutofit/>
          </a:bodyPr>
          <a:lstStyle/>
          <a:p>
            <a:r>
              <a:rPr lang="en-GB" sz="3200" b="1" noProof="0"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Information sources and social communication about climate change</a:t>
            </a:r>
          </a:p>
        </p:txBody>
      </p:sp>
      <p:sp>
        <p:nvSpPr>
          <p:cNvPr id="3" name="Tartalom helye 2">
            <a:extLst>
              <a:ext uri="{FF2B5EF4-FFF2-40B4-BE49-F238E27FC236}">
                <a16:creationId xmlns:a16="http://schemas.microsoft.com/office/drawing/2014/main" id="{98D826F8-0762-B05C-E857-CE4B8767BC95}"/>
              </a:ext>
            </a:extLst>
          </p:cNvPr>
          <p:cNvSpPr>
            <a:spLocks noGrp="1"/>
          </p:cNvSpPr>
          <p:nvPr>
            <p:ph idx="1"/>
          </p:nvPr>
        </p:nvSpPr>
        <p:spPr/>
        <p:txBody>
          <a:bodyPr>
            <a:normAutofit/>
          </a:bodyPr>
          <a:lstStyle/>
          <a:p>
            <a:pPr>
              <a:buClr>
                <a:srgbClr val="FFC000"/>
              </a:buClr>
              <a:buFont typeface="Wingdings" panose="05000000000000000000" pitchFamily="2" charset="2"/>
              <a:buChar char="Ø"/>
            </a:pPr>
            <a:r>
              <a:rPr lang="en-GB" sz="2200" noProof="0" dirty="0"/>
              <a:t>Participants reported that their information about climate change was obtained primarily from online news portals, social media platforms, and popular science videos. This knowledge acquisition was often ad hoc, triggered by randomly encountered content rather than deliberate searches.</a:t>
            </a:r>
          </a:p>
          <a:p>
            <a:pPr lvl="1"/>
            <a:r>
              <a:rPr lang="en-GB" sz="2200" i="1" noProof="0" dirty="0">
                <a:solidFill>
                  <a:srgbClr val="C010A7"/>
                </a:solidFill>
              </a:rPr>
              <a:t>“It just comes up in front of me—generally through social media I see articles or posts talking about different current situations, so I usually get my information about these things from there.” </a:t>
            </a:r>
            <a:r>
              <a:rPr lang="en-GB" sz="2200" noProof="0" dirty="0"/>
              <a:t>(Szabolcs, 22, secondary education)</a:t>
            </a:r>
          </a:p>
          <a:p>
            <a:pPr>
              <a:buClr>
                <a:srgbClr val="FFC000"/>
              </a:buClr>
              <a:buFont typeface="Wingdings" panose="05000000000000000000" pitchFamily="2" charset="2"/>
              <a:buChar char="Ø"/>
            </a:pPr>
            <a:r>
              <a:rPr lang="en-GB" sz="2200" noProof="0" dirty="0"/>
              <a:t>Several participants emphasized that climate change was a peripheral topic in their social interactions, rarely discussed with friends or peers:</a:t>
            </a:r>
          </a:p>
          <a:p>
            <a:pPr lvl="1"/>
            <a:r>
              <a:rPr lang="en-GB" sz="2200" i="1" noProof="0" dirty="0">
                <a:solidFill>
                  <a:srgbClr val="0070C0"/>
                </a:solidFill>
              </a:rPr>
              <a:t>“We don’t usually talk about this with my friends; we focus more on everyday matters.” </a:t>
            </a:r>
            <a:r>
              <a:rPr lang="en-GB" sz="2200" noProof="0" dirty="0"/>
              <a:t>(Ákos, 24, vocational)</a:t>
            </a:r>
          </a:p>
          <a:p>
            <a:endParaRPr lang="hu-HU" dirty="0"/>
          </a:p>
        </p:txBody>
      </p:sp>
      <p:pic>
        <p:nvPicPr>
          <p:cNvPr id="4" name="Kép 3" descr="A képen növény, kültéri, fa, természet látható&#10;&#10;Automatikusan generált leírás">
            <a:extLst>
              <a:ext uri="{FF2B5EF4-FFF2-40B4-BE49-F238E27FC236}">
                <a16:creationId xmlns:a16="http://schemas.microsoft.com/office/drawing/2014/main" id="{0ED0ABB4-ECA8-9E1F-0E26-466495D1AE5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389326" y="5669618"/>
            <a:ext cx="1524000" cy="1014690"/>
          </a:xfrm>
          <a:prstGeom prst="rect">
            <a:avLst/>
          </a:prstGeom>
        </p:spPr>
      </p:pic>
      <p:pic>
        <p:nvPicPr>
          <p:cNvPr id="5" name="Kép 4"/>
          <p:cNvPicPr>
            <a:picLocks noChangeAspect="1"/>
          </p:cNvPicPr>
          <p:nvPr/>
        </p:nvPicPr>
        <p:blipFill>
          <a:blip r:embed="rId3"/>
          <a:stretch>
            <a:fillRect/>
          </a:stretch>
        </p:blipFill>
        <p:spPr>
          <a:xfrm>
            <a:off x="0" y="6135871"/>
            <a:ext cx="4632960" cy="735325"/>
          </a:xfrm>
          <a:prstGeom prst="rect">
            <a:avLst/>
          </a:prstGeom>
        </p:spPr>
      </p:pic>
    </p:spTree>
    <p:extLst>
      <p:ext uri="{BB962C8B-B14F-4D97-AF65-F5344CB8AC3E}">
        <p14:creationId xmlns:p14="http://schemas.microsoft.com/office/powerpoint/2010/main" val="2911779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996DE1D-1EB8-414B-58DA-5D8F8AE26EFD}"/>
              </a:ext>
            </a:extLst>
          </p:cNvPr>
          <p:cNvSpPr>
            <a:spLocks noGrp="1"/>
          </p:cNvSpPr>
          <p:nvPr>
            <p:ph type="title"/>
          </p:nvPr>
        </p:nvSpPr>
        <p:spPr>
          <a:xfrm>
            <a:off x="0" y="-207523"/>
            <a:ext cx="10515600" cy="1325563"/>
          </a:xfrm>
        </p:spPr>
        <p:txBody>
          <a:bodyPr>
            <a:normAutofit/>
          </a:bodyPr>
          <a:lstStyle/>
          <a:p>
            <a:r>
              <a:rPr lang="en-US"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Environmental practices and responsibility frames</a:t>
            </a:r>
            <a:endParaRPr lang="hu-HU"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endParaRPr>
          </a:p>
        </p:txBody>
      </p:sp>
      <p:sp>
        <p:nvSpPr>
          <p:cNvPr id="4" name="Rectangle 1">
            <a:extLst>
              <a:ext uri="{FF2B5EF4-FFF2-40B4-BE49-F238E27FC236}">
                <a16:creationId xmlns:a16="http://schemas.microsoft.com/office/drawing/2014/main" id="{A55CA25F-C640-DE34-1F3A-5D455E2D3F10}"/>
              </a:ext>
            </a:extLst>
          </p:cNvPr>
          <p:cNvSpPr>
            <a:spLocks noGrp="1" noChangeArrowheads="1"/>
          </p:cNvSpPr>
          <p:nvPr>
            <p:ph idx="1"/>
          </p:nvPr>
        </p:nvSpPr>
        <p:spPr bwMode="auto">
          <a:xfrm>
            <a:off x="525089" y="1039245"/>
            <a:ext cx="10706470" cy="4822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fontAlgn="base">
              <a:spcAft>
                <a:spcPct val="0"/>
              </a:spcAft>
              <a:buClr>
                <a:srgbClr val="FFC000"/>
              </a:buClr>
              <a:buSzTx/>
              <a:buFont typeface="Wingdings" panose="05000000000000000000" pitchFamily="2" charset="2"/>
              <a:buChar char="Ø"/>
              <a:tabLst/>
            </a:pPr>
            <a:r>
              <a:rPr lang="en-GB" sz="2200" noProof="0" dirty="0"/>
              <a:t>Everyday pro-environmental actions included selective waste collection, cycling, and energy-saving. However, activism was rare. Responsibility was often shifted to systemic actors:</a:t>
            </a:r>
          </a:p>
          <a:p>
            <a:pPr marR="0" lvl="0" fontAlgn="base">
              <a:spcAft>
                <a:spcPct val="0"/>
              </a:spcAft>
              <a:buClr>
                <a:srgbClr val="FFC000"/>
              </a:buClr>
              <a:buSzTx/>
              <a:buFont typeface="Wingdings" panose="05000000000000000000" pitchFamily="2" charset="2"/>
              <a:buChar char="Ø"/>
              <a:tabLst/>
            </a:pPr>
            <a:r>
              <a:rPr lang="en-GB" sz="2200" i="1" noProof="0" dirty="0">
                <a:solidFill>
                  <a:srgbClr val="FF0000"/>
                </a:solidFill>
              </a:rPr>
              <a:t>“It’s mainly up to governments and big companies. I can do my part, but that’s a drop in the ocean.” </a:t>
            </a:r>
            <a:r>
              <a:rPr lang="en-GB" sz="2200" noProof="0" dirty="0"/>
              <a:t>(Ákos, 24, vocational)</a:t>
            </a:r>
          </a:p>
          <a:p>
            <a:pPr marR="0" lvl="0" fontAlgn="base">
              <a:spcAft>
                <a:spcPct val="0"/>
              </a:spcAft>
              <a:buClr>
                <a:srgbClr val="FFC000"/>
              </a:buClr>
              <a:buSzTx/>
              <a:buFont typeface="Wingdings" panose="05000000000000000000" pitchFamily="2" charset="2"/>
              <a:buChar char="Ø"/>
              <a:tabLst/>
            </a:pPr>
            <a:endParaRPr lang="en-GB" sz="2200" dirty="0"/>
          </a:p>
          <a:p>
            <a:pPr marR="0" lvl="0" fontAlgn="base">
              <a:spcAft>
                <a:spcPct val="0"/>
              </a:spcAft>
              <a:buClr>
                <a:srgbClr val="FFC000"/>
              </a:buClr>
              <a:buSzTx/>
              <a:buFont typeface="Wingdings" panose="05000000000000000000" pitchFamily="2" charset="2"/>
              <a:buChar char="Ø"/>
              <a:tabLst/>
            </a:pPr>
            <a:r>
              <a:rPr lang="en-GB" sz="2200" i="1" dirty="0">
                <a:solidFill>
                  <a:srgbClr val="7030A0"/>
                </a:solidFill>
              </a:rPr>
              <a:t>“I compost, we have solar panels, but it’s not enough if the big players don’t do anything.”</a:t>
            </a:r>
            <a:r>
              <a:rPr lang="en-GB" sz="2200" dirty="0">
                <a:solidFill>
                  <a:srgbClr val="7030A0"/>
                </a:solidFill>
              </a:rPr>
              <a:t> </a:t>
            </a:r>
            <a:r>
              <a:rPr lang="en-GB" sz="2200" dirty="0"/>
              <a:t>(Tamás, 40, secondary education)</a:t>
            </a:r>
          </a:p>
          <a:p>
            <a:pPr marR="0" lvl="0" fontAlgn="base">
              <a:spcAft>
                <a:spcPct val="0"/>
              </a:spcAft>
              <a:buClr>
                <a:srgbClr val="FFC000"/>
              </a:buClr>
              <a:buSzTx/>
              <a:buFont typeface="Wingdings" panose="05000000000000000000" pitchFamily="2" charset="2"/>
              <a:buChar char="Ø"/>
              <a:tabLst/>
            </a:pPr>
            <a:endParaRPr lang="en-GB" sz="2200" noProof="0" dirty="0"/>
          </a:p>
          <a:p>
            <a:pPr marR="0" lvl="0" fontAlgn="base">
              <a:spcAft>
                <a:spcPct val="0"/>
              </a:spcAft>
              <a:buClr>
                <a:srgbClr val="FFC000"/>
              </a:buClr>
              <a:buSzTx/>
              <a:buFont typeface="Wingdings" panose="05000000000000000000" pitchFamily="2" charset="2"/>
              <a:buChar char="Ø"/>
              <a:tabLst/>
            </a:pPr>
            <a:r>
              <a:rPr lang="en-GB" sz="2200" dirty="0"/>
              <a:t>A deliberate lifestyle choice linked to environmental values. However, this kind of reasoning is rare in the sample: </a:t>
            </a:r>
            <a:endParaRPr lang="en-GB" sz="2200" noProof="0" dirty="0"/>
          </a:p>
          <a:p>
            <a:pPr marR="0" lvl="0" fontAlgn="base">
              <a:spcAft>
                <a:spcPct val="0"/>
              </a:spcAft>
              <a:buClr>
                <a:srgbClr val="FFC000"/>
              </a:buClr>
              <a:buSzTx/>
              <a:buFont typeface="Wingdings" panose="05000000000000000000" pitchFamily="2" charset="2"/>
              <a:buChar char="Ø"/>
              <a:tabLst/>
            </a:pPr>
            <a:r>
              <a:rPr lang="en-GB" sz="2200" i="1" dirty="0">
                <a:solidFill>
                  <a:srgbClr val="B85527"/>
                </a:solidFill>
              </a:rPr>
              <a:t>“I don’t have a driver’s licence, exactly for these principled reasons.” </a:t>
            </a:r>
            <a:r>
              <a:rPr lang="en-GB" sz="2200" dirty="0"/>
              <a:t>(Dániel, 25, higher education)</a:t>
            </a:r>
            <a:endParaRPr lang="en-GB" sz="2200" noProof="0" dirty="0"/>
          </a:p>
        </p:txBody>
      </p:sp>
      <p:pic>
        <p:nvPicPr>
          <p:cNvPr id="5" name="Kép 4"/>
          <p:cNvPicPr>
            <a:picLocks noChangeAspect="1"/>
          </p:cNvPicPr>
          <p:nvPr/>
        </p:nvPicPr>
        <p:blipFill>
          <a:blip r:embed="rId2"/>
          <a:stretch>
            <a:fillRect/>
          </a:stretch>
        </p:blipFill>
        <p:spPr>
          <a:xfrm>
            <a:off x="0" y="6122675"/>
            <a:ext cx="4632960" cy="735325"/>
          </a:xfrm>
          <a:prstGeom prst="rect">
            <a:avLst/>
          </a:prstGeom>
        </p:spPr>
      </p:pic>
    </p:spTree>
    <p:extLst>
      <p:ext uri="{BB962C8B-B14F-4D97-AF65-F5344CB8AC3E}">
        <p14:creationId xmlns:p14="http://schemas.microsoft.com/office/powerpoint/2010/main" val="179271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BF4D52B-2EE8-B99B-0462-2F7D5735136C}"/>
              </a:ext>
            </a:extLst>
          </p:cNvPr>
          <p:cNvSpPr>
            <a:spLocks noGrp="1"/>
          </p:cNvSpPr>
          <p:nvPr>
            <p:ph type="title"/>
          </p:nvPr>
        </p:nvSpPr>
        <p:spPr>
          <a:xfrm>
            <a:off x="0" y="-261258"/>
            <a:ext cx="10515600" cy="1325563"/>
          </a:xfrm>
        </p:spPr>
        <p:txBody>
          <a:bodyPr>
            <a:normAutofit/>
          </a:bodyPr>
          <a:lstStyle/>
          <a:p>
            <a:r>
              <a:rPr lang="en-US"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rPr>
              <a:t>Climate anxiety and future outlooks</a:t>
            </a:r>
            <a:endParaRPr lang="hu-HU" sz="3200" b="1" dirty="0">
              <a:solidFill>
                <a:srgbClr val="00B050"/>
              </a:solidFill>
              <a:latin typeface="Times New Roman" panose="02020603050405020304" pitchFamily="18" charset="0"/>
              <a:ea typeface="Open Sans" panose="020B0606030504020204" pitchFamily="34" charset="0"/>
              <a:cs typeface="Times New Roman" panose="02020603050405020304" pitchFamily="18" charset="0"/>
            </a:endParaRPr>
          </a:p>
        </p:txBody>
      </p:sp>
      <p:sp>
        <p:nvSpPr>
          <p:cNvPr id="3" name="Tartalom helye 2">
            <a:extLst>
              <a:ext uri="{FF2B5EF4-FFF2-40B4-BE49-F238E27FC236}">
                <a16:creationId xmlns:a16="http://schemas.microsoft.com/office/drawing/2014/main" id="{971AFFE9-8121-CDCD-D6FD-BE2A4F9C5F56}"/>
              </a:ext>
            </a:extLst>
          </p:cNvPr>
          <p:cNvSpPr>
            <a:spLocks noGrp="1"/>
          </p:cNvSpPr>
          <p:nvPr>
            <p:ph idx="1"/>
          </p:nvPr>
        </p:nvSpPr>
        <p:spPr>
          <a:xfrm>
            <a:off x="431443" y="824702"/>
            <a:ext cx="10938172" cy="4351338"/>
          </a:xfrm>
        </p:spPr>
        <p:txBody>
          <a:bodyPr>
            <a:noAutofit/>
          </a:bodyPr>
          <a:lstStyle/>
          <a:p>
            <a:pPr>
              <a:lnSpc>
                <a:spcPct val="100000"/>
              </a:lnSpc>
              <a:buClr>
                <a:srgbClr val="FFC000"/>
              </a:buClr>
              <a:buFont typeface="Wingdings" panose="05000000000000000000" pitchFamily="2" charset="2"/>
              <a:buChar char="Ø"/>
            </a:pPr>
            <a:r>
              <a:rPr lang="en-GB" sz="2200" noProof="0" dirty="0"/>
              <a:t>There are differing opinions about how climate change will develop in the future. Some do not worry about it in relation to their own lifetime:</a:t>
            </a:r>
          </a:p>
          <a:p>
            <a:pPr lvl="1">
              <a:buFont typeface="Wingdings" panose="05000000000000000000" pitchFamily="2" charset="2"/>
              <a:buChar char="Ø"/>
            </a:pPr>
            <a:r>
              <a:rPr lang="en-GB" sz="2200" i="1" noProof="0" dirty="0">
                <a:solidFill>
                  <a:schemeClr val="accent1"/>
                </a:solidFill>
              </a:rPr>
              <a:t>“In my lifetime it won’t cause serious problems… rather it will be worse because of inflation or the depletion of raw materials.” </a:t>
            </a:r>
            <a:r>
              <a:rPr lang="en-GB" sz="2200" noProof="0" dirty="0"/>
              <a:t>(Jani, 23, secondary education)</a:t>
            </a:r>
          </a:p>
          <a:p>
            <a:pPr lvl="1">
              <a:buFont typeface="Wingdings" panose="05000000000000000000" pitchFamily="2" charset="2"/>
              <a:buChar char="Ø"/>
            </a:pPr>
            <a:r>
              <a:rPr lang="en-GB" sz="2200" i="1" noProof="0" dirty="0">
                <a:solidFill>
                  <a:schemeClr val="accent2"/>
                </a:solidFill>
              </a:rPr>
              <a:t>“I worry about the next generation… they’ll be drastically affected.” </a:t>
            </a:r>
            <a:r>
              <a:rPr lang="en-GB" sz="2200" noProof="0" dirty="0"/>
              <a:t>(Robert 43, vocational)</a:t>
            </a:r>
          </a:p>
          <a:p>
            <a:pPr>
              <a:lnSpc>
                <a:spcPct val="100000"/>
              </a:lnSpc>
              <a:buClr>
                <a:srgbClr val="FFC000"/>
              </a:buClr>
              <a:buFont typeface="Wingdings" panose="05000000000000000000" pitchFamily="2" charset="2"/>
              <a:buChar char="Ø"/>
            </a:pPr>
            <a:r>
              <a:rPr lang="en-GB" sz="2200" noProof="0" dirty="0"/>
              <a:t>But there are also those who fear climate change in relation to their own lives:</a:t>
            </a:r>
          </a:p>
          <a:p>
            <a:pPr lvl="1">
              <a:buFont typeface="Wingdings" panose="05000000000000000000" pitchFamily="2" charset="2"/>
              <a:buChar char="Ø"/>
            </a:pPr>
            <a:r>
              <a:rPr lang="en-GB" sz="2200" i="1" noProof="0" dirty="0">
                <a:solidFill>
                  <a:srgbClr val="FF0000"/>
                </a:solidFill>
              </a:rPr>
              <a:t>“I want to be self-sufficient… so if any crash happens, I won’t starve.”</a:t>
            </a:r>
            <a:r>
              <a:rPr lang="en-GB" sz="2200" noProof="0" dirty="0">
                <a:solidFill>
                  <a:srgbClr val="FF0000"/>
                </a:solidFill>
              </a:rPr>
              <a:t> </a:t>
            </a:r>
            <a:r>
              <a:rPr lang="en-GB" sz="2200" noProof="0" dirty="0"/>
              <a:t>(Levi, 21, secondary education)</a:t>
            </a:r>
          </a:p>
          <a:p>
            <a:pPr marL="457200" lvl="1" indent="-457200">
              <a:lnSpc>
                <a:spcPct val="100000"/>
              </a:lnSpc>
              <a:spcBef>
                <a:spcPts val="1000"/>
              </a:spcBef>
              <a:buClr>
                <a:srgbClr val="FFC000"/>
              </a:buClr>
              <a:buFont typeface="Wingdings" panose="05000000000000000000" pitchFamily="2" charset="2"/>
              <a:buChar char="Ø"/>
            </a:pPr>
            <a:r>
              <a:rPr lang="en-GB" sz="2200" noProof="0" dirty="0"/>
              <a:t>However, such visions were rarely cited as direct reasons to avoid children.</a:t>
            </a:r>
          </a:p>
          <a:p>
            <a:pPr marL="800100" lvl="2" indent="-342900">
              <a:lnSpc>
                <a:spcPct val="100000"/>
              </a:lnSpc>
              <a:spcBef>
                <a:spcPts val="1000"/>
              </a:spcBef>
              <a:buClr>
                <a:srgbClr val="FFC000"/>
              </a:buClr>
              <a:buFont typeface="Wingdings" panose="05000000000000000000" pitchFamily="2" charset="2"/>
              <a:buChar char="Ø"/>
            </a:pPr>
            <a:r>
              <a:rPr lang="en-GB" sz="2200" i="1" noProof="0" dirty="0">
                <a:solidFill>
                  <a:srgbClr val="00B050"/>
                </a:solidFill>
              </a:rPr>
              <a:t>“ Climate change… something will always happen, a meteorite might hit, anything can happen on Earth, but I don’t think that should discourage people from having children, because in the end, that’s how our species can survive. ” </a:t>
            </a:r>
            <a:r>
              <a:rPr lang="en-GB" sz="2200" noProof="0" dirty="0"/>
              <a:t>(Roli, 32, secondary education)</a:t>
            </a:r>
          </a:p>
          <a:p>
            <a:pPr lvl="1"/>
            <a:endParaRPr lang="hu-HU" sz="2200" dirty="0"/>
          </a:p>
        </p:txBody>
      </p:sp>
      <p:pic>
        <p:nvPicPr>
          <p:cNvPr id="4" name="Kép 3">
            <a:extLst>
              <a:ext uri="{FF2B5EF4-FFF2-40B4-BE49-F238E27FC236}">
                <a16:creationId xmlns:a16="http://schemas.microsoft.com/office/drawing/2014/main" id="{05C34C79-EFA9-7E59-0A3C-51EC4A1262A2}"/>
              </a:ext>
            </a:extLst>
          </p:cNvPr>
          <p:cNvPicPr>
            <a:picLocks noChangeAspect="1"/>
          </p:cNvPicPr>
          <p:nvPr/>
        </p:nvPicPr>
        <p:blipFill>
          <a:blip r:embed="rId2"/>
          <a:stretch>
            <a:fillRect/>
          </a:stretch>
        </p:blipFill>
        <p:spPr>
          <a:xfrm>
            <a:off x="10091180" y="5712273"/>
            <a:ext cx="2004701" cy="1099453"/>
          </a:xfrm>
          <a:prstGeom prst="rect">
            <a:avLst/>
          </a:prstGeom>
        </p:spPr>
      </p:pic>
      <p:pic>
        <p:nvPicPr>
          <p:cNvPr id="5" name="Kép 4"/>
          <p:cNvPicPr>
            <a:picLocks noChangeAspect="1"/>
          </p:cNvPicPr>
          <p:nvPr/>
        </p:nvPicPr>
        <p:blipFill>
          <a:blip r:embed="rId3"/>
          <a:stretch>
            <a:fillRect/>
          </a:stretch>
        </p:blipFill>
        <p:spPr>
          <a:xfrm>
            <a:off x="0" y="6110459"/>
            <a:ext cx="4632960" cy="735325"/>
          </a:xfrm>
          <a:prstGeom prst="rect">
            <a:avLst/>
          </a:prstGeom>
        </p:spPr>
      </p:pic>
    </p:spTree>
    <p:extLst>
      <p:ext uri="{BB962C8B-B14F-4D97-AF65-F5344CB8AC3E}">
        <p14:creationId xmlns:p14="http://schemas.microsoft.com/office/powerpoint/2010/main" val="1627211932"/>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um" ma:contentTypeID="0x010100767E45232EF1D54B9E52D50172D46A75" ma:contentTypeVersion="15" ma:contentTypeDescription="Új dokumentum létrehozása." ma:contentTypeScope="" ma:versionID="7f2d9ca89702d1e7f344d311eda12b9c">
  <xsd:schema xmlns:xsd="http://www.w3.org/2001/XMLSchema" xmlns:xs="http://www.w3.org/2001/XMLSchema" xmlns:p="http://schemas.microsoft.com/office/2006/metadata/properties" xmlns:ns2="ceb46385-7433-4d30-8ce2-f79fba727789" xmlns:ns3="fe24fb32-aacb-44a1-84ed-2fe083f2419f" targetNamespace="http://schemas.microsoft.com/office/2006/metadata/properties" ma:root="true" ma:fieldsID="95d87092b54d37010d3250fededf38e8" ns2:_="" ns3:_="">
    <xsd:import namespace="ceb46385-7433-4d30-8ce2-f79fba727789"/>
    <xsd:import namespace="fe24fb32-aacb-44a1-84ed-2fe083f241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b46385-7433-4d30-8ce2-f79fba7277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Képcímkék" ma:readOnly="false" ma:fieldId="{5cf76f15-5ced-4ddc-b409-7134ff3c332f}" ma:taxonomyMulti="true" ma:sspId="c71cdc92-b58b-4951-b2f5-21b24e372d1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24fb32-aacb-44a1-84ed-2fe083f2419f"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a9c44b38-cee9-4101-9d27-d3f5a0501a33}" ma:internalName="TaxCatchAll" ma:showField="CatchAllData" ma:web="fe24fb32-aacb-44a1-84ed-2fe083f24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9EFC48-1AD1-47A2-94FA-CF00E4D748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b46385-7433-4d30-8ce2-f79fba727789"/>
    <ds:schemaRef ds:uri="fe24fb32-aacb-44a1-84ed-2fe083f241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A27154-9E2F-47BA-BB07-E3496F8B25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5175</TotalTime>
  <Words>2564</Words>
  <Application>Microsoft Office PowerPoint</Application>
  <PresentationFormat>Szélesvásznú</PresentationFormat>
  <Paragraphs>120</Paragraphs>
  <Slides>16</Slides>
  <Notes>0</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16</vt:i4>
      </vt:variant>
    </vt:vector>
  </HeadingPairs>
  <TitlesOfParts>
    <vt:vector size="22" baseType="lpstr">
      <vt:lpstr>Arial</vt:lpstr>
      <vt:lpstr>Calibri Light</vt:lpstr>
      <vt:lpstr>Open Sans</vt:lpstr>
      <vt:lpstr>Times New Roman</vt:lpstr>
      <vt:lpstr>Wingdings</vt:lpstr>
      <vt:lpstr>Office-téma</vt:lpstr>
      <vt:lpstr>Ivett Szalma – Adrienn Bognár   Climate Change Concerns and Men's Reproductive Choices in a Pronatalist Context  Reproductive Sociology Research Group REPROSOC</vt:lpstr>
      <vt:lpstr>Introduction</vt:lpstr>
      <vt:lpstr>Theoretical Bacground</vt:lpstr>
      <vt:lpstr>PowerPoint-bemutató</vt:lpstr>
      <vt:lpstr>Data and methods</vt:lpstr>
      <vt:lpstr>Findings: Climate change perceptions and lived experiences</vt:lpstr>
      <vt:lpstr>Information sources and social communication about climate change</vt:lpstr>
      <vt:lpstr>Environmental practices and responsibility frames</vt:lpstr>
      <vt:lpstr>Climate anxiety and future outlooks</vt:lpstr>
      <vt:lpstr>Parenthood motivations</vt:lpstr>
      <vt:lpstr>The relationship between climate change and childbearing decisions </vt:lpstr>
      <vt:lpstr>New features I. </vt:lpstr>
      <vt:lpstr>New features II. </vt:lpstr>
      <vt:lpstr>Conclusion</vt:lpstr>
      <vt:lpstr>PowerPoint-bemutató</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ELKH Zabhegyező Intézet</dc:title>
  <dc:creator>Dr. Nádai László</dc:creator>
  <cp:lastModifiedBy>Szalma Ivett</cp:lastModifiedBy>
  <cp:revision>153</cp:revision>
  <dcterms:created xsi:type="dcterms:W3CDTF">2023-08-15T19:10:58Z</dcterms:created>
  <dcterms:modified xsi:type="dcterms:W3CDTF">2025-09-03T16:41:48Z</dcterms:modified>
</cp:coreProperties>
</file>