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4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0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7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6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7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0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1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1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6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5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5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4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15" y="811430"/>
            <a:ext cx="7315200" cy="3255264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Helyettesítheti-e a kutyatartás a gyermekvállalást Magyarországon?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15" y="4364868"/>
            <a:ext cx="7315200" cy="1517952"/>
          </a:xfrm>
        </p:spPr>
        <p:txBody>
          <a:bodyPr>
            <a:normAutofit fontScale="70000" lnSpcReduction="20000"/>
          </a:bodyPr>
          <a:lstStyle/>
          <a:p>
            <a:r>
              <a:rPr lang="hu-HU" sz="3000" b="1" dirty="0" smtClean="0"/>
              <a:t>Pélyi </a:t>
            </a:r>
            <a:r>
              <a:rPr lang="hu-HU" sz="3000" b="1" dirty="0"/>
              <a:t>Lóránt </a:t>
            </a:r>
            <a:r>
              <a:rPr lang="hu-HU" sz="3000" b="1" dirty="0" smtClean="0"/>
              <a:t>– Szalma </a:t>
            </a:r>
            <a:r>
              <a:rPr lang="hu-HU" sz="3000" b="1" dirty="0"/>
              <a:t>Ivett - </a:t>
            </a:r>
            <a:r>
              <a:rPr lang="hu-HU" sz="3000" b="1" dirty="0" smtClean="0"/>
              <a:t>Udvari </a:t>
            </a:r>
            <a:r>
              <a:rPr lang="hu-HU" sz="3000" b="1" dirty="0"/>
              <a:t>Orsolya - </a:t>
            </a:r>
            <a:r>
              <a:rPr lang="hu-HU" sz="3000" b="1" dirty="0" smtClean="0"/>
              <a:t>Tóth </a:t>
            </a:r>
            <a:r>
              <a:rPr lang="hu-HU" sz="3000" b="1" dirty="0"/>
              <a:t>Kata - </a:t>
            </a:r>
            <a:r>
              <a:rPr lang="hu-HU" sz="3000" b="1" dirty="0" err="1" smtClean="0"/>
              <a:t>Kispéter</a:t>
            </a:r>
            <a:r>
              <a:rPr lang="hu-HU" sz="3000" b="1" dirty="0" smtClean="0"/>
              <a:t> Erika </a:t>
            </a:r>
            <a:r>
              <a:rPr lang="hu-HU" sz="3000" b="1" dirty="0"/>
              <a:t>- </a:t>
            </a:r>
            <a:r>
              <a:rPr lang="hu-HU" sz="3000" b="1" dirty="0" err="1" smtClean="0"/>
              <a:t>Kubinyi</a:t>
            </a:r>
            <a:r>
              <a:rPr lang="hu-HU" sz="3000" b="1" dirty="0" smtClean="0"/>
              <a:t> Enikő</a:t>
            </a:r>
          </a:p>
          <a:p>
            <a:endParaRPr lang="hu-HU" sz="1900" dirty="0" smtClean="0"/>
          </a:p>
          <a:p>
            <a:r>
              <a:rPr lang="hu-HU" sz="1900" b="1" dirty="0" smtClean="0"/>
              <a:t>Az </a:t>
            </a:r>
            <a:r>
              <a:rPr lang="hu-HU" sz="1900" b="1" dirty="0"/>
              <a:t>ember-állat kapcsolat perspektívái – II. Nemzetközi </a:t>
            </a:r>
            <a:r>
              <a:rPr lang="hu-HU" sz="1900" b="1" dirty="0" err="1"/>
              <a:t>Antrozoológiai</a:t>
            </a:r>
            <a:r>
              <a:rPr lang="hu-HU" sz="1900" b="1" dirty="0"/>
              <a:t> konferencia</a:t>
            </a:r>
            <a:endParaRPr lang="hu-HU" sz="1900" b="1" dirty="0"/>
          </a:p>
          <a:p>
            <a:r>
              <a:rPr lang="hu-HU" sz="1900" b="1" dirty="0"/>
              <a:t>2023.10.04. Hajdúböszörmény</a:t>
            </a:r>
            <a:endParaRPr lang="hu-HU" sz="1900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6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15" y="-540291"/>
            <a:ext cx="7315200" cy="3255264"/>
          </a:xfrm>
        </p:spPr>
        <p:txBody>
          <a:bodyPr/>
          <a:lstStyle/>
          <a:p>
            <a:r>
              <a:rPr lang="hu-HU" dirty="0" smtClean="0"/>
              <a:t>Köszönjük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15" y="4630490"/>
            <a:ext cx="7315200" cy="2724466"/>
          </a:xfrm>
        </p:spPr>
        <p:txBody>
          <a:bodyPr/>
          <a:lstStyle/>
          <a:p>
            <a:r>
              <a:rPr lang="hu-HU" b="1" dirty="0" smtClean="0"/>
              <a:t>Udvari Orsolya  </a:t>
            </a:r>
            <a:r>
              <a:rPr lang="hu-HU" sz="1800" dirty="0" smtClean="0"/>
              <a:t>email: orsolya.udvari@stud-uni-corvinus.hu</a:t>
            </a:r>
            <a:endParaRPr lang="hu-HU" b="1" dirty="0" smtClean="0"/>
          </a:p>
          <a:p>
            <a:r>
              <a:rPr lang="hu-HU" b="1" dirty="0" smtClean="0"/>
              <a:t>Pélyi Lóránt </a:t>
            </a:r>
            <a:r>
              <a:rPr lang="hu-HU" sz="1800" dirty="0" smtClean="0"/>
              <a:t>email: pelyi.lorant@tk.hu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013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500" dirty="0" smtClean="0"/>
              <a:t>Elméleti háttér</a:t>
            </a:r>
            <a:endParaRPr lang="hu-HU" sz="5500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2500" dirty="0" smtClean="0"/>
              <a:t>A kormány </a:t>
            </a:r>
            <a:r>
              <a:rPr lang="hu-HU" sz="2500" dirty="0" err="1" smtClean="0"/>
              <a:t>pronatalista</a:t>
            </a:r>
            <a:r>
              <a:rPr lang="hu-HU" sz="2500" dirty="0" smtClean="0"/>
              <a:t> népesedéspolitikája.</a:t>
            </a:r>
            <a:endParaRPr lang="hu-HU" sz="25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2"/>
          </p:nvPr>
        </p:nvSpPr>
        <p:spPr>
          <a:xfrm>
            <a:off x="3867912" y="2567041"/>
            <a:ext cx="3474720" cy="40233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hu-HU" sz="2500" i="1" dirty="0">
                <a:solidFill>
                  <a:schemeClr val="tx1"/>
                </a:solidFill>
                <a:latin typeface="+mj-lt"/>
                <a:cs typeface="Mongolian Baiti"/>
              </a:rPr>
              <a:t>„A mi véleményünk az, hogy a demográfiai problémákat saját erőforrásainkra támaszkodva, saját </a:t>
            </a:r>
            <a:r>
              <a:rPr lang="hu-HU" sz="2500" i="1" dirty="0" err="1">
                <a:solidFill>
                  <a:schemeClr val="tx1"/>
                </a:solidFill>
                <a:latin typeface="+mj-lt"/>
                <a:cs typeface="Mongolian Baiti"/>
              </a:rPr>
              <a:t>tartalékainkat</a:t>
            </a:r>
            <a:r>
              <a:rPr lang="hu-HU" sz="2500" i="1" dirty="0">
                <a:solidFill>
                  <a:schemeClr val="tx1"/>
                </a:solidFill>
                <a:latin typeface="+mj-lt"/>
                <a:cs typeface="Mongolian Baiti"/>
              </a:rPr>
              <a:t> mozgósítva és – valljuk be – saját magunk lelki meg</a:t>
            </a:r>
            <a:r>
              <a:rPr lang="hu-HU" sz="2500" i="1" dirty="0">
                <a:solidFill>
                  <a:schemeClr val="tx1"/>
                </a:solidFill>
                <a:latin typeface="+mj-lt"/>
                <a:ea typeface="Malgun Gothic"/>
                <a:cs typeface="Mongolian Baiti"/>
              </a:rPr>
              <a:t>ú</a:t>
            </a:r>
            <a:r>
              <a:rPr lang="hu-HU" sz="2500" i="1" dirty="0">
                <a:solidFill>
                  <a:schemeClr val="tx1"/>
                </a:solidFill>
                <a:latin typeface="+mj-lt"/>
                <a:cs typeface="Mongolian Baiti"/>
              </a:rPr>
              <a:t>jításán kereszt</a:t>
            </a:r>
            <a:r>
              <a:rPr lang="hu-HU" sz="2500" i="1" dirty="0">
                <a:solidFill>
                  <a:schemeClr val="tx1"/>
                </a:solidFill>
                <a:latin typeface="+mj-lt"/>
                <a:cs typeface="Times New Roman"/>
              </a:rPr>
              <a:t>ü</a:t>
            </a:r>
            <a:r>
              <a:rPr lang="hu-HU" sz="2500" i="1" dirty="0">
                <a:solidFill>
                  <a:schemeClr val="tx1"/>
                </a:solidFill>
                <a:latin typeface="+mj-lt"/>
                <a:cs typeface="Mongolian Baiti"/>
              </a:rPr>
              <a:t>l kell megoldanunk.” </a:t>
            </a:r>
            <a:endParaRPr lang="hu-HU" sz="2500" i="1" dirty="0" smtClean="0">
              <a:solidFill>
                <a:schemeClr val="tx1"/>
              </a:solidFill>
              <a:latin typeface="+mj-lt"/>
              <a:cs typeface="Mongolian Baiti"/>
            </a:endParaRPr>
          </a:p>
          <a:p>
            <a:pPr marL="0" indent="0">
              <a:buNone/>
              <a:defRPr/>
            </a:pPr>
            <a:r>
              <a:rPr lang="hu-HU" sz="2500" dirty="0" smtClean="0">
                <a:solidFill>
                  <a:schemeClr val="tx1"/>
                </a:solidFill>
                <a:latin typeface="+mj-lt"/>
                <a:cs typeface="Mongolian Baiti"/>
              </a:rPr>
              <a:t>Orbán Viktor</a:t>
            </a:r>
            <a:endParaRPr lang="hu-HU" sz="25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>
          <a:xfrm>
            <a:off x="7818463" y="1951895"/>
            <a:ext cx="3830198" cy="81317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hu-HU" sz="2500" dirty="0"/>
              <a:t>A közbeszédben gyakran összekapcsolják az alacsony születésszámot és a kutyatartást.</a:t>
            </a:r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>
          <a:xfrm>
            <a:off x="7818463" y="2834640"/>
            <a:ext cx="3474720" cy="4023360"/>
          </a:xfrm>
        </p:spPr>
        <p:txBody>
          <a:bodyPr/>
          <a:lstStyle/>
          <a:p>
            <a:pPr marL="0" indent="0">
              <a:buNone/>
            </a:pPr>
            <a:r>
              <a:rPr lang="hu-HU" sz="2500" i="1" dirty="0">
                <a:solidFill>
                  <a:schemeClr val="tx1"/>
                </a:solidFill>
                <a:latin typeface="+mj-lt"/>
              </a:rPr>
              <a:t>„Látjuk, hogy az emberek nem akarnak gyermeket, vagy csak egyet és nem többet. És sok-sok párnak nincs gyereke, mert nem akarnak, vagy csak egy van, de van két kutyájuk, két macskájuk</a:t>
            </a:r>
            <a:r>
              <a:rPr lang="hu-HU" sz="2500" i="1" dirty="0" smtClean="0">
                <a:solidFill>
                  <a:schemeClr val="tx1"/>
                </a:solidFill>
                <a:latin typeface="+mj-lt"/>
              </a:rPr>
              <a:t>...”     </a:t>
            </a:r>
          </a:p>
          <a:p>
            <a:pPr marL="0" indent="0">
              <a:buNone/>
            </a:pPr>
            <a:r>
              <a:rPr lang="hu-HU" sz="2500" dirty="0" smtClean="0">
                <a:solidFill>
                  <a:schemeClr val="tx1"/>
                </a:solidFill>
                <a:latin typeface="+mj-lt"/>
              </a:rPr>
              <a:t>Ferenc Pápa </a:t>
            </a:r>
            <a:endParaRPr lang="hu-HU" sz="25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6389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347870"/>
            <a:ext cx="3727174" cy="5744817"/>
          </a:xfrm>
        </p:spPr>
        <p:txBody>
          <a:bodyPr>
            <a:normAutofit/>
          </a:bodyPr>
          <a:lstStyle/>
          <a:p>
            <a:r>
              <a:rPr lang="hu-HU" sz="5000" dirty="0" smtClean="0"/>
              <a:t>Szakirodalmi áttekintés</a:t>
            </a:r>
            <a:endParaRPr lang="hu-HU" sz="5000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3727174" y="1545883"/>
            <a:ext cx="3142808" cy="807720"/>
          </a:xfrm>
        </p:spPr>
        <p:txBody>
          <a:bodyPr>
            <a:noAutofit/>
          </a:bodyPr>
          <a:lstStyle/>
          <a:p>
            <a:r>
              <a:rPr lang="hu-HU" sz="3000" dirty="0" smtClean="0"/>
              <a:t>A kutyatartók négy csoportja</a:t>
            </a:r>
            <a:endParaRPr lang="hu-HU" sz="3000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3854962" y="2586162"/>
            <a:ext cx="3474720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200" b="1" dirty="0" smtClean="0"/>
              <a:t>Kutya mint ’előgyerek’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sz="2200" b="1" dirty="0" smtClean="0"/>
              <a:t>Kutya mint ’kvázi-gyerek’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sz="2200" b="1" dirty="0" smtClean="0"/>
              <a:t>Kutya mint NEM gyerek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sz="2200" b="1" dirty="0" smtClean="0"/>
              <a:t>Kutya mint gyerek helyettesítő</a:t>
            </a:r>
            <a:endParaRPr lang="hu-HU" sz="2200" b="1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>
          <a:xfrm>
            <a:off x="7912229" y="1540432"/>
            <a:ext cx="3474720" cy="813171"/>
          </a:xfrm>
        </p:spPr>
        <p:txBody>
          <a:bodyPr>
            <a:normAutofit/>
          </a:bodyPr>
          <a:lstStyle/>
          <a:p>
            <a:r>
              <a:rPr lang="hu-HU" sz="2500" dirty="0" smtClean="0"/>
              <a:t>’Rugalmas személyiség’ jelensége</a:t>
            </a:r>
            <a:endParaRPr lang="hu-HU" sz="25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5166644" y="433905"/>
            <a:ext cx="44829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500" b="1" dirty="0" err="1" smtClean="0">
                <a:solidFill>
                  <a:schemeClr val="bg2">
                    <a:lumMod val="50000"/>
                  </a:schemeClr>
                </a:solidFill>
              </a:rPr>
              <a:t>Shir-Vertesh</a:t>
            </a:r>
            <a:r>
              <a:rPr lang="hu-HU" sz="3500" b="1" dirty="0" smtClean="0">
                <a:solidFill>
                  <a:schemeClr val="bg2">
                    <a:lumMod val="50000"/>
                  </a:schemeClr>
                </a:solidFill>
              </a:rPr>
              <a:t> (2017)</a:t>
            </a:r>
            <a:endParaRPr lang="hu-HU" sz="35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229" y="2504545"/>
            <a:ext cx="2921423" cy="3844969"/>
          </a:xfrm>
          <a:prstGeom prst="rect">
            <a:avLst/>
          </a:prstGeom>
          <a:effectLst>
            <a:outerShdw blurRad="317500" dist="50800" dir="5400000" sx="105000" sy="105000" algn="ctr" rotWithShape="0">
              <a:srgbClr val="000000">
                <a:alpha val="28000"/>
              </a:srgbClr>
            </a:outerShdw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2885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15" y="-1583900"/>
            <a:ext cx="7315200" cy="3255264"/>
          </a:xfrm>
        </p:spPr>
        <p:txBody>
          <a:bodyPr>
            <a:normAutofit/>
          </a:bodyPr>
          <a:lstStyle/>
          <a:p>
            <a:pPr algn="ctr"/>
            <a:r>
              <a:rPr lang="hu-HU" sz="5500" dirty="0" smtClean="0">
                <a:solidFill>
                  <a:schemeClr val="bg1"/>
                </a:solidFill>
              </a:rPr>
              <a:t>Módszertan</a:t>
            </a:r>
            <a:endParaRPr lang="hu-HU" sz="5500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9392" y="1671364"/>
            <a:ext cx="4184373" cy="3927101"/>
          </a:xfrm>
        </p:spPr>
        <p:txBody>
          <a:bodyPr>
            <a:noAutofit/>
          </a:bodyPr>
          <a:lstStyle/>
          <a:p>
            <a:r>
              <a:rPr lang="hu-HU" sz="2500" b="1" dirty="0" err="1" smtClean="0">
                <a:solidFill>
                  <a:schemeClr val="bg1"/>
                </a:solidFill>
              </a:rPr>
              <a:t>Exploratív</a:t>
            </a:r>
            <a:r>
              <a:rPr lang="hu-HU" sz="2500" b="1" dirty="0" smtClean="0">
                <a:solidFill>
                  <a:schemeClr val="bg1"/>
                </a:solidFill>
              </a:rPr>
              <a:t> kutatás.</a:t>
            </a:r>
          </a:p>
          <a:p>
            <a:r>
              <a:rPr lang="hu-HU" sz="2500" dirty="0" smtClean="0">
                <a:solidFill>
                  <a:schemeClr val="bg1"/>
                </a:solidFill>
              </a:rPr>
              <a:t>Kvalitatív módszer, félig </a:t>
            </a:r>
            <a:r>
              <a:rPr lang="hu-HU" sz="2500" dirty="0" err="1" smtClean="0">
                <a:solidFill>
                  <a:schemeClr val="bg1"/>
                </a:solidFill>
              </a:rPr>
              <a:t>struktúrált</a:t>
            </a:r>
            <a:r>
              <a:rPr lang="hu-HU" sz="2500" dirty="0" smtClean="0">
                <a:solidFill>
                  <a:schemeClr val="bg1"/>
                </a:solidFill>
              </a:rPr>
              <a:t> interjúk készítése.</a:t>
            </a:r>
          </a:p>
          <a:p>
            <a:r>
              <a:rPr lang="hu-HU" sz="2500" b="1" dirty="0" smtClean="0">
                <a:solidFill>
                  <a:schemeClr val="bg1"/>
                </a:solidFill>
              </a:rPr>
              <a:t>Minta: </a:t>
            </a:r>
            <a:r>
              <a:rPr lang="hu-HU" sz="2500" dirty="0" smtClean="0">
                <a:solidFill>
                  <a:schemeClr val="bg1"/>
                </a:solidFill>
              </a:rPr>
              <a:t>Olyan 18 és 45 év közötti, nagyvárosban élő nők, akik legalább egy éve tartanak kutyát és legfeljebb egy gyerekük van.</a:t>
            </a:r>
          </a:p>
          <a:p>
            <a:r>
              <a:rPr lang="hu-HU" sz="2500" b="1" dirty="0" smtClean="0">
                <a:solidFill>
                  <a:schemeClr val="bg1"/>
                </a:solidFill>
              </a:rPr>
              <a:t>További kritérium: </a:t>
            </a:r>
            <a:r>
              <a:rPr lang="hu-HU" sz="2500" dirty="0" smtClean="0">
                <a:solidFill>
                  <a:schemeClr val="bg1"/>
                </a:solidFill>
              </a:rPr>
              <a:t>A kutya legalább részben lakásban legyen tartva.</a:t>
            </a:r>
            <a:endParaRPr lang="hu-HU" sz="2500" b="1" dirty="0" smtClean="0">
              <a:solidFill>
                <a:schemeClr val="bg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303643" y="1671364"/>
            <a:ext cx="4820479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 smtClean="0">
                <a:solidFill>
                  <a:schemeClr val="bg1"/>
                </a:solidFill>
              </a:rPr>
              <a:t>Összesen </a:t>
            </a:r>
            <a:r>
              <a:rPr lang="hu-HU" sz="2500" b="1" dirty="0">
                <a:solidFill>
                  <a:schemeClr val="bg1"/>
                </a:solidFill>
              </a:rPr>
              <a:t>25 interjút készítettünk</a:t>
            </a:r>
            <a:r>
              <a:rPr lang="hu-HU" sz="2500" b="1" dirty="0" smtClean="0">
                <a:solidFill>
                  <a:schemeClr val="bg1"/>
                </a:solidFill>
              </a:rPr>
              <a:t>.</a:t>
            </a:r>
          </a:p>
          <a:p>
            <a:endParaRPr lang="hu-HU" sz="2500" dirty="0" smtClean="0">
              <a:solidFill>
                <a:schemeClr val="bg1"/>
              </a:solidFill>
            </a:endParaRPr>
          </a:p>
          <a:p>
            <a:r>
              <a:rPr lang="hu-HU" sz="2500" b="1" dirty="0" smtClean="0">
                <a:solidFill>
                  <a:schemeClr val="bg1"/>
                </a:solidFill>
              </a:rPr>
              <a:t>A </a:t>
            </a:r>
            <a:r>
              <a:rPr lang="hu-HU" sz="2500" b="1" dirty="0">
                <a:solidFill>
                  <a:schemeClr val="bg1"/>
                </a:solidFill>
              </a:rPr>
              <a:t>kódolás </a:t>
            </a:r>
            <a:r>
              <a:rPr lang="hu-HU" sz="2500" b="1" dirty="0" smtClean="0">
                <a:solidFill>
                  <a:schemeClr val="bg1"/>
                </a:solidFill>
              </a:rPr>
              <a:t>során kialakított fontosabb témák: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 smtClean="0">
                <a:solidFill>
                  <a:schemeClr val="bg1"/>
                </a:solidFill>
              </a:rPr>
              <a:t> párkapcsolat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5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 smtClean="0">
                <a:solidFill>
                  <a:schemeClr val="bg1"/>
                </a:solidFill>
              </a:rPr>
              <a:t> munka és magánélet összehangolása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5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</a:rPr>
              <a:t>k</a:t>
            </a:r>
            <a:r>
              <a:rPr lang="hu-HU" sz="2500" dirty="0" smtClean="0">
                <a:solidFill>
                  <a:schemeClr val="bg1"/>
                </a:solidFill>
              </a:rPr>
              <a:t>utyatartás és gyermekvállalás örömei/kihívásai</a:t>
            </a:r>
            <a:endParaRPr lang="hu-HU" sz="2500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24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737147"/>
            <a:ext cx="3392423" cy="4601183"/>
          </a:xfrm>
        </p:spPr>
        <p:txBody>
          <a:bodyPr>
            <a:normAutofit/>
          </a:bodyPr>
          <a:lstStyle/>
          <a:p>
            <a:r>
              <a:rPr lang="hu-HU" sz="4900" dirty="0" smtClean="0"/>
              <a:t>Eredmények</a:t>
            </a:r>
            <a:r>
              <a:rPr lang="hu-HU" sz="4900" dirty="0"/>
              <a:t/>
            </a:r>
            <a:br>
              <a:rPr lang="hu-HU" sz="4900" dirty="0"/>
            </a:br>
            <a:r>
              <a:rPr lang="hu-HU" sz="4900" dirty="0" smtClean="0"/>
              <a:t/>
            </a:r>
            <a:br>
              <a:rPr lang="hu-HU" sz="4900" dirty="0" smtClean="0"/>
            </a:br>
            <a:r>
              <a:rPr lang="hu-HU" sz="3500" dirty="0">
                <a:solidFill>
                  <a:schemeClr val="bg1"/>
                </a:solidFill>
              </a:rPr>
              <a:t>A kutya hatása a párkapcsolatra</a:t>
            </a:r>
            <a:r>
              <a:rPr lang="hu-HU" sz="54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hu-HU" sz="5400" b="1" dirty="0">
                <a:solidFill>
                  <a:schemeClr val="bg2">
                    <a:lumMod val="50000"/>
                  </a:schemeClr>
                </a:solidFill>
              </a:rPr>
            </a:br>
            <a:endParaRPr lang="hu-HU" sz="49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867911" y="402236"/>
            <a:ext cx="3474720" cy="46574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hu-HU" sz="2700" b="1" dirty="0">
                <a:solidFill>
                  <a:schemeClr val="tx1"/>
                </a:solidFill>
                <a:latin typeface="+mj-lt"/>
              </a:rPr>
              <a:t>Több interjúalany is kijelentette, hogy ők ’egy csomagban’ járnak a kutyájukkal, és a jövőbeni partnerüknek így kell elfogadnia őket.</a:t>
            </a:r>
          </a:p>
          <a:p>
            <a:pPr marL="0" indent="0">
              <a:buNone/>
              <a:defRPr/>
            </a:pPr>
            <a:r>
              <a:rPr lang="hu-HU" sz="2700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sz="2700" i="1" dirty="0">
                <a:solidFill>
                  <a:srgbClr val="FF0000"/>
                </a:solidFill>
                <a:latin typeface="+mj-lt"/>
              </a:rPr>
              <a:t>Én egy csomagban jövök a kutyákkal. Ha nem tetszik, akkor figyelj, húsz évig jól megvoltam </a:t>
            </a:r>
            <a:r>
              <a:rPr lang="hu-HU" sz="2700" i="1" dirty="0" err="1">
                <a:solidFill>
                  <a:srgbClr val="FF0000"/>
                </a:solidFill>
                <a:latin typeface="+mj-lt"/>
              </a:rPr>
              <a:t>nélküled</a:t>
            </a:r>
            <a:r>
              <a:rPr lang="hu-HU" sz="2700" i="1" dirty="0">
                <a:solidFill>
                  <a:srgbClr val="FF0000"/>
                </a:solidFill>
                <a:latin typeface="+mj-lt"/>
              </a:rPr>
              <a:t>, mostantól is jól elleszek.”</a:t>
            </a:r>
            <a:r>
              <a:rPr lang="hu-HU" sz="2700" i="1" dirty="0">
                <a:latin typeface="+mj-lt"/>
              </a:rPr>
              <a:t> </a:t>
            </a:r>
            <a:r>
              <a:rPr lang="hu-HU" sz="2700" dirty="0">
                <a:latin typeface="+mj-lt"/>
              </a:rPr>
              <a:t>– </a:t>
            </a:r>
            <a:r>
              <a:rPr lang="hu-HU" sz="2700" dirty="0">
                <a:solidFill>
                  <a:schemeClr val="tx1"/>
                </a:solidFill>
                <a:latin typeface="+mj-lt"/>
              </a:rPr>
              <a:t>Marie (26)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7818119" y="621593"/>
            <a:ext cx="3474720" cy="27477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sz="2700" b="1" dirty="0">
                <a:solidFill>
                  <a:schemeClr val="tx1"/>
                </a:solidFill>
                <a:latin typeface="+mj-lt"/>
              </a:rPr>
              <a:t>Szakítás esetén előfordul, hogy a felek fenntartják egymással a kapcsolatot, vagy akár látogatásokat is szerveznek, hogy a volt partner egy kis időt </a:t>
            </a:r>
            <a:r>
              <a:rPr lang="hu-HU" sz="2700" b="1" dirty="0" err="1">
                <a:solidFill>
                  <a:schemeClr val="tx1"/>
                </a:solidFill>
                <a:latin typeface="+mj-lt"/>
              </a:rPr>
              <a:t>tölthessen</a:t>
            </a:r>
            <a:r>
              <a:rPr lang="hu-HU" sz="2700" b="1" dirty="0">
                <a:solidFill>
                  <a:schemeClr val="tx1"/>
                </a:solidFill>
                <a:latin typeface="+mj-lt"/>
              </a:rPr>
              <a:t> a kutyával, akárcsak egy közös gyermek esetében.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818119" y="2949238"/>
            <a:ext cx="337334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300" i="1" dirty="0" smtClean="0">
              <a:solidFill>
                <a:srgbClr val="FF0000"/>
              </a:solidFill>
              <a:latin typeface="+mj-lt"/>
            </a:endParaRPr>
          </a:p>
          <a:p>
            <a:r>
              <a:rPr lang="hu-HU" sz="2300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sz="2300" i="1" dirty="0">
                <a:solidFill>
                  <a:srgbClr val="FF0000"/>
                </a:solidFill>
                <a:latin typeface="+mj-lt"/>
              </a:rPr>
              <a:t>Valójában a mai napig tartjuk a kapcsolatot. Igazából a kutya miatt, mert különböző okok miatt végül inkább megtartottam a kutyát, de ő nem akarta teljesen elengedni a kutyát.” </a:t>
            </a:r>
            <a:r>
              <a:rPr lang="hu-HU" sz="2300" i="1" dirty="0">
                <a:latin typeface="+mj-lt"/>
              </a:rPr>
              <a:t>– </a:t>
            </a:r>
            <a:r>
              <a:rPr lang="hu-HU" sz="2300" dirty="0">
                <a:latin typeface="+mj-lt"/>
              </a:rPr>
              <a:t>Barbara (32)  </a:t>
            </a:r>
          </a:p>
          <a:p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460" y="4336774"/>
            <a:ext cx="2291036" cy="229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81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329557"/>
            <a:ext cx="3392423" cy="4601183"/>
          </a:xfrm>
        </p:spPr>
        <p:txBody>
          <a:bodyPr>
            <a:normAutofit/>
          </a:bodyPr>
          <a:lstStyle/>
          <a:p>
            <a:r>
              <a:rPr lang="hu-HU" sz="4900" dirty="0" smtClean="0"/>
              <a:t>Eredmények</a:t>
            </a:r>
            <a:r>
              <a:rPr lang="hu-HU" sz="4900" dirty="0"/>
              <a:t/>
            </a:r>
            <a:br>
              <a:rPr lang="hu-HU" sz="4900" dirty="0"/>
            </a:br>
            <a:r>
              <a:rPr lang="hu-HU" sz="4900" dirty="0"/>
              <a:t/>
            </a:r>
            <a:br>
              <a:rPr lang="hu-HU" sz="4900" dirty="0"/>
            </a:br>
            <a:r>
              <a:rPr lang="hu-HU" sz="3900" dirty="0" smtClean="0"/>
              <a:t>Munka és magánélet kutya, illetve gyerek mellett</a:t>
            </a:r>
            <a:r>
              <a:rPr lang="hu-HU" sz="54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hu-HU" sz="5400" b="1" dirty="0">
                <a:solidFill>
                  <a:schemeClr val="bg2">
                    <a:lumMod val="50000"/>
                  </a:schemeClr>
                </a:solidFill>
              </a:rPr>
            </a:br>
            <a:endParaRPr lang="hu-HU" sz="49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70345" y="289108"/>
            <a:ext cx="4620107" cy="6682079"/>
          </a:xfrm>
        </p:spPr>
        <p:txBody>
          <a:bodyPr>
            <a:noAutofit/>
          </a:bodyPr>
          <a:lstStyle/>
          <a:p>
            <a:pPr marL="177800" indent="0" algn="ctr">
              <a:buNone/>
              <a:defRPr/>
            </a:pPr>
            <a:r>
              <a:rPr lang="hu-HU" sz="3500" b="1" dirty="0">
                <a:solidFill>
                  <a:schemeClr val="tx1"/>
                </a:solidFill>
                <a:latin typeface="+mj-lt"/>
              </a:rPr>
              <a:t>Munka</a:t>
            </a:r>
          </a:p>
          <a:p>
            <a:pPr marL="177800" indent="0">
              <a:buNone/>
              <a:defRPr/>
            </a:pPr>
            <a:endParaRPr lang="hu-HU" sz="16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b="1" dirty="0">
                <a:solidFill>
                  <a:srgbClr val="000000"/>
                </a:solidFill>
                <a:latin typeface="+mj-lt"/>
              </a:rPr>
              <a:t>A legtöbb megkérdezettnek nem okozott gondot a munka és a kutyatartás összeegyeztetése.</a:t>
            </a:r>
          </a:p>
          <a:p>
            <a:pPr marL="177800" indent="0">
              <a:buNone/>
              <a:defRPr/>
            </a:pPr>
            <a:r>
              <a:rPr lang="hu-HU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i="1" dirty="0">
                <a:solidFill>
                  <a:srgbClr val="FF0000"/>
                </a:solidFill>
                <a:latin typeface="+mj-lt"/>
              </a:rPr>
              <a:t>Home </a:t>
            </a:r>
            <a:r>
              <a:rPr lang="hu-HU" i="1" dirty="0" err="1">
                <a:solidFill>
                  <a:srgbClr val="FF0000"/>
                </a:solidFill>
                <a:latin typeface="+mj-lt"/>
              </a:rPr>
              <a:t>office</a:t>
            </a:r>
            <a:r>
              <a:rPr lang="hu-HU" i="1" dirty="0">
                <a:solidFill>
                  <a:srgbClr val="FF0000"/>
                </a:solidFill>
                <a:latin typeface="+mj-lt"/>
              </a:rPr>
              <a:t>, a lehető legjobb. Itt vannak a kutyák mellettem, ennél jobb munkát nem tudok elképzelni.”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dirty="0">
                <a:solidFill>
                  <a:srgbClr val="000000"/>
                </a:solidFill>
                <a:latin typeface="+mj-lt"/>
              </a:rPr>
              <a:t>- Marie (27</a:t>
            </a:r>
            <a:r>
              <a:rPr lang="hu-HU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177800" indent="0">
              <a:buNone/>
              <a:defRPr/>
            </a:pPr>
            <a:endParaRPr lang="hu-HU" dirty="0">
              <a:solidFill>
                <a:srgbClr val="000000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b="1" dirty="0">
                <a:solidFill>
                  <a:srgbClr val="000000"/>
                </a:solidFill>
                <a:latin typeface="+mj-lt"/>
              </a:rPr>
              <a:t>Ezzel szemben szinte minden gyermektelen interjúalany úgy gondolta, hogy a gyerek negatív hatással lenne a karrierjére.</a:t>
            </a:r>
          </a:p>
          <a:p>
            <a:pPr marL="177800" indent="0">
              <a:buNone/>
              <a:defRPr/>
            </a:pPr>
            <a:r>
              <a:rPr lang="hu-HU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i="1" dirty="0">
                <a:solidFill>
                  <a:srgbClr val="FF0000"/>
                </a:solidFill>
                <a:latin typeface="+mj-lt"/>
              </a:rPr>
              <a:t>Egy gyermek mellett így munkavállalás is, meg a költözés is, satöbbi azért nem egyszerű, és hogyha lett volna gyerekem, akkor nem tudom, hogy most hol tartanék az életben, de valószínű nem itt.„</a:t>
            </a:r>
            <a:r>
              <a:rPr lang="hu-HU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dirty="0">
                <a:solidFill>
                  <a:srgbClr val="000000"/>
                </a:solidFill>
                <a:latin typeface="+mj-lt"/>
              </a:rPr>
              <a:t>- Izabella (33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090452" y="-109331"/>
            <a:ext cx="3474720" cy="6231835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  <a:defRPr/>
            </a:pPr>
            <a:r>
              <a:rPr lang="hu-HU" sz="8800" b="1" dirty="0">
                <a:solidFill>
                  <a:schemeClr val="tx1"/>
                </a:solidFill>
                <a:latin typeface="Montserrat Black"/>
              </a:rPr>
              <a:t>Magánélet</a:t>
            </a:r>
            <a:endParaRPr lang="hu-HU" sz="8800" b="1" dirty="0">
              <a:solidFill>
                <a:schemeClr val="tx1"/>
              </a:solidFill>
            </a:endParaRPr>
          </a:p>
          <a:p>
            <a:pPr>
              <a:defRPr/>
            </a:pPr>
            <a:endParaRPr lang="hu-HU" sz="2800" dirty="0">
              <a:latin typeface="Montserrat Black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6200" b="1" dirty="0">
                <a:solidFill>
                  <a:schemeClr val="tx1"/>
                </a:solidFill>
                <a:latin typeface="+mj-lt"/>
              </a:rPr>
              <a:t>A megkérdezettek mindegyike izgalmasnak és tartalmasnak tartotta a kutyájával együtt töltött szabadidőt.</a:t>
            </a:r>
          </a:p>
          <a:p>
            <a:pPr marL="0" indent="0">
              <a:buNone/>
              <a:defRPr/>
            </a:pPr>
            <a:r>
              <a:rPr lang="hu-HU" sz="6200" i="1" dirty="0" smtClean="0">
                <a:solidFill>
                  <a:srgbClr val="FF0000"/>
                </a:solidFill>
                <a:latin typeface="+mj-lt"/>
              </a:rPr>
              <a:t>„…</a:t>
            </a:r>
            <a:r>
              <a:rPr lang="hu-HU" sz="6200" i="1" dirty="0">
                <a:solidFill>
                  <a:srgbClr val="FF0000"/>
                </a:solidFill>
                <a:latin typeface="+mj-lt"/>
              </a:rPr>
              <a:t>a kutya a magánéletem nagyjából”</a:t>
            </a:r>
            <a:r>
              <a:rPr lang="hu-HU" sz="6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6200" dirty="0">
                <a:solidFill>
                  <a:schemeClr val="tx1"/>
                </a:solidFill>
                <a:latin typeface="+mj-lt"/>
              </a:rPr>
              <a:t>– Bella (33)</a:t>
            </a:r>
          </a:p>
          <a:p>
            <a:pPr marL="0" indent="0">
              <a:buNone/>
              <a:defRPr/>
            </a:pPr>
            <a:endParaRPr lang="hu-HU" sz="62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6200" b="1" dirty="0">
                <a:solidFill>
                  <a:schemeClr val="tx1"/>
                </a:solidFill>
                <a:latin typeface="+mj-lt"/>
              </a:rPr>
              <a:t>Amikor az anyaság lehetséges nehézségeiről kérdezték őket, sok nő a szabadidő hiányát említette.</a:t>
            </a:r>
          </a:p>
          <a:p>
            <a:pPr marL="0" indent="0">
              <a:buNone/>
              <a:defRPr/>
            </a:pPr>
            <a:r>
              <a:rPr lang="hu-HU" sz="6200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sz="6200" i="1" dirty="0">
                <a:solidFill>
                  <a:srgbClr val="FF0000"/>
                </a:solidFill>
                <a:latin typeface="+mj-lt"/>
              </a:rPr>
              <a:t>Nem lesz már ugyanaz, hogy elmegyek koncertre, hanem ott lesz a gyerek…”</a:t>
            </a:r>
            <a:r>
              <a:rPr lang="hu-HU" sz="6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6200" dirty="0">
                <a:solidFill>
                  <a:schemeClr val="tx1"/>
                </a:solidFill>
                <a:latin typeface="+mj-lt"/>
              </a:rPr>
              <a:t>– Bettina (30)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0315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79513" y="1110577"/>
            <a:ext cx="3647661" cy="5039139"/>
          </a:xfrm>
        </p:spPr>
        <p:txBody>
          <a:bodyPr>
            <a:normAutofit/>
          </a:bodyPr>
          <a:lstStyle/>
          <a:p>
            <a:r>
              <a:rPr lang="hu-HU" sz="4900" dirty="0" smtClean="0"/>
              <a:t>Eredmények</a:t>
            </a:r>
            <a:r>
              <a:rPr lang="hu-HU" sz="4900" dirty="0"/>
              <a:t/>
            </a:r>
            <a:br>
              <a:rPr lang="hu-HU" sz="4900" dirty="0"/>
            </a:br>
            <a:r>
              <a:rPr lang="hu-HU" sz="4900" dirty="0"/>
              <a:t/>
            </a:r>
            <a:br>
              <a:rPr lang="hu-HU" sz="4900" dirty="0"/>
            </a:br>
            <a:r>
              <a:rPr lang="hu-HU" sz="3900" dirty="0" smtClean="0"/>
              <a:t>A gyermekvállalást befolyásoló tényezők</a:t>
            </a:r>
            <a:r>
              <a:rPr lang="hu-HU" sz="54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hu-HU" sz="5400" b="1" dirty="0">
                <a:solidFill>
                  <a:schemeClr val="bg2">
                    <a:lumMod val="50000"/>
                  </a:schemeClr>
                </a:solidFill>
              </a:rPr>
            </a:br>
            <a:endParaRPr lang="hu-HU" sz="49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60405" y="773083"/>
            <a:ext cx="8367160" cy="55356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2500" b="1" dirty="0">
                <a:solidFill>
                  <a:schemeClr val="tx1"/>
                </a:solidFill>
                <a:latin typeface="+mj-lt"/>
              </a:rPr>
              <a:t>A megfelelő partner megtalálása</a:t>
            </a:r>
          </a:p>
          <a:p>
            <a:pPr marL="177800" indent="0">
              <a:buNone/>
              <a:defRPr/>
            </a:pPr>
            <a:r>
              <a:rPr lang="hu-HU" sz="2500" i="1" dirty="0" smtClean="0">
                <a:solidFill>
                  <a:srgbClr val="FF0000"/>
                </a:solidFill>
                <a:latin typeface="+mj-lt"/>
              </a:rPr>
              <a:t>„…</a:t>
            </a:r>
            <a:r>
              <a:rPr lang="hu-HU" sz="2500" i="1" dirty="0">
                <a:solidFill>
                  <a:srgbClr val="FF0000"/>
                </a:solidFill>
                <a:latin typeface="+mj-lt"/>
              </a:rPr>
              <a:t>anyagi része, meg az, hogy nem mindegy, hogy kivel vállal az ember gyereket, annak a megfelelő személynek a megtalálása.”</a:t>
            </a:r>
            <a:r>
              <a:rPr lang="hu-HU" sz="2500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25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2500" dirty="0" smtClean="0">
                <a:solidFill>
                  <a:schemeClr val="tx1"/>
                </a:solidFill>
                <a:latin typeface="+mj-lt"/>
              </a:rPr>
              <a:t>Bella </a:t>
            </a:r>
            <a:r>
              <a:rPr lang="hu-HU" sz="2500" dirty="0">
                <a:solidFill>
                  <a:schemeClr val="tx1"/>
                </a:solidFill>
                <a:latin typeface="+mj-lt"/>
              </a:rPr>
              <a:t>(33)</a:t>
            </a:r>
          </a:p>
          <a:p>
            <a:pPr marL="520700" indent="-342900">
              <a:buFont typeface="Wingdings" panose="05000000000000000000" pitchFamily="2" charset="2"/>
              <a:buChar char="Ø"/>
              <a:defRPr/>
            </a:pPr>
            <a:endParaRPr lang="hu-HU" sz="25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2500" b="1" dirty="0">
                <a:solidFill>
                  <a:schemeClr val="tx1"/>
                </a:solidFill>
                <a:latin typeface="+mj-lt"/>
              </a:rPr>
              <a:t>Megfelelő anyagi háttér/stabil lakhatás</a:t>
            </a:r>
          </a:p>
          <a:p>
            <a:pPr marL="177800" indent="0">
              <a:buNone/>
              <a:defRPr/>
            </a:pPr>
            <a:r>
              <a:rPr lang="hu-HU" sz="2500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sz="2500" i="1" dirty="0">
                <a:solidFill>
                  <a:srgbClr val="FF0000"/>
                </a:solidFill>
                <a:latin typeface="+mj-lt"/>
              </a:rPr>
              <a:t>Azért nem szeretnék albérletben gyereket szülni, jó lenne, hogyha lenne egy stabilitása a lakhatásomnak.”</a:t>
            </a:r>
            <a:r>
              <a:rPr lang="hu-HU" sz="2500" dirty="0">
                <a:solidFill>
                  <a:srgbClr val="FF0000"/>
                </a:solidFill>
                <a:latin typeface="+mj-lt"/>
              </a:rPr>
              <a:t>  </a:t>
            </a:r>
            <a:r>
              <a:rPr lang="hu-HU" sz="2500" dirty="0">
                <a:solidFill>
                  <a:schemeClr val="tx1"/>
                </a:solidFill>
                <a:latin typeface="+mj-lt"/>
              </a:rPr>
              <a:t>Barbara (27)</a:t>
            </a:r>
          </a:p>
          <a:p>
            <a:pPr marL="520700" indent="-342900">
              <a:buFont typeface="Wingdings" panose="05000000000000000000" pitchFamily="2" charset="2"/>
              <a:buChar char="Ø"/>
              <a:defRPr/>
            </a:pPr>
            <a:endParaRPr lang="hu-HU" sz="25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u-HU" sz="2500" b="1" dirty="0">
                <a:solidFill>
                  <a:schemeClr val="tx1"/>
                </a:solidFill>
                <a:latin typeface="+mj-lt"/>
              </a:rPr>
              <a:t>Munka és magánélet összehangolása</a:t>
            </a:r>
          </a:p>
          <a:p>
            <a:pPr marL="177800" indent="0">
              <a:buNone/>
              <a:defRPr/>
            </a:pPr>
            <a:r>
              <a:rPr lang="hu-HU" sz="2500" i="1" dirty="0" smtClean="0">
                <a:solidFill>
                  <a:srgbClr val="FF0000"/>
                </a:solidFill>
                <a:latin typeface="+mj-lt"/>
              </a:rPr>
              <a:t>„</a:t>
            </a:r>
            <a:r>
              <a:rPr lang="hu-HU" sz="2500" i="1" dirty="0">
                <a:solidFill>
                  <a:srgbClr val="FF0000"/>
                </a:solidFill>
                <a:latin typeface="+mj-lt"/>
              </a:rPr>
              <a:t>Szerintem a szülők agyon vannak hajszolva. És ezért nincs annyi energiájuk nevelni.”</a:t>
            </a:r>
            <a:r>
              <a:rPr lang="hu-HU" sz="2500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25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2500" dirty="0" smtClean="0">
                <a:solidFill>
                  <a:schemeClr val="tx1"/>
                </a:solidFill>
                <a:latin typeface="+mj-lt"/>
              </a:rPr>
              <a:t>Flóra </a:t>
            </a:r>
            <a:r>
              <a:rPr lang="hu-HU" sz="2500" dirty="0">
                <a:solidFill>
                  <a:schemeClr val="tx1"/>
                </a:solidFill>
                <a:latin typeface="+mj-lt"/>
              </a:rPr>
              <a:t>(32)</a:t>
            </a:r>
          </a:p>
          <a:p>
            <a:pPr marL="177800" indent="0" algn="ctr">
              <a:buNone/>
              <a:defRPr/>
            </a:pP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55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79513" y="1110577"/>
            <a:ext cx="3647661" cy="5039139"/>
          </a:xfrm>
        </p:spPr>
        <p:txBody>
          <a:bodyPr>
            <a:normAutofit/>
          </a:bodyPr>
          <a:lstStyle/>
          <a:p>
            <a:r>
              <a:rPr lang="hu-HU" sz="4900" dirty="0" smtClean="0"/>
              <a:t>Eredmények</a:t>
            </a:r>
            <a:r>
              <a:rPr lang="hu-HU" sz="4900" dirty="0"/>
              <a:t/>
            </a:r>
            <a:br>
              <a:rPr lang="hu-HU" sz="4900" dirty="0"/>
            </a:br>
            <a:r>
              <a:rPr lang="hu-HU" sz="4900" dirty="0"/>
              <a:t/>
            </a:r>
            <a:br>
              <a:rPr lang="hu-HU" sz="4900" dirty="0"/>
            </a:br>
            <a:r>
              <a:rPr lang="hu-HU" sz="3900" dirty="0" smtClean="0"/>
              <a:t>A kutya szerepe</a:t>
            </a:r>
            <a:r>
              <a:rPr lang="hu-HU" sz="54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hu-HU" sz="5400" b="1" dirty="0">
                <a:solidFill>
                  <a:schemeClr val="bg2">
                    <a:lumMod val="50000"/>
                  </a:schemeClr>
                </a:solidFill>
              </a:rPr>
            </a:br>
            <a:endParaRPr lang="hu-HU" sz="49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58819" y="19878"/>
            <a:ext cx="4311996" cy="3943229"/>
          </a:xfrm>
        </p:spPr>
        <p:txBody>
          <a:bodyPr>
            <a:noAutofit/>
          </a:bodyPr>
          <a:lstStyle/>
          <a:p>
            <a:pPr marL="520700" indent="-342900">
              <a:buFont typeface="Wingdings" panose="05000000000000000000" pitchFamily="2" charset="2"/>
              <a:buChar char="Ø"/>
              <a:defRPr/>
            </a:pPr>
            <a:r>
              <a:rPr lang="hu-HU" b="1" dirty="0" smtClean="0">
                <a:solidFill>
                  <a:srgbClr val="000000"/>
                </a:solidFill>
                <a:latin typeface="+mj-lt"/>
              </a:rPr>
              <a:t>Kutya mint ’előgyerek’</a:t>
            </a:r>
          </a:p>
          <a:p>
            <a:pPr marL="177800" indent="0">
              <a:buNone/>
              <a:defRPr/>
            </a:pPr>
            <a:r>
              <a:rPr lang="hu-HU" i="1" dirty="0" smtClean="0">
                <a:solidFill>
                  <a:srgbClr val="FF0000"/>
                </a:solidFill>
              </a:rPr>
              <a:t>„</a:t>
            </a:r>
            <a:r>
              <a:rPr lang="hu-HU" i="1" dirty="0">
                <a:solidFill>
                  <a:srgbClr val="FF0000"/>
                </a:solidFill>
              </a:rPr>
              <a:t>Úgy is szoktuk mondani, hogy ő a </a:t>
            </a:r>
            <a:r>
              <a:rPr lang="hu-HU" i="1" dirty="0" err="1">
                <a:solidFill>
                  <a:srgbClr val="FF0000"/>
                </a:solidFill>
              </a:rPr>
              <a:t>nulladik</a:t>
            </a:r>
            <a:r>
              <a:rPr lang="hu-HU" i="1" dirty="0">
                <a:solidFill>
                  <a:srgbClr val="FF0000"/>
                </a:solidFill>
              </a:rPr>
              <a:t> gyerek.”</a:t>
            </a:r>
            <a:r>
              <a:rPr lang="hu-HU" dirty="0">
                <a:solidFill>
                  <a:srgbClr val="FF0000"/>
                </a:solidFill>
              </a:rPr>
              <a:t>  </a:t>
            </a:r>
            <a:r>
              <a:rPr lang="hu-HU" dirty="0">
                <a:solidFill>
                  <a:srgbClr val="000000"/>
                </a:solidFill>
              </a:rPr>
              <a:t>Bettina (</a:t>
            </a:r>
            <a:r>
              <a:rPr lang="hu-HU" dirty="0" smtClean="0">
                <a:solidFill>
                  <a:srgbClr val="000000"/>
                </a:solidFill>
              </a:rPr>
              <a:t>30)</a:t>
            </a:r>
          </a:p>
          <a:p>
            <a:pPr marL="177800" indent="0">
              <a:buNone/>
              <a:defRPr/>
            </a:pPr>
            <a:endParaRPr lang="hu-HU" dirty="0" smtClean="0">
              <a:solidFill>
                <a:srgbClr val="000000"/>
              </a:solidFill>
            </a:endParaRPr>
          </a:p>
          <a:p>
            <a:pPr marL="520700" indent="-342900">
              <a:buFont typeface="Wingdings" panose="05000000000000000000" pitchFamily="2" charset="2"/>
              <a:buChar char="Ø"/>
              <a:defRPr/>
            </a:pPr>
            <a:r>
              <a:rPr lang="hu-HU" b="1" dirty="0" smtClean="0">
                <a:solidFill>
                  <a:srgbClr val="000000"/>
                </a:solidFill>
                <a:latin typeface="+mj-lt"/>
                <a:ea typeface="Montserrat Black"/>
                <a:cs typeface="Montserrat Black"/>
              </a:rPr>
              <a:t>Kutya </a:t>
            </a:r>
            <a:r>
              <a:rPr lang="hu-HU" b="1" dirty="0">
                <a:solidFill>
                  <a:srgbClr val="000000"/>
                </a:solidFill>
                <a:latin typeface="+mj-lt"/>
                <a:ea typeface="Montserrat Black"/>
                <a:cs typeface="Montserrat Black"/>
              </a:rPr>
              <a:t>mint </a:t>
            </a:r>
            <a:r>
              <a:rPr lang="hu-HU" b="1" dirty="0" smtClean="0">
                <a:solidFill>
                  <a:srgbClr val="000000"/>
                </a:solidFill>
                <a:latin typeface="+mj-lt"/>
                <a:ea typeface="Montserrat Black"/>
                <a:cs typeface="Montserrat Black"/>
              </a:rPr>
              <a:t>’kvázi-gyerek’</a:t>
            </a:r>
            <a:endParaRPr lang="hu-HU" b="1" dirty="0">
              <a:solidFill>
                <a:srgbClr val="000000"/>
              </a:solidFill>
              <a:latin typeface="+mj-lt"/>
            </a:endParaRPr>
          </a:p>
          <a:p>
            <a:pPr marL="177798" indent="0">
              <a:buNone/>
              <a:defRPr/>
            </a:pPr>
            <a:r>
              <a:rPr lang="hu-HU" i="1" dirty="0" smtClean="0">
                <a:solidFill>
                  <a:srgbClr val="FF0000"/>
                </a:solidFill>
                <a:latin typeface="Montserrat"/>
                <a:ea typeface="Montserrat"/>
                <a:cs typeface="Montserrat"/>
              </a:rPr>
              <a:t>„</a:t>
            </a:r>
            <a:r>
              <a:rPr lang="hu-HU" i="1" dirty="0">
                <a:solidFill>
                  <a:srgbClr val="FF0000"/>
                </a:solidFill>
                <a:latin typeface="Montserrat"/>
                <a:ea typeface="Montserrat"/>
                <a:cs typeface="Montserrat"/>
              </a:rPr>
              <a:t>Most jelenleg egyébként ilyen gyerekszámba megy nálunk a párommal.”</a:t>
            </a:r>
            <a:r>
              <a:rPr lang="hu-HU" dirty="0">
                <a:solidFill>
                  <a:srgbClr val="FF0000"/>
                </a:solidFill>
                <a:latin typeface="Montserrat"/>
                <a:ea typeface="Montserrat"/>
                <a:cs typeface="Montserrat"/>
              </a:rPr>
              <a:t>  </a:t>
            </a:r>
            <a:r>
              <a:rPr lang="hu-HU" dirty="0">
                <a:solidFill>
                  <a:srgbClr val="000000"/>
                </a:solidFill>
                <a:latin typeface="+mj-lt"/>
                <a:ea typeface="Montserrat"/>
                <a:cs typeface="Montserrat"/>
              </a:rPr>
              <a:t>Panka (26)</a:t>
            </a:r>
            <a:endParaRPr lang="hu-HU" dirty="0">
              <a:solidFill>
                <a:srgbClr val="000000"/>
              </a:solidFill>
              <a:latin typeface="+mj-lt"/>
            </a:endParaRPr>
          </a:p>
          <a:p>
            <a:pPr marL="177798" indent="0">
              <a:buClr>
                <a:srgbClr val="595959"/>
              </a:buClr>
              <a:buSzPts val="800"/>
              <a:buNone/>
              <a:defRPr/>
            </a:pPr>
            <a:endParaRPr lang="hu-HU" dirty="0">
              <a:solidFill>
                <a:schemeClr val="bg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345017" y="0"/>
            <a:ext cx="451236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798">
              <a:buClr>
                <a:schemeClr val="accent1"/>
              </a:buClr>
              <a:defRPr/>
            </a:pPr>
            <a:endParaRPr lang="hu-HU" dirty="0">
              <a:solidFill>
                <a:srgbClr val="000000"/>
              </a:solidFill>
              <a:latin typeface="Montserrat Black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r>
              <a:rPr lang="hu-HU" sz="2000" b="1" dirty="0">
                <a:solidFill>
                  <a:srgbClr val="000000"/>
                </a:solidFill>
                <a:latin typeface="+mj-lt"/>
                <a:ea typeface="Montserrat Black"/>
                <a:cs typeface="Montserrat Black"/>
              </a:rPr>
              <a:t>A kutya jelentősen különböző a </a:t>
            </a:r>
            <a:r>
              <a:rPr lang="hu-HU" sz="2000" b="1" dirty="0" smtClean="0">
                <a:solidFill>
                  <a:srgbClr val="000000"/>
                </a:solidFill>
                <a:latin typeface="+mj-lt"/>
                <a:ea typeface="Montserrat Black"/>
                <a:cs typeface="Montserrat Black"/>
              </a:rPr>
              <a:t>gyerektől</a:t>
            </a:r>
          </a:p>
          <a:p>
            <a:pPr marL="177798">
              <a:buClr>
                <a:schemeClr val="accent1"/>
              </a:buClr>
              <a:defRPr/>
            </a:pPr>
            <a:r>
              <a:rPr lang="hu-HU" sz="2000" i="1" dirty="0" smtClean="0">
                <a:solidFill>
                  <a:srgbClr val="FF0000"/>
                </a:solidFill>
                <a:latin typeface="+mj-lt"/>
                <a:ea typeface="Montserrat"/>
                <a:cs typeface="Montserrat"/>
              </a:rPr>
              <a:t>„</a:t>
            </a:r>
            <a:r>
              <a:rPr lang="hu-HU" sz="2000" i="1" dirty="0">
                <a:solidFill>
                  <a:srgbClr val="FF0000"/>
                </a:solidFill>
                <a:latin typeface="+mj-lt"/>
                <a:ea typeface="Montserrat"/>
                <a:cs typeface="Montserrat"/>
              </a:rPr>
              <a:t>Szerintem nagyon jó dolog, hogy van egy kutyánk, és szeretem, de számomra legalábbis, semmi köze a gyerekvállaláshoz.”</a:t>
            </a:r>
            <a:r>
              <a:rPr lang="hu-HU" sz="2000" dirty="0">
                <a:solidFill>
                  <a:srgbClr val="FF0000"/>
                </a:solidFill>
                <a:latin typeface="+mj-lt"/>
                <a:ea typeface="Montserrat"/>
                <a:cs typeface="Montserrat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+mj-lt"/>
                <a:ea typeface="Montserrat"/>
                <a:cs typeface="Montserrat"/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  <a:latin typeface="+mj-lt"/>
                <a:ea typeface="Montserrat"/>
                <a:cs typeface="Montserrat"/>
              </a:rPr>
              <a:t>Selena</a:t>
            </a:r>
            <a:r>
              <a:rPr lang="hu-HU" sz="2000" dirty="0" smtClean="0">
                <a:solidFill>
                  <a:srgbClr val="000000"/>
                </a:solidFill>
                <a:latin typeface="+mj-lt"/>
                <a:ea typeface="Montserrat"/>
                <a:cs typeface="Montserrat"/>
              </a:rPr>
              <a:t> </a:t>
            </a:r>
            <a:r>
              <a:rPr lang="hu-HU" sz="2000" dirty="0">
                <a:solidFill>
                  <a:srgbClr val="000000"/>
                </a:solidFill>
                <a:latin typeface="+mj-lt"/>
                <a:ea typeface="Montserrat"/>
                <a:cs typeface="Montserrat"/>
              </a:rPr>
              <a:t>(29</a:t>
            </a:r>
            <a:r>
              <a:rPr lang="hu-HU" sz="2000" dirty="0" smtClean="0">
                <a:solidFill>
                  <a:srgbClr val="000000"/>
                </a:solidFill>
                <a:latin typeface="+mj-lt"/>
                <a:ea typeface="Montserrat"/>
                <a:cs typeface="Montserrat"/>
              </a:rPr>
              <a:t>)</a:t>
            </a:r>
          </a:p>
          <a:p>
            <a:pPr marL="177798">
              <a:buClr>
                <a:schemeClr val="accent1"/>
              </a:buClr>
              <a:defRPr/>
            </a:pPr>
            <a:endParaRPr lang="hu-HU" sz="2000" dirty="0" smtClean="0">
              <a:solidFill>
                <a:srgbClr val="000000"/>
              </a:solidFill>
              <a:latin typeface="+mj-lt"/>
              <a:ea typeface="Montserrat"/>
              <a:cs typeface="Montserrat"/>
            </a:endParaRPr>
          </a:p>
          <a:p>
            <a:pPr marL="177798">
              <a:buClr>
                <a:schemeClr val="accent1"/>
              </a:buClr>
              <a:defRPr/>
            </a:pPr>
            <a:endParaRPr lang="hu-HU" sz="2000" dirty="0">
              <a:solidFill>
                <a:srgbClr val="000000"/>
              </a:solidFill>
              <a:latin typeface="+mj-lt"/>
            </a:endParaRPr>
          </a:p>
          <a:p>
            <a:pPr marL="520698" indent="-342900"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hu-HU" sz="2000" b="1" dirty="0">
                <a:solidFill>
                  <a:srgbClr val="000000"/>
                </a:solidFill>
                <a:latin typeface="+mj-lt"/>
              </a:rPr>
              <a:t>A kutya mint gyerekhelyettesítő</a:t>
            </a:r>
          </a:p>
          <a:p>
            <a:pPr marL="177798">
              <a:buClr>
                <a:schemeClr val="accent1"/>
              </a:buClr>
              <a:buSzPct val="100000"/>
              <a:defRPr/>
            </a:pPr>
            <a:r>
              <a:rPr lang="hu-HU" sz="2000" i="1" dirty="0">
                <a:solidFill>
                  <a:srgbClr val="FF0000"/>
                </a:solidFill>
                <a:latin typeface="+mj-lt"/>
              </a:rPr>
              <a:t>„Nekem most a kutya a gyerek" "olyan, mint egy újszülött. Úgyhogy ennyi. Van egy gyerekem, akiről fotókat kell posztolnom, és mindenkinek meg kell mutatnom, hogy milyen cukrosan alszik, össze van bújva a radiátor mellett betakarva." </a:t>
            </a:r>
            <a:r>
              <a:rPr lang="hu-HU" sz="2000" i="1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 </a:t>
            </a:r>
            <a:r>
              <a:rPr lang="hu-HU" sz="2000" dirty="0">
                <a:solidFill>
                  <a:schemeClr val="bg1">
                    <a:lumMod val="10000"/>
                  </a:schemeClr>
                </a:solidFill>
                <a:latin typeface="+mj-lt"/>
              </a:rPr>
              <a:t>Dia (39)</a:t>
            </a:r>
          </a:p>
          <a:p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3737116" y="3630146"/>
            <a:ext cx="33693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u-HU" sz="2000" b="1" dirty="0">
                <a:latin typeface="+mj-lt"/>
              </a:rPr>
              <a:t>A kutya változó szerepe a </a:t>
            </a:r>
            <a:r>
              <a:rPr lang="hu-HU" sz="2000" b="1" dirty="0" smtClean="0">
                <a:latin typeface="+mj-lt"/>
              </a:rPr>
              <a:t>családban.</a:t>
            </a:r>
            <a:endParaRPr lang="hu-HU" sz="2000" b="1" dirty="0">
              <a:latin typeface="+mj-lt"/>
            </a:endParaRPr>
          </a:p>
          <a:p>
            <a:pPr>
              <a:defRPr/>
            </a:pPr>
            <a:endParaRPr lang="hu-HU" sz="2000" dirty="0">
              <a:latin typeface="+mj-lt"/>
            </a:endParaRPr>
          </a:p>
          <a:p>
            <a:pPr>
              <a:defRPr/>
            </a:pPr>
            <a:r>
              <a:rPr lang="hu-HU" sz="2000" b="1" dirty="0">
                <a:latin typeface="+mj-lt"/>
              </a:rPr>
              <a:t>Ez a jelenség fordított irányban is működhet</a:t>
            </a:r>
            <a:r>
              <a:rPr lang="hu-HU" sz="2000" b="1" dirty="0" smtClean="0">
                <a:latin typeface="+mj-lt"/>
              </a:rPr>
              <a:t>.</a:t>
            </a:r>
          </a:p>
          <a:p>
            <a:pPr>
              <a:defRPr/>
            </a:pPr>
            <a:endParaRPr lang="hu-HU" sz="2000" b="1" dirty="0">
              <a:latin typeface="+mj-lt"/>
            </a:endParaRPr>
          </a:p>
          <a:p>
            <a:pPr>
              <a:defRPr/>
            </a:pPr>
            <a:r>
              <a:rPr lang="hu-HU" sz="2000" i="1" dirty="0">
                <a:solidFill>
                  <a:srgbClr val="FF0000"/>
                </a:solidFill>
                <a:latin typeface="+mj-lt"/>
              </a:rPr>
              <a:t>„A gyerekek felnőttek, és most már ők [a kutyák] kvázi a mi gyerekeink”</a:t>
            </a:r>
            <a:r>
              <a:rPr lang="hu-HU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2000" dirty="0">
                <a:latin typeface="+mj-lt"/>
              </a:rPr>
              <a:t>Detti (41) </a:t>
            </a:r>
          </a:p>
          <a:p>
            <a:pPr>
              <a:defRPr/>
            </a:pPr>
            <a:endParaRPr lang="hu-HU" dirty="0">
              <a:latin typeface="Montserrat Black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917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15" y="218661"/>
            <a:ext cx="7315200" cy="1532216"/>
          </a:xfrm>
        </p:spPr>
        <p:txBody>
          <a:bodyPr>
            <a:normAutofit/>
          </a:bodyPr>
          <a:lstStyle/>
          <a:p>
            <a:pPr algn="ctr"/>
            <a:r>
              <a:rPr lang="hu-HU" sz="5500" dirty="0" smtClean="0"/>
              <a:t>Összefoglalás</a:t>
            </a:r>
            <a:endParaRPr lang="hu-HU" sz="55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98774" y="1750877"/>
            <a:ext cx="399552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300" b="1" dirty="0" smtClean="0">
                <a:solidFill>
                  <a:schemeClr val="bg1"/>
                </a:solidFill>
              </a:rPr>
              <a:t>A kutatás </a:t>
            </a:r>
            <a:r>
              <a:rPr lang="hu-HU" sz="2300" b="1" dirty="0" err="1" smtClean="0">
                <a:solidFill>
                  <a:schemeClr val="bg1"/>
                </a:solidFill>
              </a:rPr>
              <a:t>limitációi</a:t>
            </a:r>
            <a:r>
              <a:rPr lang="hu-HU" sz="2300" b="1" dirty="0" smtClean="0">
                <a:solidFill>
                  <a:schemeClr val="bg1"/>
                </a:solidFill>
              </a:rPr>
              <a:t>:</a:t>
            </a:r>
          </a:p>
          <a:p>
            <a:endParaRPr lang="hu-HU" sz="2300" b="1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bg1"/>
                </a:solidFill>
              </a:rPr>
              <a:t>A minta csak nagyvárosban élő, magasan iskolázott nőkből állt.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u-HU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bg1"/>
                </a:solidFill>
              </a:rPr>
              <a:t>Több volt a gyermektelen interjúalany, mint a gyereket nevelő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098774" y="4514199"/>
            <a:ext cx="399552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300" b="1" dirty="0" smtClean="0">
                <a:solidFill>
                  <a:schemeClr val="bg1"/>
                </a:solidFill>
              </a:rPr>
              <a:t>A kutatás kiterjesztése: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Férfiakra, vidéken, falvakban élőkre, alacsony iskolai végzettségűekre.</a:t>
            </a:r>
          </a:p>
          <a:p>
            <a:endParaRPr lang="hu-HU" sz="2300" b="1" dirty="0">
              <a:solidFill>
                <a:schemeClr val="bg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78296" y="1967948"/>
            <a:ext cx="4303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b="1" dirty="0">
                <a:solidFill>
                  <a:schemeClr val="bg1"/>
                </a:solidFill>
                <a:latin typeface="Montserrat Black"/>
              </a:rPr>
              <a:t>Az általunk megkérdezett nők többsége szeretne a jövőben </a:t>
            </a:r>
            <a:r>
              <a:rPr lang="hu-HU" b="1" dirty="0" smtClean="0">
                <a:solidFill>
                  <a:schemeClr val="bg1"/>
                </a:solidFill>
                <a:latin typeface="Montserrat Black"/>
              </a:rPr>
              <a:t>gyereket.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278296" y="3074316"/>
            <a:ext cx="36277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u-HU" sz="2000" b="1" dirty="0">
                <a:solidFill>
                  <a:schemeClr val="bg1"/>
                </a:solidFill>
                <a:latin typeface="+mj-lt"/>
              </a:rPr>
              <a:t>Befolyásoló tényezők:</a:t>
            </a:r>
          </a:p>
          <a:p>
            <a:pPr>
              <a:defRPr/>
            </a:pPr>
            <a:endParaRPr lang="hu-HU" dirty="0">
              <a:solidFill>
                <a:schemeClr val="bg1"/>
              </a:solidFill>
              <a:latin typeface="Montserrat Black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bg1"/>
                </a:solidFill>
                <a:latin typeface="+mj-lt"/>
              </a:rPr>
              <a:t>Megfelelő partner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hu-HU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bg1"/>
                </a:solidFill>
                <a:latin typeface="+mj-lt"/>
              </a:rPr>
              <a:t>Anyagi/lakhatási biztonság megléte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hu-HU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bg1"/>
                </a:solidFill>
                <a:latin typeface="+mj-lt"/>
              </a:rPr>
              <a:t>Munka és magánélet összehangolása (energiabefektetés)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0831818"/>
      </p:ext>
    </p:extLst>
  </p:cSld>
  <p:clrMapOvr>
    <a:masterClrMapping/>
  </p:clrMapOvr>
</p:sld>
</file>

<file path=ppt/theme/theme1.xml><?xml version="1.0" encoding="utf-8"?>
<a:theme xmlns:a="http://schemas.openxmlformats.org/drawingml/2006/main" name="Keret">
  <a:themeElements>
    <a:clrScheme name="Ker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Keret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er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TM03457475[[fn=Keret]]</Template>
  <TotalTime>1224</TotalTime>
  <Words>850</Words>
  <Application>Microsoft Office PowerPoint</Application>
  <PresentationFormat>Szélesvásznú</PresentationFormat>
  <Paragraphs>103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20" baseType="lpstr">
      <vt:lpstr>Malgun Gothic</vt:lpstr>
      <vt:lpstr>Arial</vt:lpstr>
      <vt:lpstr>Corbel</vt:lpstr>
      <vt:lpstr>Mongolian Baiti</vt:lpstr>
      <vt:lpstr>Montserrat</vt:lpstr>
      <vt:lpstr>Montserrat Black</vt:lpstr>
      <vt:lpstr>Times New Roman</vt:lpstr>
      <vt:lpstr>Wingdings</vt:lpstr>
      <vt:lpstr>Wingdings 2</vt:lpstr>
      <vt:lpstr>Keret</vt:lpstr>
      <vt:lpstr>Helyettesítheti-e a kutyatartás a gyermekvállalást Magyarországon?</vt:lpstr>
      <vt:lpstr>Elméleti háttér</vt:lpstr>
      <vt:lpstr>Szakirodalmi áttekintés</vt:lpstr>
      <vt:lpstr>Módszertan</vt:lpstr>
      <vt:lpstr>Eredmények  A kutya hatása a párkapcsolatra </vt:lpstr>
      <vt:lpstr>Eredmények  Munka és magánélet kutya, illetve gyerek mellett </vt:lpstr>
      <vt:lpstr>Eredmények  A gyermekvállalást befolyásoló tényezők </vt:lpstr>
      <vt:lpstr>Eredmények  A kutya szerepe </vt:lpstr>
      <vt:lpstr>Összefoglalás</vt:lpstr>
      <vt:lpstr>Köszönjük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Helyettesítheti-e a kutyatartás a gyermekvállalást Magyarországon?</dc:title>
  <dc:creator>Pélyi Lóránt</dc:creator>
  <cp:lastModifiedBy>Pélyi Lóránt</cp:lastModifiedBy>
  <cp:revision>22</cp:revision>
  <dcterms:created xsi:type="dcterms:W3CDTF">2023-10-02T15:45:38Z</dcterms:created>
  <dcterms:modified xsi:type="dcterms:W3CDTF">2023-10-03T12:10:10Z</dcterms:modified>
</cp:coreProperties>
</file>