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65" r:id="rId6"/>
    <p:sldId id="261" r:id="rId7"/>
    <p:sldId id="262" r:id="rId8"/>
    <p:sldId id="264"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hu-HU"/>
              <a:t>Mintacím szerkesztése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07DA4F6A-8107-4914-879A-B9DEBD401307}" type="datetimeFigureOut">
              <a:rPr lang="hu-HU" smtClean="0"/>
              <a:t>2022. 10. 20.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4055220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áma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hu-HU"/>
              <a:t>Mintacím szerkesztése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hu-HU"/>
              <a:t>Kép beszúrásához kattintson az ikonra</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07DA4F6A-8107-4914-879A-B9DEBD401307}" type="datetimeFigureOut">
              <a:rPr lang="hu-HU" smtClean="0"/>
              <a:t>2022. 10. 20.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260311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hu-HU"/>
              <a:t>Mintacím szerkesztése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hu-HU"/>
              <a:t>Mintaszöveg szerkesztése</a:t>
            </a:r>
          </a:p>
        </p:txBody>
      </p:sp>
      <p:sp>
        <p:nvSpPr>
          <p:cNvPr id="4" name="Date Placeholder 3"/>
          <p:cNvSpPr>
            <a:spLocks noGrp="1"/>
          </p:cNvSpPr>
          <p:nvPr>
            <p:ph type="dt" sz="half" idx="10"/>
          </p:nvPr>
        </p:nvSpPr>
        <p:spPr/>
        <p:txBody>
          <a:bodyPr/>
          <a:lstStyle/>
          <a:p>
            <a:fld id="{07DA4F6A-8107-4914-879A-B9DEBD401307}" type="datetimeFigureOut">
              <a:rPr lang="hu-HU" smtClean="0"/>
              <a:t>2022. 10. 20.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3538050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hu-HU"/>
              <a:t>Mintacím szerkesztése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hu-HU"/>
              <a:t>Mintaszöveg szerkesztése</a:t>
            </a:r>
          </a:p>
        </p:txBody>
      </p:sp>
      <p:sp>
        <p:nvSpPr>
          <p:cNvPr id="2" name="Date Placeholder 1"/>
          <p:cNvSpPr>
            <a:spLocks noGrp="1"/>
          </p:cNvSpPr>
          <p:nvPr>
            <p:ph type="dt" sz="half" idx="10"/>
          </p:nvPr>
        </p:nvSpPr>
        <p:spPr/>
        <p:txBody>
          <a:bodyPr/>
          <a:lstStyle/>
          <a:p>
            <a:fld id="{07DA4F6A-8107-4914-879A-B9DEBD401307}" type="datetimeFigureOut">
              <a:rPr lang="hu-HU" smtClean="0"/>
              <a:t>2022. 10. 20.</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2114790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07DA4F6A-8107-4914-879A-B9DEBD401307}" type="datetimeFigureOut">
              <a:rPr lang="hu-HU" smtClean="0"/>
              <a:t>2022. 10. 20.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3450473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hu-HU"/>
              <a:t>Mintacím szerkesztése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07DA4F6A-8107-4914-879A-B9DEBD401307}" type="datetimeFigureOut">
              <a:rPr lang="hu-HU" smtClean="0"/>
              <a:t>2022. 10. 20.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3598547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hu-HU"/>
              <a:t>Mintacím szerkesztése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07DA4F6A-8107-4914-879A-B9DEBD401307}" type="datetimeFigureOut">
              <a:rPr lang="hu-HU" smtClean="0"/>
              <a:t>2022. 10. 20.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308741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hu-HU"/>
              <a:t>Mintacím szerkesztése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07DA4F6A-8107-4914-879A-B9DEBD401307}" type="datetimeFigureOut">
              <a:rPr lang="hu-HU" smtClean="0"/>
              <a:t>2022. 10. 20.</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227904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07DA4F6A-8107-4914-879A-B9DEBD401307}" type="datetimeFigureOut">
              <a:rPr lang="hu-HU" smtClean="0"/>
              <a:t>2022. 10. 20.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3520577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07DA4F6A-8107-4914-879A-B9DEBD401307}" type="datetimeFigureOut">
              <a:rPr lang="hu-HU" smtClean="0"/>
              <a:t>2022. 10. 20.</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382643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07DA4F6A-8107-4914-879A-B9DEBD401307}" type="datetimeFigureOut">
              <a:rPr lang="hu-HU" smtClean="0"/>
              <a:t>2022. 10. 20.</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40002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DA4F6A-8107-4914-879A-B9DEBD401307}" type="datetimeFigureOut">
              <a:rPr lang="hu-HU" smtClean="0"/>
              <a:t>2022. 10. 20.</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4223079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hu-HU"/>
              <a:t>Mintacím szerkesztése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07DA4F6A-8107-4914-879A-B9DEBD401307}" type="datetimeFigureOut">
              <a:rPr lang="hu-HU" smtClean="0"/>
              <a:t>2022. 10. 20.</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2832802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hu-HU"/>
              <a:t>Mintacím szerkesztése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hu-HU"/>
              <a:t>Kép beszúrásához kattintson az ikonra</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a:xfrm>
            <a:off x="3885810" y="6041362"/>
            <a:ext cx="976879" cy="365125"/>
          </a:xfrm>
        </p:spPr>
        <p:txBody>
          <a:bodyPr/>
          <a:lstStyle/>
          <a:p>
            <a:fld id="{07DA4F6A-8107-4914-879A-B9DEBD401307}" type="datetimeFigureOut">
              <a:rPr lang="hu-HU" smtClean="0"/>
              <a:t>2022. 10. 20.</a:t>
            </a:fld>
            <a:endParaRPr lang="hu-HU"/>
          </a:p>
        </p:txBody>
      </p:sp>
      <p:sp>
        <p:nvSpPr>
          <p:cNvPr id="6" name="Footer Placeholder 5"/>
          <p:cNvSpPr>
            <a:spLocks noGrp="1"/>
          </p:cNvSpPr>
          <p:nvPr>
            <p:ph type="ftr" sz="quarter" idx="11"/>
          </p:nvPr>
        </p:nvSpPr>
        <p:spPr>
          <a:xfrm>
            <a:off x="590396" y="6041362"/>
            <a:ext cx="3295413" cy="365125"/>
          </a:xfrm>
        </p:spPr>
        <p:txBody>
          <a:bodyPr/>
          <a:lstStyle/>
          <a:p>
            <a:endParaRPr lang="hu-HU"/>
          </a:p>
        </p:txBody>
      </p:sp>
      <p:sp>
        <p:nvSpPr>
          <p:cNvPr id="7" name="Slide Number Placeholder 6"/>
          <p:cNvSpPr>
            <a:spLocks noGrp="1"/>
          </p:cNvSpPr>
          <p:nvPr>
            <p:ph type="sldNum" sz="quarter" idx="12"/>
          </p:nvPr>
        </p:nvSpPr>
        <p:spPr>
          <a:xfrm>
            <a:off x="4862689" y="5915888"/>
            <a:ext cx="1062155" cy="490599"/>
          </a:xfrm>
        </p:spPr>
        <p:txBody>
          <a:bodyPr/>
          <a:lstStyle/>
          <a:p>
            <a:fld id="{3A431754-59C9-4039-88AD-29DB57E31423}" type="slidenum">
              <a:rPr lang="hu-HU" smtClean="0"/>
              <a:t>‹#›</a:t>
            </a:fld>
            <a:endParaRPr lang="hu-HU"/>
          </a:p>
        </p:txBody>
      </p:sp>
    </p:spTree>
    <p:extLst>
      <p:ext uri="{BB962C8B-B14F-4D97-AF65-F5344CB8AC3E}">
        <p14:creationId xmlns:p14="http://schemas.microsoft.com/office/powerpoint/2010/main" val="616973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hu-HU"/>
              <a:t>Mintacím szerkesztése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hu-HU"/>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7DA4F6A-8107-4914-879A-B9DEBD401307}" type="datetimeFigureOut">
              <a:rPr lang="hu-HU" smtClean="0"/>
              <a:t>2022. 10. 20.</a:t>
            </a:fld>
            <a:endParaRPr lang="hu-HU"/>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3A431754-59C9-4039-88AD-29DB57E31423}" type="slidenum">
              <a:rPr lang="hu-HU" smtClean="0"/>
              <a:t>‹#›</a:t>
            </a:fld>
            <a:endParaRPr lang="hu-HU"/>
          </a:p>
        </p:txBody>
      </p:sp>
    </p:spTree>
    <p:extLst>
      <p:ext uri="{BB962C8B-B14F-4D97-AF65-F5344CB8AC3E}">
        <p14:creationId xmlns:p14="http://schemas.microsoft.com/office/powerpoint/2010/main" val="294629570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vtr.valasztas.hu/nepszavazas202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oross.daniel@tk.hu" TargetMode="External"/><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468087" y="468087"/>
            <a:ext cx="10748554" cy="3856128"/>
          </a:xfrm>
        </p:spPr>
        <p:txBody>
          <a:bodyPr>
            <a:normAutofit fontScale="90000"/>
          </a:bodyPr>
          <a:lstStyle/>
          <a:p>
            <a:pPr algn="ctr"/>
            <a:r>
              <a:rPr lang="en-US" b="1" i="1" dirty="0"/>
              <a:t>The strategic use referendums in Hungary  </a:t>
            </a:r>
            <a:r>
              <a:rPr lang="hu-HU" b="1" i="1" dirty="0"/>
              <a:t/>
            </a:r>
            <a:br>
              <a:rPr lang="hu-HU" b="1" i="1" dirty="0"/>
            </a:br>
            <a:r>
              <a:rPr lang="hu-HU" b="1" i="1" dirty="0"/>
              <a:t>T</a:t>
            </a:r>
            <a:r>
              <a:rPr lang="en-US" b="1" i="1" dirty="0"/>
              <a:t>he case of the 2022</a:t>
            </a:r>
            <a:br>
              <a:rPr lang="en-US" b="1" i="1" dirty="0"/>
            </a:br>
            <a:r>
              <a:rPr lang="en-US" b="1" i="1" dirty="0"/>
              <a:t>Referendum on “Child Protection”</a:t>
            </a:r>
            <a:r>
              <a:rPr lang="hu-HU" b="1" dirty="0"/>
              <a:t/>
            </a:r>
            <a:br>
              <a:rPr lang="hu-HU" b="1" dirty="0"/>
            </a:br>
            <a:endParaRPr lang="hu-HU" dirty="0"/>
          </a:p>
        </p:txBody>
      </p:sp>
      <p:sp>
        <p:nvSpPr>
          <p:cNvPr id="3" name="Alcím 2"/>
          <p:cNvSpPr>
            <a:spLocks noGrp="1"/>
          </p:cNvSpPr>
          <p:nvPr>
            <p:ph type="subTitle" idx="1"/>
          </p:nvPr>
        </p:nvSpPr>
        <p:spPr>
          <a:xfrm>
            <a:off x="181929" y="5022889"/>
            <a:ext cx="10572000" cy="434974"/>
          </a:xfrm>
        </p:spPr>
        <p:txBody>
          <a:bodyPr>
            <a:noAutofit/>
          </a:bodyPr>
          <a:lstStyle/>
          <a:p>
            <a:r>
              <a:rPr lang="hu-HU" dirty="0"/>
              <a:t>Daniel Oross, PhD</a:t>
            </a:r>
          </a:p>
          <a:p>
            <a:r>
              <a:rPr lang="en-US" b="0" i="0" dirty="0">
                <a:effectLst/>
                <a:latin typeface="Google Sans"/>
              </a:rPr>
              <a:t>Case Study Meeting Cluj OCT 11-12 </a:t>
            </a:r>
            <a:endParaRPr lang="hu-HU" b="0" i="0" dirty="0">
              <a:effectLst/>
              <a:latin typeface="Google Sans"/>
            </a:endParaRPr>
          </a:p>
          <a:p>
            <a:r>
              <a:rPr lang="en-US" b="0" i="0" dirty="0">
                <a:effectLst/>
                <a:latin typeface="Google Sans"/>
              </a:rPr>
              <a:t>Cost Action 'LGBTQI+ Social and Economic (</a:t>
            </a:r>
            <a:r>
              <a:rPr lang="en-US" b="0" i="0" dirty="0" smtClean="0">
                <a:effectLst/>
                <a:latin typeface="Google Sans"/>
              </a:rPr>
              <a:t>In)equalities</a:t>
            </a:r>
            <a:endParaRPr lang="hu-HU" b="0" i="0" dirty="0" smtClean="0">
              <a:effectLst/>
              <a:latin typeface="Google Sans"/>
            </a:endParaRPr>
          </a:p>
          <a:p>
            <a:r>
              <a:rPr lang="hu-HU" dirty="0" smtClean="0"/>
              <a:t>T</a:t>
            </a:r>
            <a:r>
              <a:rPr lang="en-US" dirty="0" smtClean="0"/>
              <a:t>he </a:t>
            </a:r>
            <a:r>
              <a:rPr lang="en-US" dirty="0"/>
              <a:t>Reproductive Sociology Research Group, supported by the Momentum </a:t>
            </a:r>
            <a:r>
              <a:rPr lang="en-US" dirty="0" err="1"/>
              <a:t>Programme</a:t>
            </a:r>
            <a:r>
              <a:rPr lang="en-US" dirty="0"/>
              <a:t> of the Hungarian Academy of Sciences</a:t>
            </a:r>
            <a:endParaRPr lang="hu-HU" dirty="0"/>
          </a:p>
        </p:txBody>
      </p:sp>
    </p:spTree>
    <p:extLst>
      <p:ext uri="{BB962C8B-B14F-4D97-AF65-F5344CB8AC3E}">
        <p14:creationId xmlns:p14="http://schemas.microsoft.com/office/powerpoint/2010/main" val="2083065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US" dirty="0"/>
              <a:t>Aim and content of the presentation</a:t>
            </a:r>
          </a:p>
        </p:txBody>
      </p:sp>
      <p:sp>
        <p:nvSpPr>
          <p:cNvPr id="3" name="Tartalom helye 2"/>
          <p:cNvSpPr>
            <a:spLocks noGrp="1"/>
          </p:cNvSpPr>
          <p:nvPr>
            <p:ph idx="1"/>
          </p:nvPr>
        </p:nvSpPr>
        <p:spPr>
          <a:xfrm>
            <a:off x="337457" y="2253343"/>
            <a:ext cx="11604171" cy="4484914"/>
          </a:xfrm>
        </p:spPr>
        <p:txBody>
          <a:bodyPr>
            <a:normAutofit/>
          </a:bodyPr>
          <a:lstStyle/>
          <a:p>
            <a:pPr marL="0" indent="0" algn="just">
              <a:buNone/>
            </a:pPr>
            <a:r>
              <a:rPr lang="en-US" sz="2400" dirty="0"/>
              <a:t>The aim of this presentation is to provide a mini-case study of a controversial aspect related to LGBTQ+ social rights exercised in practice in Hungary.</a:t>
            </a:r>
          </a:p>
          <a:p>
            <a:pPr marL="0" indent="0" algn="just">
              <a:buNone/>
            </a:pPr>
            <a:r>
              <a:rPr lang="en-US" sz="2400" dirty="0"/>
              <a:t>The 2022 referendum  exclusively served the </a:t>
            </a:r>
            <a:r>
              <a:rPr lang="en-US" sz="2400" i="1" dirty="0"/>
              <a:t>strategic interests</a:t>
            </a:r>
            <a:r>
              <a:rPr lang="en-US" sz="2400" dirty="0"/>
              <a:t> of the </a:t>
            </a:r>
            <a:r>
              <a:rPr lang="en-US" sz="2400" dirty="0" err="1"/>
              <a:t>Fidesz</a:t>
            </a:r>
            <a:r>
              <a:rPr lang="en-US" sz="2400" dirty="0"/>
              <a:t> party: the party tried to advance its </a:t>
            </a:r>
            <a:r>
              <a:rPr lang="en-US" sz="2400" i="1" dirty="0"/>
              <a:t>legislative agenda</a:t>
            </a:r>
            <a:r>
              <a:rPr lang="en-US" sz="2400" dirty="0"/>
              <a:t> and it </a:t>
            </a:r>
            <a:r>
              <a:rPr lang="en-US" sz="2400" i="1" dirty="0"/>
              <a:t>mobilized</a:t>
            </a:r>
            <a:r>
              <a:rPr lang="en-US" sz="2400" dirty="0"/>
              <a:t> its supporters, therefore the main questions of the presentation are:</a:t>
            </a:r>
          </a:p>
          <a:p>
            <a:pPr algn="just"/>
            <a:r>
              <a:rPr lang="en-US" sz="2400" dirty="0"/>
              <a:t>What were the characteristics of the legislative agenda of the government? </a:t>
            </a:r>
          </a:p>
          <a:p>
            <a:pPr algn="just"/>
            <a:r>
              <a:rPr lang="en-US" sz="2400" dirty="0"/>
              <a:t>How did the government use the referendum to mobilize voters of the party in government (timeframe and tools)?</a:t>
            </a:r>
          </a:p>
          <a:p>
            <a:pPr marL="0" indent="0">
              <a:buNone/>
            </a:pPr>
            <a:endParaRPr lang="hu-HU" dirty="0"/>
          </a:p>
          <a:p>
            <a:pPr marL="0" indent="0">
              <a:buNone/>
            </a:pPr>
            <a:endParaRPr lang="en-US" dirty="0"/>
          </a:p>
        </p:txBody>
      </p:sp>
    </p:spTree>
    <p:extLst>
      <p:ext uri="{BB962C8B-B14F-4D97-AF65-F5344CB8AC3E}">
        <p14:creationId xmlns:p14="http://schemas.microsoft.com/office/powerpoint/2010/main" val="1439928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57051" y="278675"/>
            <a:ext cx="10996749" cy="1412014"/>
          </a:xfrm>
        </p:spPr>
        <p:txBody>
          <a:bodyPr>
            <a:normAutofit fontScale="90000"/>
          </a:bodyPr>
          <a:lstStyle/>
          <a:p>
            <a:pPr algn="ctr"/>
            <a:r>
              <a:rPr lang="hu-HU" sz="2800" dirty="0"/>
              <a:t>Act Nr. 79/2021</a:t>
            </a:r>
            <a:r>
              <a:rPr lang="hu-HU" sz="3200" dirty="0"/>
              <a:t/>
            </a:r>
            <a:br>
              <a:rPr lang="hu-HU" sz="3200" dirty="0"/>
            </a:br>
            <a:r>
              <a:rPr lang="en-US" sz="3200" dirty="0"/>
              <a:t> law on stricter action against pedophile offenders, as well as on the amendment of certain laws for the protection of children</a:t>
            </a:r>
            <a:endParaRPr lang="hu-HU" sz="3200" dirty="0"/>
          </a:p>
        </p:txBody>
      </p:sp>
      <p:sp>
        <p:nvSpPr>
          <p:cNvPr id="3" name="Tartalom helye 2"/>
          <p:cNvSpPr>
            <a:spLocks noGrp="1"/>
          </p:cNvSpPr>
          <p:nvPr>
            <p:ph idx="1"/>
          </p:nvPr>
        </p:nvSpPr>
        <p:spPr>
          <a:xfrm>
            <a:off x="442173" y="2222287"/>
            <a:ext cx="11373288" cy="4357038"/>
          </a:xfrm>
        </p:spPr>
        <p:txBody>
          <a:bodyPr>
            <a:noAutofit/>
          </a:bodyPr>
          <a:lstStyle/>
          <a:p>
            <a:pPr marL="0" indent="0" algn="just">
              <a:buNone/>
            </a:pPr>
            <a:r>
              <a:rPr lang="en-AU" sz="2400" dirty="0"/>
              <a:t>Similarly to the bill signed by Vladimir Putin in 2013 prohibiting „homosexual propaganda” on the </a:t>
            </a:r>
            <a:r>
              <a:rPr lang="en-AU" sz="2400" b="1" dirty="0"/>
              <a:t>15th June 2021 </a:t>
            </a:r>
            <a:r>
              <a:rPr lang="en-AU" sz="2400" dirty="0"/>
              <a:t>the Hungarian Parliament adopted Act LXXIX of 2021 on 'tougher action against paedophile offenders and amending certain laws to protect children</a:t>
            </a:r>
            <a:r>
              <a:rPr lang="hu-HU" sz="2400" dirty="0"/>
              <a:t>’</a:t>
            </a:r>
            <a:r>
              <a:rPr lang="en-AU" sz="2400" dirty="0"/>
              <a:t>.</a:t>
            </a:r>
          </a:p>
          <a:p>
            <a:pPr algn="just"/>
            <a:r>
              <a:rPr lang="en-AU" sz="2400" dirty="0"/>
              <a:t>The law prohibits the promotion and display of homosexuality and gender reassignment to minors. </a:t>
            </a:r>
          </a:p>
          <a:p>
            <a:pPr algn="just"/>
            <a:r>
              <a:rPr lang="en-AU" sz="2400" dirty="0"/>
              <a:t>According to the Hungarian government it is necessary to protect children during their sexual development and that certain topics should be addressed at the appropriate age for their healthy psychological and mental development.</a:t>
            </a:r>
          </a:p>
        </p:txBody>
      </p:sp>
    </p:spTree>
    <p:extLst>
      <p:ext uri="{BB962C8B-B14F-4D97-AF65-F5344CB8AC3E}">
        <p14:creationId xmlns:p14="http://schemas.microsoft.com/office/powerpoint/2010/main" val="164837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0372" y="218009"/>
            <a:ext cx="10515600" cy="1325563"/>
          </a:xfrm>
        </p:spPr>
        <p:txBody>
          <a:bodyPr/>
          <a:lstStyle/>
          <a:p>
            <a:r>
              <a:rPr lang="en-AU" dirty="0"/>
              <a:t>National Consultation 2021. 07.01-08.25</a:t>
            </a:r>
          </a:p>
        </p:txBody>
      </p:sp>
      <p:sp>
        <p:nvSpPr>
          <p:cNvPr id="3" name="Tartalom helye 2"/>
          <p:cNvSpPr>
            <a:spLocks noGrp="1"/>
          </p:cNvSpPr>
          <p:nvPr>
            <p:ph idx="1"/>
          </p:nvPr>
        </p:nvSpPr>
        <p:spPr>
          <a:xfrm>
            <a:off x="446315" y="1837803"/>
            <a:ext cx="11560628" cy="4911340"/>
          </a:xfrm>
        </p:spPr>
        <p:txBody>
          <a:bodyPr>
            <a:normAutofit/>
          </a:bodyPr>
          <a:lstStyle/>
          <a:p>
            <a:pPr marL="0" indent="0" algn="just">
              <a:buNone/>
            </a:pPr>
            <a:r>
              <a:rPr lang="en-AU" sz="2000" dirty="0"/>
              <a:t>As a first step of legitimizing the law, the </a:t>
            </a:r>
            <a:r>
              <a:rPr lang="en-AU" sz="2000" dirty="0" err="1"/>
              <a:t>govenment</a:t>
            </a:r>
            <a:r>
              <a:rPr lang="en-AU" sz="2000" dirty="0"/>
              <a:t> included one question as part of its regular National Consultation series:</a:t>
            </a:r>
          </a:p>
          <a:p>
            <a:pPr marL="0" indent="0" algn="just">
              <a:buNone/>
            </a:pPr>
            <a:r>
              <a:rPr lang="en-AU" sz="2000" dirty="0"/>
              <a:t>"Organizations financed by George Soros have launched a broad international attack against Hungary because of the law on the protection of children. This law prohibits sexual content propaganda directed at children in kindergartens, schools and media accessible to children. WHAT DO YOU THINK?</a:t>
            </a:r>
          </a:p>
          <a:p>
            <a:pPr marL="0" indent="0" algn="just">
              <a:buNone/>
            </a:pPr>
            <a:r>
              <a:rPr lang="en-AU" sz="2000" dirty="0"/>
              <a:t>a, it is right that the law restricts sexual propaganda aimed at children</a:t>
            </a:r>
          </a:p>
          <a:p>
            <a:pPr marL="0" indent="0" algn="just">
              <a:buNone/>
            </a:pPr>
            <a:r>
              <a:rPr lang="en-AU" sz="2000" dirty="0"/>
              <a:t>b, propaganda with sexual content aimed at children does not pose a risk, so it is unnecessary to ban it</a:t>
            </a:r>
          </a:p>
          <a:p>
            <a:pPr marL="0" indent="0" algn="just">
              <a:buNone/>
            </a:pPr>
            <a:r>
              <a:rPr lang="en-AU" sz="2000" dirty="0"/>
              <a:t>Result: Based on the national consultation, </a:t>
            </a:r>
            <a:r>
              <a:rPr lang="en-AU" sz="2000" b="1" dirty="0"/>
              <a:t>the vast majority, 97 percent of the respondents support child protection measures. </a:t>
            </a:r>
          </a:p>
        </p:txBody>
      </p:sp>
      <p:pic>
        <p:nvPicPr>
          <p:cNvPr id="4" name="Kép 3"/>
          <p:cNvPicPr>
            <a:picLocks noChangeAspect="1"/>
          </p:cNvPicPr>
          <p:nvPr/>
        </p:nvPicPr>
        <p:blipFill>
          <a:blip r:embed="rId2"/>
          <a:stretch>
            <a:fillRect/>
          </a:stretch>
        </p:blipFill>
        <p:spPr>
          <a:xfrm>
            <a:off x="10223864" y="218009"/>
            <a:ext cx="1619794" cy="1619794"/>
          </a:xfrm>
          <a:prstGeom prst="rect">
            <a:avLst/>
          </a:prstGeom>
        </p:spPr>
      </p:pic>
    </p:spTree>
    <p:extLst>
      <p:ext uri="{BB962C8B-B14F-4D97-AF65-F5344CB8AC3E}">
        <p14:creationId xmlns:p14="http://schemas.microsoft.com/office/powerpoint/2010/main" val="3449596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pPr algn="ctr"/>
            <a:r>
              <a:rPr lang="hu-HU" sz="3600" dirty="0"/>
              <a:t>9th </a:t>
            </a:r>
            <a:r>
              <a:rPr lang="hu-HU" sz="3600" dirty="0" err="1"/>
              <a:t>amendment</a:t>
            </a:r>
            <a:r>
              <a:rPr lang="hu-HU" sz="3600" dirty="0"/>
              <a:t> of </a:t>
            </a:r>
            <a:r>
              <a:rPr lang="hu-HU" sz="3600" dirty="0" err="1"/>
              <a:t>the</a:t>
            </a:r>
            <a:r>
              <a:rPr lang="hu-HU" sz="3600" dirty="0"/>
              <a:t> </a:t>
            </a:r>
            <a:r>
              <a:rPr lang="hu-HU" sz="3600" dirty="0" err="1"/>
              <a:t>Fundamental</a:t>
            </a:r>
            <a:r>
              <a:rPr lang="hu-HU" sz="3600" dirty="0"/>
              <a:t> Law of Hungary</a:t>
            </a:r>
          </a:p>
        </p:txBody>
      </p:sp>
      <p:sp>
        <p:nvSpPr>
          <p:cNvPr id="3" name="Tartalom helye 2"/>
          <p:cNvSpPr>
            <a:spLocks noGrp="1"/>
          </p:cNvSpPr>
          <p:nvPr>
            <p:ph idx="1"/>
          </p:nvPr>
        </p:nvSpPr>
        <p:spPr>
          <a:xfrm>
            <a:off x="674914" y="2222287"/>
            <a:ext cx="11223172" cy="4320027"/>
          </a:xfrm>
        </p:spPr>
        <p:txBody>
          <a:bodyPr>
            <a:normAutofit/>
          </a:bodyPr>
          <a:lstStyle/>
          <a:p>
            <a:r>
              <a:rPr lang="hu-HU" sz="2400" dirty="0"/>
              <a:t>On </a:t>
            </a:r>
            <a:r>
              <a:rPr lang="hu-HU" sz="2400" dirty="0" err="1"/>
              <a:t>the</a:t>
            </a:r>
            <a:r>
              <a:rPr lang="hu-HU" sz="2400" dirty="0"/>
              <a:t> 15th December 2021 t</a:t>
            </a:r>
            <a:r>
              <a:rPr lang="en-US" sz="2400" dirty="0"/>
              <a:t>he </a:t>
            </a:r>
            <a:r>
              <a:rPr lang="hu-HU" sz="2400" dirty="0" err="1"/>
              <a:t>Parliament</a:t>
            </a:r>
            <a:r>
              <a:rPr lang="en-US" sz="2400" dirty="0"/>
              <a:t> adopted the ninth amendment to the Basic Law, which states</a:t>
            </a:r>
            <a:r>
              <a:rPr lang="hu-HU" sz="2400" dirty="0"/>
              <a:t> </a:t>
            </a:r>
            <a:r>
              <a:rPr lang="hu-HU" sz="2400" dirty="0" err="1"/>
              <a:t>that</a:t>
            </a:r>
            <a:endParaRPr lang="hu-HU" sz="2400" dirty="0"/>
          </a:p>
          <a:p>
            <a:endParaRPr lang="hu-HU" sz="2400" dirty="0"/>
          </a:p>
          <a:p>
            <a:pPr marL="0" indent="0" algn="just">
              <a:buNone/>
            </a:pPr>
            <a:r>
              <a:rPr lang="en-US" sz="2400" b="1" dirty="0"/>
              <a:t>every child has the right to the protection and care necessary for their proper physical, mental and moral development. Hungary protects children's right to self-identity according to their birth sex, and ensures education according to the value system based on </a:t>
            </a:r>
            <a:r>
              <a:rPr lang="hu-HU" sz="2400" b="1" dirty="0" err="1"/>
              <a:t>the</a:t>
            </a:r>
            <a:r>
              <a:rPr lang="en-US" sz="2400" b="1" dirty="0"/>
              <a:t> country's constitutional self-identity and Christian culture.</a:t>
            </a:r>
            <a:endParaRPr lang="hu-HU" sz="2400" b="1" dirty="0"/>
          </a:p>
        </p:txBody>
      </p:sp>
    </p:spTree>
    <p:extLst>
      <p:ext uri="{BB962C8B-B14F-4D97-AF65-F5344CB8AC3E}">
        <p14:creationId xmlns:p14="http://schemas.microsoft.com/office/powerpoint/2010/main" val="1679850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a:t>Question</a:t>
            </a:r>
            <a:r>
              <a:rPr lang="hu-HU" dirty="0"/>
              <a:t>s</a:t>
            </a:r>
            <a:r>
              <a:rPr lang="en-US" dirty="0"/>
              <a:t> of the referendum</a:t>
            </a:r>
          </a:p>
        </p:txBody>
      </p:sp>
      <p:sp>
        <p:nvSpPr>
          <p:cNvPr id="3" name="Tartalom helye 2"/>
          <p:cNvSpPr>
            <a:spLocks noGrp="1"/>
          </p:cNvSpPr>
          <p:nvPr>
            <p:ph idx="1"/>
          </p:nvPr>
        </p:nvSpPr>
        <p:spPr>
          <a:xfrm>
            <a:off x="283029" y="2222287"/>
            <a:ext cx="11789228" cy="4461542"/>
          </a:xfrm>
        </p:spPr>
        <p:txBody>
          <a:bodyPr>
            <a:noAutofit/>
          </a:bodyPr>
          <a:lstStyle/>
          <a:p>
            <a:pPr marL="0" indent="0">
              <a:buNone/>
            </a:pPr>
            <a:r>
              <a:rPr lang="hu-HU" sz="2000" dirty="0"/>
              <a:t>1. </a:t>
            </a:r>
            <a:r>
              <a:rPr lang="en-US" sz="2000" dirty="0"/>
              <a:t>Do you support classes in public educational institutions on sexual orientation for minors without parental consent?</a:t>
            </a:r>
            <a:endParaRPr lang="hu-HU" sz="2000" dirty="0"/>
          </a:p>
          <a:p>
            <a:pPr marL="0" indent="0">
              <a:buNone/>
            </a:pPr>
            <a:r>
              <a:rPr lang="hu-HU" sz="2000" dirty="0"/>
              <a:t>2. </a:t>
            </a:r>
            <a:r>
              <a:rPr lang="en-US" sz="2000" dirty="0"/>
              <a:t>Do you support the promotion of </a:t>
            </a:r>
            <a:r>
              <a:rPr lang="hu-HU" sz="2000" dirty="0"/>
              <a:t>sex</a:t>
            </a:r>
            <a:r>
              <a:rPr lang="en-US" sz="2000" dirty="0"/>
              <a:t> reassignment treatments for minors?</a:t>
            </a:r>
            <a:endParaRPr lang="hu-HU" sz="2000" dirty="0"/>
          </a:p>
          <a:p>
            <a:pPr marL="0" indent="0">
              <a:buNone/>
            </a:pPr>
            <a:r>
              <a:rPr lang="hu-HU" sz="2000" dirty="0"/>
              <a:t>3. </a:t>
            </a:r>
            <a:r>
              <a:rPr lang="en-US" sz="2000" dirty="0"/>
              <a:t>Do you support the unrestricted presentation of sexual media content to minors that affects their development?</a:t>
            </a:r>
            <a:endParaRPr lang="hu-HU" sz="2000" dirty="0"/>
          </a:p>
          <a:p>
            <a:pPr marL="0" indent="0">
              <a:buNone/>
            </a:pPr>
            <a:r>
              <a:rPr lang="hu-HU" sz="2000" dirty="0"/>
              <a:t>4. </a:t>
            </a:r>
            <a:r>
              <a:rPr lang="en-US" sz="2000" dirty="0"/>
              <a:t>Do you support showing media content promoting gender reassignment to minors? </a:t>
            </a:r>
            <a:endParaRPr lang="hu-HU" sz="2000" dirty="0"/>
          </a:p>
          <a:p>
            <a:pPr marL="0" indent="0">
              <a:buNone/>
            </a:pPr>
            <a:r>
              <a:rPr lang="hu-HU" sz="2000" dirty="0" err="1"/>
              <a:t>Source</a:t>
            </a:r>
            <a:r>
              <a:rPr lang="hu-HU" sz="2000" dirty="0"/>
              <a:t>: </a:t>
            </a:r>
            <a:r>
              <a:rPr lang="hu-HU" sz="2000" dirty="0">
                <a:hlinkClick r:id="rId2"/>
              </a:rPr>
              <a:t>https://vtr.valasztas.hu/nepszavazas2022</a:t>
            </a:r>
            <a:endParaRPr lang="hu-HU" sz="2000" dirty="0"/>
          </a:p>
          <a:p>
            <a:pPr marL="0" indent="0">
              <a:buNone/>
            </a:pPr>
            <a:r>
              <a:rPr lang="hu-HU" sz="2000" dirty="0"/>
              <a:t>In Hungary, t</a:t>
            </a:r>
            <a:r>
              <a:rPr lang="en-US" sz="2000" dirty="0"/>
              <a:t>he national referendum is valid if more than half of all voters voted validly, and effective if more than half of the voters who voted validly gave the same answer to the formulated question</a:t>
            </a:r>
            <a:r>
              <a:rPr lang="hu-HU" sz="2000" dirty="0"/>
              <a:t>.</a:t>
            </a:r>
          </a:p>
        </p:txBody>
      </p:sp>
    </p:spTree>
    <p:extLst>
      <p:ext uri="{BB962C8B-B14F-4D97-AF65-F5344CB8AC3E}">
        <p14:creationId xmlns:p14="http://schemas.microsoft.com/office/powerpoint/2010/main" val="1172441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46909" y="100487"/>
            <a:ext cx="10515600" cy="1325563"/>
          </a:xfrm>
        </p:spPr>
        <p:txBody>
          <a:bodyPr/>
          <a:lstStyle/>
          <a:p>
            <a:pPr algn="ctr"/>
            <a:r>
              <a:rPr lang="en-US" dirty="0"/>
              <a:t>Turnout and Results</a:t>
            </a:r>
          </a:p>
        </p:txBody>
      </p:sp>
      <p:pic>
        <p:nvPicPr>
          <p:cNvPr id="4" name="Tartalom helye 3"/>
          <p:cNvPicPr>
            <a:picLocks noGrp="1" noChangeAspect="1"/>
          </p:cNvPicPr>
          <p:nvPr>
            <p:ph idx="1"/>
          </p:nvPr>
        </p:nvPicPr>
        <p:blipFill>
          <a:blip r:embed="rId2"/>
          <a:stretch>
            <a:fillRect/>
          </a:stretch>
        </p:blipFill>
        <p:spPr>
          <a:xfrm>
            <a:off x="6923" y="1790696"/>
            <a:ext cx="3100559" cy="1863634"/>
          </a:xfrm>
          <a:prstGeom prst="rect">
            <a:avLst/>
          </a:prstGeom>
        </p:spPr>
      </p:pic>
      <p:pic>
        <p:nvPicPr>
          <p:cNvPr id="5" name="Kép 4"/>
          <p:cNvPicPr>
            <a:picLocks noChangeAspect="1"/>
          </p:cNvPicPr>
          <p:nvPr/>
        </p:nvPicPr>
        <p:blipFill>
          <a:blip r:embed="rId3"/>
          <a:stretch>
            <a:fillRect/>
          </a:stretch>
        </p:blipFill>
        <p:spPr>
          <a:xfrm>
            <a:off x="1" y="3654330"/>
            <a:ext cx="3107482" cy="1743607"/>
          </a:xfrm>
          <a:prstGeom prst="rect">
            <a:avLst/>
          </a:prstGeom>
        </p:spPr>
      </p:pic>
      <p:sp>
        <p:nvSpPr>
          <p:cNvPr id="6" name="Téglalap 5"/>
          <p:cNvSpPr/>
          <p:nvPr/>
        </p:nvSpPr>
        <p:spPr>
          <a:xfrm>
            <a:off x="2066780" y="6162265"/>
            <a:ext cx="9695283" cy="461665"/>
          </a:xfrm>
          <a:prstGeom prst="rect">
            <a:avLst/>
          </a:prstGeom>
        </p:spPr>
        <p:txBody>
          <a:bodyPr wrap="none">
            <a:spAutoFit/>
          </a:bodyPr>
          <a:lstStyle/>
          <a:p>
            <a:r>
              <a:rPr lang="en-US" sz="2400" dirty="0"/>
              <a:t>The child protection referendum was invalid </a:t>
            </a:r>
            <a:r>
              <a:rPr lang="hu-HU" sz="2400" dirty="0"/>
              <a:t>i</a:t>
            </a:r>
            <a:r>
              <a:rPr lang="en-US" sz="2400" dirty="0"/>
              <a:t>n all four </a:t>
            </a:r>
            <a:r>
              <a:rPr lang="hu-HU" sz="2400" dirty="0" err="1"/>
              <a:t>questions</a:t>
            </a:r>
            <a:r>
              <a:rPr lang="hu-HU" sz="2400" dirty="0"/>
              <a:t>.</a:t>
            </a:r>
          </a:p>
        </p:txBody>
      </p:sp>
      <p:pic>
        <p:nvPicPr>
          <p:cNvPr id="7" name="Kép 6"/>
          <p:cNvPicPr>
            <a:picLocks noChangeAspect="1"/>
          </p:cNvPicPr>
          <p:nvPr/>
        </p:nvPicPr>
        <p:blipFill>
          <a:blip r:embed="rId4"/>
          <a:stretch>
            <a:fillRect/>
          </a:stretch>
        </p:blipFill>
        <p:spPr>
          <a:xfrm>
            <a:off x="3114404" y="1790696"/>
            <a:ext cx="2716548" cy="1867263"/>
          </a:xfrm>
          <a:prstGeom prst="rect">
            <a:avLst/>
          </a:prstGeom>
        </p:spPr>
      </p:pic>
      <p:pic>
        <p:nvPicPr>
          <p:cNvPr id="8" name="Kép 7"/>
          <p:cNvPicPr>
            <a:picLocks noChangeAspect="1"/>
          </p:cNvPicPr>
          <p:nvPr/>
        </p:nvPicPr>
        <p:blipFill>
          <a:blip r:embed="rId5"/>
          <a:stretch>
            <a:fillRect/>
          </a:stretch>
        </p:blipFill>
        <p:spPr>
          <a:xfrm>
            <a:off x="3107482" y="3646390"/>
            <a:ext cx="2723470" cy="1734130"/>
          </a:xfrm>
          <a:prstGeom prst="rect">
            <a:avLst/>
          </a:prstGeom>
        </p:spPr>
      </p:pic>
      <p:pic>
        <p:nvPicPr>
          <p:cNvPr id="10" name="Kép 9"/>
          <p:cNvPicPr>
            <a:picLocks noChangeAspect="1"/>
          </p:cNvPicPr>
          <p:nvPr/>
        </p:nvPicPr>
        <p:blipFill>
          <a:blip r:embed="rId6"/>
          <a:stretch>
            <a:fillRect/>
          </a:stretch>
        </p:blipFill>
        <p:spPr>
          <a:xfrm>
            <a:off x="5969350" y="1723856"/>
            <a:ext cx="2922949" cy="1855694"/>
          </a:xfrm>
          <a:prstGeom prst="rect">
            <a:avLst/>
          </a:prstGeom>
        </p:spPr>
      </p:pic>
      <p:pic>
        <p:nvPicPr>
          <p:cNvPr id="11" name="Kép 10"/>
          <p:cNvPicPr>
            <a:picLocks noChangeAspect="1"/>
          </p:cNvPicPr>
          <p:nvPr/>
        </p:nvPicPr>
        <p:blipFill>
          <a:blip r:embed="rId7"/>
          <a:stretch>
            <a:fillRect/>
          </a:stretch>
        </p:blipFill>
        <p:spPr>
          <a:xfrm>
            <a:off x="5930138" y="3648233"/>
            <a:ext cx="2922949" cy="1755800"/>
          </a:xfrm>
          <a:prstGeom prst="rect">
            <a:avLst/>
          </a:prstGeom>
        </p:spPr>
      </p:pic>
      <p:pic>
        <p:nvPicPr>
          <p:cNvPr id="12" name="Kép 11"/>
          <p:cNvPicPr>
            <a:picLocks noChangeAspect="1"/>
          </p:cNvPicPr>
          <p:nvPr/>
        </p:nvPicPr>
        <p:blipFill>
          <a:blip r:embed="rId8"/>
          <a:stretch>
            <a:fillRect/>
          </a:stretch>
        </p:blipFill>
        <p:spPr>
          <a:xfrm>
            <a:off x="8931511" y="1720567"/>
            <a:ext cx="3253566" cy="1925823"/>
          </a:xfrm>
          <a:prstGeom prst="rect">
            <a:avLst/>
          </a:prstGeom>
        </p:spPr>
      </p:pic>
      <p:pic>
        <p:nvPicPr>
          <p:cNvPr id="13" name="Kép 12"/>
          <p:cNvPicPr>
            <a:picLocks noChangeAspect="1"/>
          </p:cNvPicPr>
          <p:nvPr/>
        </p:nvPicPr>
        <p:blipFill>
          <a:blip r:embed="rId9"/>
          <a:stretch>
            <a:fillRect/>
          </a:stretch>
        </p:blipFill>
        <p:spPr>
          <a:xfrm>
            <a:off x="8931511" y="3703855"/>
            <a:ext cx="3329796" cy="1734129"/>
          </a:xfrm>
          <a:prstGeom prst="rect">
            <a:avLst/>
          </a:prstGeom>
        </p:spPr>
      </p:pic>
      <p:sp>
        <p:nvSpPr>
          <p:cNvPr id="14" name="Téglalap 13"/>
          <p:cNvSpPr/>
          <p:nvPr/>
        </p:nvSpPr>
        <p:spPr>
          <a:xfrm>
            <a:off x="3449110" y="5437984"/>
            <a:ext cx="4777526" cy="369332"/>
          </a:xfrm>
          <a:prstGeom prst="rect">
            <a:avLst/>
          </a:prstGeom>
        </p:spPr>
        <p:txBody>
          <a:bodyPr wrap="none">
            <a:spAutoFit/>
          </a:bodyPr>
          <a:lstStyle/>
          <a:p>
            <a:r>
              <a:rPr lang="hu-HU" dirty="0"/>
              <a:t>Source: https://vtr.valasztas.hu/nepszavazas2022</a:t>
            </a:r>
          </a:p>
        </p:txBody>
      </p:sp>
      <p:pic>
        <p:nvPicPr>
          <p:cNvPr id="3" name="Kép 2">
            <a:extLst>
              <a:ext uri="{FF2B5EF4-FFF2-40B4-BE49-F238E27FC236}">
                <a16:creationId xmlns:a16="http://schemas.microsoft.com/office/drawing/2014/main" id="{A43F36AF-2D83-D621-8DA3-E67BE626A724}"/>
              </a:ext>
            </a:extLst>
          </p:cNvPr>
          <p:cNvPicPr>
            <a:picLocks noChangeAspect="1"/>
          </p:cNvPicPr>
          <p:nvPr/>
        </p:nvPicPr>
        <p:blipFill>
          <a:blip r:embed="rId10"/>
          <a:stretch>
            <a:fillRect/>
          </a:stretch>
        </p:blipFill>
        <p:spPr>
          <a:xfrm>
            <a:off x="249982" y="100487"/>
            <a:ext cx="2857500" cy="1600200"/>
          </a:xfrm>
          <a:prstGeom prst="rect">
            <a:avLst/>
          </a:prstGeom>
        </p:spPr>
      </p:pic>
    </p:spTree>
    <p:extLst>
      <p:ext uri="{BB962C8B-B14F-4D97-AF65-F5344CB8AC3E}">
        <p14:creationId xmlns:p14="http://schemas.microsoft.com/office/powerpoint/2010/main" val="2359579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a:t>Discussion</a:t>
            </a:r>
          </a:p>
        </p:txBody>
      </p:sp>
      <p:sp>
        <p:nvSpPr>
          <p:cNvPr id="3" name="Tartalom helye 2"/>
          <p:cNvSpPr>
            <a:spLocks noGrp="1"/>
          </p:cNvSpPr>
          <p:nvPr>
            <p:ph idx="1"/>
          </p:nvPr>
        </p:nvSpPr>
        <p:spPr>
          <a:xfrm>
            <a:off x="600997" y="2309372"/>
            <a:ext cx="11177345" cy="4188525"/>
          </a:xfrm>
        </p:spPr>
        <p:txBody>
          <a:bodyPr>
            <a:noAutofit/>
          </a:bodyPr>
          <a:lstStyle/>
          <a:p>
            <a:pPr marL="0" indent="0" algn="just">
              <a:buNone/>
            </a:pPr>
            <a:r>
              <a:rPr lang="en-AU" sz="2400" dirty="0"/>
              <a:t>Nationalist politicians like Viktor Orbán use the EU’s more liberal position towards LGBT rights to draw boundary between the ‚decadent West’ and the ‚trad</a:t>
            </a:r>
            <a:r>
              <a:rPr lang="hu-HU" sz="2400" dirty="0"/>
              <a:t>i</a:t>
            </a:r>
            <a:r>
              <a:rPr lang="en-AU" sz="2400" dirty="0" err="1"/>
              <a:t>tional</a:t>
            </a:r>
            <a:r>
              <a:rPr lang="en-AU" sz="2400" dirty="0"/>
              <a:t> East’</a:t>
            </a:r>
            <a:r>
              <a:rPr lang="hu-HU" sz="2400" dirty="0"/>
              <a:t> </a:t>
            </a:r>
            <a:r>
              <a:rPr lang="en-AU" sz="2400" dirty="0"/>
              <a:t>for their own purposes. </a:t>
            </a:r>
          </a:p>
          <a:p>
            <a:pPr marL="0" indent="0" algn="just">
              <a:buNone/>
            </a:pPr>
            <a:r>
              <a:rPr lang="hu-HU" sz="2400" dirty="0"/>
              <a:t>T</a:t>
            </a:r>
            <a:r>
              <a:rPr lang="en-US" sz="2400" dirty="0"/>
              <a:t>he government wanted to legitimize the law on the amendment of certain laws for the protection of children</a:t>
            </a:r>
            <a:r>
              <a:rPr lang="hu-HU" sz="2400" dirty="0"/>
              <a:t> </a:t>
            </a:r>
            <a:r>
              <a:rPr lang="en-US" sz="2400" dirty="0"/>
              <a:t>voted </a:t>
            </a:r>
            <a:r>
              <a:rPr lang="hu-HU" sz="2400" dirty="0"/>
              <a:t>in 2022 </a:t>
            </a:r>
            <a:r>
              <a:rPr lang="en-US" sz="2400" dirty="0"/>
              <a:t>with a referendum, but the attempt failed.</a:t>
            </a:r>
            <a:endParaRPr lang="hu-HU" sz="2400" dirty="0"/>
          </a:p>
          <a:p>
            <a:pPr marL="0" indent="0" algn="just">
              <a:buNone/>
            </a:pPr>
            <a:r>
              <a:rPr lang="hu-HU" sz="2400" dirty="0"/>
              <a:t>E</a:t>
            </a:r>
            <a:r>
              <a:rPr lang="en-US" sz="2400" dirty="0" err="1"/>
              <a:t>normous</a:t>
            </a:r>
            <a:r>
              <a:rPr lang="en-US" sz="2400" dirty="0"/>
              <a:t> mobilization and increase of support regarding one important political issue shows that the referendum was a highly effective political tool in the hands of the government, even if the turnout of </a:t>
            </a:r>
            <a:r>
              <a:rPr lang="hu-HU" sz="2400" dirty="0" err="1"/>
              <a:t>the</a:t>
            </a:r>
            <a:r>
              <a:rPr lang="hu-HU" sz="2400" dirty="0"/>
              <a:t> </a:t>
            </a:r>
            <a:r>
              <a:rPr lang="en-US" sz="2400" dirty="0"/>
              <a:t>20</a:t>
            </a:r>
            <a:r>
              <a:rPr lang="hu-HU" sz="2400" dirty="0"/>
              <a:t>22</a:t>
            </a:r>
            <a:r>
              <a:rPr lang="en-US" sz="2400" dirty="0"/>
              <a:t> referendum was too low (4</a:t>
            </a:r>
            <a:r>
              <a:rPr lang="hu-HU" sz="2400" dirty="0"/>
              <a:t>7</a:t>
            </a:r>
            <a:r>
              <a:rPr lang="en-US" sz="2400" dirty="0"/>
              <a:t>%) and, consequently, it was officially declared invalid</a:t>
            </a:r>
            <a:r>
              <a:rPr lang="hu-HU" sz="2400" dirty="0"/>
              <a:t>.</a:t>
            </a:r>
          </a:p>
        </p:txBody>
      </p:sp>
    </p:spTree>
    <p:extLst>
      <p:ext uri="{BB962C8B-B14F-4D97-AF65-F5344CB8AC3E}">
        <p14:creationId xmlns:p14="http://schemas.microsoft.com/office/powerpoint/2010/main" val="368649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3D28445-B445-1849-1731-191E0CF591E0}"/>
              </a:ext>
            </a:extLst>
          </p:cNvPr>
          <p:cNvSpPr>
            <a:spLocks noGrp="1"/>
          </p:cNvSpPr>
          <p:nvPr>
            <p:ph type="title"/>
          </p:nvPr>
        </p:nvSpPr>
        <p:spPr/>
        <p:txBody>
          <a:bodyPr/>
          <a:lstStyle/>
          <a:p>
            <a:pPr algn="ctr"/>
            <a:r>
              <a:rPr lang="en-AU" dirty="0"/>
              <a:t>Thank you for your attention!</a:t>
            </a:r>
          </a:p>
        </p:txBody>
      </p:sp>
      <p:pic>
        <p:nvPicPr>
          <p:cNvPr id="4" name="Tartalom helye 3">
            <a:extLst>
              <a:ext uri="{FF2B5EF4-FFF2-40B4-BE49-F238E27FC236}">
                <a16:creationId xmlns:a16="http://schemas.microsoft.com/office/drawing/2014/main" id="{3F7F6990-647C-4B79-7406-118F8C525339}"/>
              </a:ext>
            </a:extLst>
          </p:cNvPr>
          <p:cNvPicPr>
            <a:picLocks noGrp="1" noChangeAspect="1"/>
          </p:cNvPicPr>
          <p:nvPr>
            <p:ph idx="1"/>
          </p:nvPr>
        </p:nvPicPr>
        <p:blipFill>
          <a:blip r:embed="rId2"/>
          <a:stretch>
            <a:fillRect/>
          </a:stretch>
        </p:blipFill>
        <p:spPr>
          <a:xfrm>
            <a:off x="2774016" y="2383593"/>
            <a:ext cx="2267909" cy="3401863"/>
          </a:xfrm>
          <a:prstGeom prst="rect">
            <a:avLst/>
          </a:prstGeom>
        </p:spPr>
      </p:pic>
      <p:sp>
        <p:nvSpPr>
          <p:cNvPr id="6" name="Szövegdoboz 5">
            <a:extLst>
              <a:ext uri="{FF2B5EF4-FFF2-40B4-BE49-F238E27FC236}">
                <a16:creationId xmlns:a16="http://schemas.microsoft.com/office/drawing/2014/main" id="{EB215692-B2D7-ED0A-80F4-EC034D20CA85}"/>
              </a:ext>
            </a:extLst>
          </p:cNvPr>
          <p:cNvSpPr txBox="1"/>
          <p:nvPr/>
        </p:nvSpPr>
        <p:spPr>
          <a:xfrm>
            <a:off x="4694465" y="4782235"/>
            <a:ext cx="6101442" cy="830997"/>
          </a:xfrm>
          <a:prstGeom prst="rect">
            <a:avLst/>
          </a:prstGeom>
          <a:noFill/>
        </p:spPr>
        <p:txBody>
          <a:bodyPr wrap="square">
            <a:spAutoFit/>
          </a:bodyPr>
          <a:lstStyle/>
          <a:p>
            <a:pPr marL="0" indent="0" algn="r">
              <a:buNone/>
            </a:pPr>
            <a:r>
              <a:rPr lang="hu-HU" sz="2400" dirty="0"/>
              <a:t>Dániel Oross	</a:t>
            </a:r>
          </a:p>
          <a:p>
            <a:pPr marL="0" indent="0" algn="r">
              <a:buNone/>
            </a:pPr>
            <a:r>
              <a:rPr lang="hu-HU" sz="2400" dirty="0">
                <a:hlinkClick r:id="rId3"/>
              </a:rPr>
              <a:t>oross.daniel@tk.hu</a:t>
            </a:r>
            <a:endParaRPr lang="hu-HU" sz="2400" dirty="0"/>
          </a:p>
        </p:txBody>
      </p:sp>
      <p:sp>
        <p:nvSpPr>
          <p:cNvPr id="3" name="Téglalap 2"/>
          <p:cNvSpPr/>
          <p:nvPr/>
        </p:nvSpPr>
        <p:spPr>
          <a:xfrm>
            <a:off x="6096000" y="2570171"/>
            <a:ext cx="6096000" cy="830997"/>
          </a:xfrm>
          <a:prstGeom prst="rect">
            <a:avLst/>
          </a:prstGeom>
        </p:spPr>
        <p:txBody>
          <a:bodyPr>
            <a:spAutoFit/>
          </a:bodyPr>
          <a:lstStyle/>
          <a:p>
            <a:r>
              <a:rPr lang="hu-HU" sz="1600" dirty="0" smtClean="0"/>
              <a:t>T</a:t>
            </a:r>
            <a:r>
              <a:rPr lang="en-US" sz="1600" dirty="0" smtClean="0"/>
              <a:t>he </a:t>
            </a:r>
            <a:r>
              <a:rPr lang="en-US" sz="1600" dirty="0"/>
              <a:t>Reproductive Sociology Research Group, supported by the Momentum </a:t>
            </a:r>
            <a:r>
              <a:rPr lang="en-US" sz="1600" dirty="0" err="1"/>
              <a:t>Programme</a:t>
            </a:r>
            <a:r>
              <a:rPr lang="en-US" sz="1600" dirty="0"/>
              <a:t> of the Hungarian Academy of Sciences</a:t>
            </a:r>
            <a:endParaRPr lang="hu-HU" sz="1600" dirty="0"/>
          </a:p>
        </p:txBody>
      </p:sp>
    </p:spTree>
    <p:extLst>
      <p:ext uri="{BB962C8B-B14F-4D97-AF65-F5344CB8AC3E}">
        <p14:creationId xmlns:p14="http://schemas.microsoft.com/office/powerpoint/2010/main" val="585325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egyezhető">
  <a:themeElements>
    <a:clrScheme name="Jegyezhető">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Jegyezhető">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Jegyezhető">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Jegyezhető</Template>
  <TotalTime>212</TotalTime>
  <Words>738</Words>
  <Application>Microsoft Office PowerPoint</Application>
  <PresentationFormat>Szélesvásznú</PresentationFormat>
  <Paragraphs>42</Paragraphs>
  <Slides>9</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9</vt:i4>
      </vt:variant>
    </vt:vector>
  </HeadingPairs>
  <TitlesOfParts>
    <vt:vector size="13" baseType="lpstr">
      <vt:lpstr>Century Gothic</vt:lpstr>
      <vt:lpstr>Google Sans</vt:lpstr>
      <vt:lpstr>Wingdings 2</vt:lpstr>
      <vt:lpstr>Jegyezhető</vt:lpstr>
      <vt:lpstr>The strategic use referendums in Hungary   The case of the 2022 Referendum on “Child Protection” </vt:lpstr>
      <vt:lpstr>Aim and content of the presentation</vt:lpstr>
      <vt:lpstr>Act Nr. 79/2021  law on stricter action against pedophile offenders, as well as on the amendment of certain laws for the protection of children</vt:lpstr>
      <vt:lpstr>National Consultation 2021. 07.01-08.25</vt:lpstr>
      <vt:lpstr>9th amendment of the Fundamental Law of Hungary</vt:lpstr>
      <vt:lpstr>Questions of the referendum</vt:lpstr>
      <vt:lpstr>Turnout and Results</vt:lpstr>
      <vt:lpstr>Discussion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Oross Dániel</dc:creator>
  <cp:lastModifiedBy>Szalma Ivett</cp:lastModifiedBy>
  <cp:revision>29</cp:revision>
  <dcterms:created xsi:type="dcterms:W3CDTF">2022-09-22T07:01:53Z</dcterms:created>
  <dcterms:modified xsi:type="dcterms:W3CDTF">2022-10-20T14:45:23Z</dcterms:modified>
</cp:coreProperties>
</file>