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1" r:id="rId2"/>
  </p:sldMasterIdLst>
  <p:notesMasterIdLst>
    <p:notesMasterId r:id="rId21"/>
  </p:notesMasterIdLst>
  <p:sldIdLst>
    <p:sldId id="256" r:id="rId3"/>
    <p:sldId id="258" r:id="rId4"/>
    <p:sldId id="286" r:id="rId5"/>
    <p:sldId id="280" r:id="rId6"/>
    <p:sldId id="264" r:id="rId7"/>
    <p:sldId id="266" r:id="rId8"/>
    <p:sldId id="281" r:id="rId9"/>
    <p:sldId id="267" r:id="rId10"/>
    <p:sldId id="273" r:id="rId11"/>
    <p:sldId id="285" r:id="rId12"/>
    <p:sldId id="284" r:id="rId13"/>
    <p:sldId id="287" r:id="rId14"/>
    <p:sldId id="282" r:id="rId15"/>
    <p:sldId id="283" r:id="rId16"/>
    <p:sldId id="288" r:id="rId17"/>
    <p:sldId id="289" r:id="rId18"/>
    <p:sldId id="278" r:id="rId19"/>
    <p:sldId id="279" r:id="rId20"/>
  </p:sldIdLst>
  <p:sldSz cx="12192000" cy="6858000"/>
  <p:notesSz cx="6858000" cy="9144000"/>
  <p:embeddedFontLst>
    <p:embeddedFont>
      <p:font typeface="Georgia" panose="02040502050405020303" pitchFamily="18" charset="0"/>
      <p:regular r:id="rId22"/>
      <p:bold r:id="rId23"/>
      <p:italic r:id="rId24"/>
      <p:boldItalic r:id="rId25"/>
    </p:embeddedFont>
    <p:embeddedFont>
      <p:font typeface="Open Sans" panose="020B0606030504020204" pitchFamily="34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6" roundtripDataSignature="AMtx7mgABgaIHCEb8TCxgurXSufQ8qGu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F624E45-A6AD-404E-A0DD-D6ECDE265B07}">
  <a:tblStyle styleId="{4F624E45-A6AD-404E-A0DD-D6ECDE265B0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5.fntdata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4.fntdata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3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36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alma.ivett\Konferencia\MSZT\Munkaf&#252;zet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alma.ivett\Konferencia\MSZT\Munkaf&#252;zet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alma.ivett\Konferencia\MSZT\Munkaf&#252;zet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alma.ivett\Konferencia\MSZT\Munkaf&#252;zet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alma.ivett\Konferencia\MSZT\Munkaf&#252;zet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alma.ivett\Konferencia\MSZT\Munkaf&#252;zet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alma.ivett\Konferencia\MSZT\Munkaf&#252;zet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alma.ivett\Konferencia\MSZT\Munkaf&#252;zet1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alma.ivett\Konferencia\MSZT\Munkaf&#252;zet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alma.ivett\Konferencia\MSZT\Munkaf&#252;zet1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alma.ivett\Konferencia\MSZT\Munkaf&#252;zet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alma.ivett\Konferencia\MSZT\Munkaf&#252;zet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zalma.ivett\Konferencia\MSZT\Munkaf&#252;zet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Szubjektív ismeretek a fogamzásgátlásról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Munka2!$D$3</c:f>
              <c:strCache>
                <c:ptCount val="1"/>
                <c:pt idx="0">
                  <c:v>18-39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Munka2!$C$4:$C$6</c:f>
              <c:strCache>
                <c:ptCount val="3"/>
                <c:pt idx="0">
                  <c:v>Igen, elegendő</c:v>
                </c:pt>
                <c:pt idx="1">
                  <c:v>Nem, csak kevés</c:v>
                </c:pt>
                <c:pt idx="2">
                  <c:v>Nem, nem rendelkezem</c:v>
                </c:pt>
              </c:strCache>
            </c:strRef>
          </c:cat>
          <c:val>
            <c:numRef>
              <c:f>Munka2!$D$4:$D$6</c:f>
              <c:numCache>
                <c:formatCode>General</c:formatCode>
                <c:ptCount val="3"/>
                <c:pt idx="0">
                  <c:v>74.3</c:v>
                </c:pt>
                <c:pt idx="1">
                  <c:v>21</c:v>
                </c:pt>
                <c:pt idx="2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98-47C3-B77D-5DF09DD4B280}"/>
            </c:ext>
          </c:extLst>
        </c:ser>
        <c:ser>
          <c:idx val="1"/>
          <c:order val="1"/>
          <c:tx>
            <c:strRef>
              <c:f>Munka2!$E$3</c:f>
              <c:strCache>
                <c:ptCount val="1"/>
                <c:pt idx="0">
                  <c:v>40-59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Munka2!$C$4:$C$6</c:f>
              <c:strCache>
                <c:ptCount val="3"/>
                <c:pt idx="0">
                  <c:v>Igen, elegendő</c:v>
                </c:pt>
                <c:pt idx="1">
                  <c:v>Nem, csak kevés</c:v>
                </c:pt>
                <c:pt idx="2">
                  <c:v>Nem, nem rendelkezem</c:v>
                </c:pt>
              </c:strCache>
            </c:strRef>
          </c:cat>
          <c:val>
            <c:numRef>
              <c:f>Munka2!$E$4:$E$6</c:f>
              <c:numCache>
                <c:formatCode>General</c:formatCode>
                <c:ptCount val="3"/>
                <c:pt idx="0">
                  <c:v>76.400000000000006</c:v>
                </c:pt>
                <c:pt idx="1">
                  <c:v>20.6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98-47C3-B77D-5DF09DD4B280}"/>
            </c:ext>
          </c:extLst>
        </c:ser>
        <c:ser>
          <c:idx val="2"/>
          <c:order val="2"/>
          <c:tx>
            <c:strRef>
              <c:f>Munka2!$F$3</c:f>
              <c:strCache>
                <c:ptCount val="1"/>
                <c:pt idx="0">
                  <c:v>60+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Munka2!$C$4:$C$6</c:f>
              <c:strCache>
                <c:ptCount val="3"/>
                <c:pt idx="0">
                  <c:v>Igen, elegendő</c:v>
                </c:pt>
                <c:pt idx="1">
                  <c:v>Nem, csak kevés</c:v>
                </c:pt>
                <c:pt idx="2">
                  <c:v>Nem, nem rendelkezem</c:v>
                </c:pt>
              </c:strCache>
            </c:strRef>
          </c:cat>
          <c:val>
            <c:numRef>
              <c:f>Munka2!$F$4:$F$6</c:f>
              <c:numCache>
                <c:formatCode>General</c:formatCode>
                <c:ptCount val="3"/>
                <c:pt idx="0">
                  <c:v>64.900000000000006</c:v>
                </c:pt>
                <c:pt idx="1">
                  <c:v>27.2</c:v>
                </c:pt>
                <c:pt idx="2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98-47C3-B77D-5DF09DD4B2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3063344"/>
        <c:axId val="23060944"/>
      </c:barChart>
      <c:catAx>
        <c:axId val="23063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23060944"/>
        <c:crosses val="autoZero"/>
        <c:auto val="1"/>
        <c:lblAlgn val="ctr"/>
        <c:lblOffset val="100"/>
        <c:noMultiLvlLbl val="0"/>
      </c:catAx>
      <c:valAx>
        <c:axId val="23060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23063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Fogamzásgátóval kapcsolatos ismeretek a közoktatásban 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iskolai végzettség szerint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Munka1!$C$66</c:f>
              <c:strCache>
                <c:ptCount val="1"/>
                <c:pt idx="0">
                  <c:v>Egyáltalán nem kaptam ilyen ismereteket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Munka1!$D$65:$F$65</c:f>
              <c:strCache>
                <c:ptCount val="3"/>
                <c:pt idx="0">
                  <c:v>alap</c:v>
                </c:pt>
                <c:pt idx="1">
                  <c:v>közép </c:v>
                </c:pt>
                <c:pt idx="2">
                  <c:v>felső</c:v>
                </c:pt>
              </c:strCache>
            </c:strRef>
          </c:cat>
          <c:val>
            <c:numRef>
              <c:f>Munka1!$D$66:$F$66</c:f>
              <c:numCache>
                <c:formatCode>General</c:formatCode>
                <c:ptCount val="3"/>
                <c:pt idx="0">
                  <c:v>33.4</c:v>
                </c:pt>
                <c:pt idx="1">
                  <c:v>24.6</c:v>
                </c:pt>
                <c:pt idx="2">
                  <c:v>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E0-4BEF-8006-76B67DCB08F8}"/>
            </c:ext>
          </c:extLst>
        </c:ser>
        <c:ser>
          <c:idx val="1"/>
          <c:order val="1"/>
          <c:tx>
            <c:strRef>
              <c:f>Munka1!$C$67</c:f>
              <c:strCache>
                <c:ptCount val="1"/>
                <c:pt idx="0">
                  <c:v>Inkább nem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Munka1!$D$65:$F$65</c:f>
              <c:strCache>
                <c:ptCount val="3"/>
                <c:pt idx="0">
                  <c:v>alap</c:v>
                </c:pt>
                <c:pt idx="1">
                  <c:v>közép </c:v>
                </c:pt>
                <c:pt idx="2">
                  <c:v>felső</c:v>
                </c:pt>
              </c:strCache>
            </c:strRef>
          </c:cat>
          <c:val>
            <c:numRef>
              <c:f>Munka1!$D$67:$F$67</c:f>
              <c:numCache>
                <c:formatCode>General</c:formatCode>
                <c:ptCount val="3"/>
                <c:pt idx="0" formatCode="0.00">
                  <c:v>29.9</c:v>
                </c:pt>
                <c:pt idx="1">
                  <c:v>38.799999999999997</c:v>
                </c:pt>
                <c:pt idx="2">
                  <c:v>49.1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E0-4BEF-8006-76B67DCB08F8}"/>
            </c:ext>
          </c:extLst>
        </c:ser>
        <c:ser>
          <c:idx val="2"/>
          <c:order val="2"/>
          <c:tx>
            <c:strRef>
              <c:f>Munka1!$C$68</c:f>
              <c:strCache>
                <c:ptCount val="1"/>
                <c:pt idx="0">
                  <c:v>Inkább igen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Munka1!$D$65:$F$65</c:f>
              <c:strCache>
                <c:ptCount val="3"/>
                <c:pt idx="0">
                  <c:v>alap</c:v>
                </c:pt>
                <c:pt idx="1">
                  <c:v>közép </c:v>
                </c:pt>
                <c:pt idx="2">
                  <c:v>felső</c:v>
                </c:pt>
              </c:strCache>
            </c:strRef>
          </c:cat>
          <c:val>
            <c:numRef>
              <c:f>Munka1!$D$68:$F$68</c:f>
              <c:numCache>
                <c:formatCode>General</c:formatCode>
                <c:ptCount val="3"/>
                <c:pt idx="0">
                  <c:v>26.2</c:v>
                </c:pt>
                <c:pt idx="1">
                  <c:v>26.6</c:v>
                </c:pt>
                <c:pt idx="2">
                  <c:v>24.2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E0-4BEF-8006-76B67DCB08F8}"/>
            </c:ext>
          </c:extLst>
        </c:ser>
        <c:ser>
          <c:idx val="3"/>
          <c:order val="3"/>
          <c:tx>
            <c:strRef>
              <c:f>Munka1!$C$69</c:f>
              <c:strCache>
                <c:ptCount val="1"/>
                <c:pt idx="0">
                  <c:v>Teljes mértékben elegendő ismereteket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Munka1!$D$65:$F$65</c:f>
              <c:strCache>
                <c:ptCount val="3"/>
                <c:pt idx="0">
                  <c:v>alap</c:v>
                </c:pt>
                <c:pt idx="1">
                  <c:v>közép </c:v>
                </c:pt>
                <c:pt idx="2">
                  <c:v>felső</c:v>
                </c:pt>
              </c:strCache>
            </c:strRef>
          </c:cat>
          <c:val>
            <c:numRef>
              <c:f>Munka1!$D$69:$F$69</c:f>
              <c:numCache>
                <c:formatCode>General</c:formatCode>
                <c:ptCount val="3"/>
                <c:pt idx="0">
                  <c:v>10.5</c:v>
                </c:pt>
                <c:pt idx="1">
                  <c:v>10</c:v>
                </c:pt>
                <c:pt idx="2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E0-4BEF-8006-76B67DCB08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8633615"/>
        <c:axId val="1598634095"/>
      </c:barChart>
      <c:catAx>
        <c:axId val="1598633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598634095"/>
        <c:crosses val="autoZero"/>
        <c:auto val="1"/>
        <c:lblAlgn val="ctr"/>
        <c:lblOffset val="100"/>
        <c:noMultiLvlLbl val="0"/>
      </c:catAx>
      <c:valAx>
        <c:axId val="159863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98633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942366579177603"/>
          <c:y val="0.80902668416447965"/>
          <c:w val="0.870576334208224"/>
          <c:h val="0.190973315835520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hu-HU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hu-HU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Leghatékonyabb fogamzásgátló módszer  az ismeretek forrása szerint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hu-HU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Munka3!$B$13</c:f>
              <c:strCache>
                <c:ptCount val="1"/>
                <c:pt idx="0">
                  <c:v>Természetes módszerek (naptár, megszakított közösülés)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Munka3!$C$12:$J$12</c:f>
              <c:strCache>
                <c:ptCount val="8"/>
                <c:pt idx="0">
                  <c:v>Inetrnetről</c:v>
                </c:pt>
                <c:pt idx="1">
                  <c:v>Nem internetről</c:v>
                </c:pt>
                <c:pt idx="2">
                  <c:v>Orvostól</c:v>
                </c:pt>
                <c:pt idx="3">
                  <c:v>Nem orvostól</c:v>
                </c:pt>
                <c:pt idx="4">
                  <c:v>Iskolaból</c:v>
                </c:pt>
                <c:pt idx="5">
                  <c:v>Nem iskolából</c:v>
                </c:pt>
                <c:pt idx="6">
                  <c:v>Szülőktől</c:v>
                </c:pt>
                <c:pt idx="7">
                  <c:v>Nem szülőktől </c:v>
                </c:pt>
              </c:strCache>
            </c:strRef>
          </c:cat>
          <c:val>
            <c:numRef>
              <c:f>Munka3!$C$13:$J$13</c:f>
              <c:numCache>
                <c:formatCode>0</c:formatCode>
                <c:ptCount val="8"/>
                <c:pt idx="0">
                  <c:v>4</c:v>
                </c:pt>
                <c:pt idx="1">
                  <c:v>10</c:v>
                </c:pt>
                <c:pt idx="2" formatCode="General">
                  <c:v>4</c:v>
                </c:pt>
                <c:pt idx="3" formatCode="General">
                  <c:v>11</c:v>
                </c:pt>
                <c:pt idx="4" formatCode="General">
                  <c:v>12</c:v>
                </c:pt>
                <c:pt idx="5" formatCode="General">
                  <c:v>6</c:v>
                </c:pt>
                <c:pt idx="6" formatCode="General">
                  <c:v>4</c:v>
                </c:pt>
                <c:pt idx="7" formatCode="General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C-4460-8823-2F8F630111F4}"/>
            </c:ext>
          </c:extLst>
        </c:ser>
        <c:ser>
          <c:idx val="1"/>
          <c:order val="1"/>
          <c:tx>
            <c:strRef>
              <c:f>Munka3!$B$14</c:f>
              <c:strCache>
                <c:ptCount val="1"/>
                <c:pt idx="0">
                  <c:v>Méhen belüli hormontartalmú vagy hormonmentes fogamzásgátló eszköz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00B05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Munka3!$C$12:$J$12</c:f>
              <c:strCache>
                <c:ptCount val="8"/>
                <c:pt idx="0">
                  <c:v>Inetrnetről</c:v>
                </c:pt>
                <c:pt idx="1">
                  <c:v>Nem internetről</c:v>
                </c:pt>
                <c:pt idx="2">
                  <c:v>Orvostól</c:v>
                </c:pt>
                <c:pt idx="3">
                  <c:v>Nem orvostól</c:v>
                </c:pt>
                <c:pt idx="4">
                  <c:v>Iskolaból</c:v>
                </c:pt>
                <c:pt idx="5">
                  <c:v>Nem iskolából</c:v>
                </c:pt>
                <c:pt idx="6">
                  <c:v>Szülőktől</c:v>
                </c:pt>
                <c:pt idx="7">
                  <c:v>Nem szülőktől </c:v>
                </c:pt>
              </c:strCache>
            </c:strRef>
          </c:cat>
          <c:val>
            <c:numRef>
              <c:f>Munka3!$C$14:$J$14</c:f>
              <c:numCache>
                <c:formatCode>0</c:formatCode>
                <c:ptCount val="8"/>
                <c:pt idx="0">
                  <c:v>16</c:v>
                </c:pt>
                <c:pt idx="1">
                  <c:v>26</c:v>
                </c:pt>
                <c:pt idx="2" formatCode="General">
                  <c:v>29</c:v>
                </c:pt>
                <c:pt idx="3" formatCode="General">
                  <c:v>15</c:v>
                </c:pt>
                <c:pt idx="4" formatCode="General">
                  <c:v>24</c:v>
                </c:pt>
                <c:pt idx="5" formatCode="General">
                  <c:v>22</c:v>
                </c:pt>
                <c:pt idx="6" formatCode="General">
                  <c:v>23</c:v>
                </c:pt>
                <c:pt idx="7" formatCode="General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9C-4460-8823-2F8F630111F4}"/>
            </c:ext>
          </c:extLst>
        </c:ser>
        <c:ser>
          <c:idx val="2"/>
          <c:order val="2"/>
          <c:tx>
            <c:strRef>
              <c:f>Munka3!$B$15</c:f>
              <c:strCache>
                <c:ptCount val="1"/>
                <c:pt idx="0">
                  <c:v>Fogamzásgátló tabletta, hüvelygyűrű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Munka3!$C$12:$J$12</c:f>
              <c:strCache>
                <c:ptCount val="8"/>
                <c:pt idx="0">
                  <c:v>Inetrnetről</c:v>
                </c:pt>
                <c:pt idx="1">
                  <c:v>Nem internetről</c:v>
                </c:pt>
                <c:pt idx="2">
                  <c:v>Orvostól</c:v>
                </c:pt>
                <c:pt idx="3">
                  <c:v>Nem orvostól</c:v>
                </c:pt>
                <c:pt idx="4">
                  <c:v>Iskolaból</c:v>
                </c:pt>
                <c:pt idx="5">
                  <c:v>Nem iskolából</c:v>
                </c:pt>
                <c:pt idx="6">
                  <c:v>Szülőktől</c:v>
                </c:pt>
                <c:pt idx="7">
                  <c:v>Nem szülőktől </c:v>
                </c:pt>
              </c:strCache>
            </c:strRef>
          </c:cat>
          <c:val>
            <c:numRef>
              <c:f>Munka3!$C$15:$J$15</c:f>
              <c:numCache>
                <c:formatCode>0</c:formatCode>
                <c:ptCount val="8"/>
                <c:pt idx="0">
                  <c:v>40</c:v>
                </c:pt>
                <c:pt idx="1">
                  <c:v>36</c:v>
                </c:pt>
                <c:pt idx="2" formatCode="General">
                  <c:v>41</c:v>
                </c:pt>
                <c:pt idx="3" formatCode="General">
                  <c:v>34</c:v>
                </c:pt>
                <c:pt idx="4" formatCode="General">
                  <c:v>34</c:v>
                </c:pt>
                <c:pt idx="5" formatCode="General">
                  <c:v>38</c:v>
                </c:pt>
                <c:pt idx="6" formatCode="General">
                  <c:v>37</c:v>
                </c:pt>
                <c:pt idx="7" formatCode="General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9C-4460-8823-2F8F630111F4}"/>
            </c:ext>
          </c:extLst>
        </c:ser>
        <c:ser>
          <c:idx val="3"/>
          <c:order val="3"/>
          <c:tx>
            <c:strRef>
              <c:f>Munka3!$B$16</c:f>
              <c:strCache>
                <c:ptCount val="1"/>
                <c:pt idx="0">
                  <c:v>Óvszer, pesszárium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Munka3!$C$12:$J$12</c:f>
              <c:strCache>
                <c:ptCount val="8"/>
                <c:pt idx="0">
                  <c:v>Inetrnetről</c:v>
                </c:pt>
                <c:pt idx="1">
                  <c:v>Nem internetről</c:v>
                </c:pt>
                <c:pt idx="2">
                  <c:v>Orvostól</c:v>
                </c:pt>
                <c:pt idx="3">
                  <c:v>Nem orvostól</c:v>
                </c:pt>
                <c:pt idx="4">
                  <c:v>Iskolaból</c:v>
                </c:pt>
                <c:pt idx="5">
                  <c:v>Nem iskolából</c:v>
                </c:pt>
                <c:pt idx="6">
                  <c:v>Szülőktől</c:v>
                </c:pt>
                <c:pt idx="7">
                  <c:v>Nem szülőktől </c:v>
                </c:pt>
              </c:strCache>
            </c:strRef>
          </c:cat>
          <c:val>
            <c:numRef>
              <c:f>Munka3!$C$16:$J$16</c:f>
              <c:numCache>
                <c:formatCode>0</c:formatCode>
                <c:ptCount val="8"/>
                <c:pt idx="0">
                  <c:v>40</c:v>
                </c:pt>
                <c:pt idx="1">
                  <c:v>29</c:v>
                </c:pt>
                <c:pt idx="2" formatCode="General">
                  <c:v>26</c:v>
                </c:pt>
                <c:pt idx="3" formatCode="General">
                  <c:v>39</c:v>
                </c:pt>
                <c:pt idx="4" formatCode="General">
                  <c:v>30</c:v>
                </c:pt>
                <c:pt idx="5" formatCode="General">
                  <c:v>34</c:v>
                </c:pt>
                <c:pt idx="6" formatCode="General">
                  <c:v>36</c:v>
                </c:pt>
                <c:pt idx="7" formatCode="General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9C-4460-8823-2F8F630111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85097855"/>
        <c:axId val="1585098815"/>
      </c:barChart>
      <c:catAx>
        <c:axId val="1585097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lang="en-US"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585098815"/>
        <c:crosses val="autoZero"/>
        <c:auto val="1"/>
        <c:lblAlgn val="ctr"/>
        <c:lblOffset val="100"/>
        <c:noMultiLvlLbl val="0"/>
      </c:catAx>
      <c:valAx>
        <c:axId val="1585098815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85097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992285830288266E-2"/>
          <c:y val="0.74245740964148277"/>
          <c:w val="0.97916625286704018"/>
          <c:h val="0.22976468807525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Aki 5 éven át használ méhen belüli fogamzásgátló eszközt, az eszköz eltávolítása után nehezebben esik majd teherbe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Munka3!$B$29</c:f>
              <c:strCache>
                <c:ptCount val="1"/>
                <c:pt idx="0">
                  <c:v>Nem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00B05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Munka3!$C$28:$J$28</c:f>
              <c:strCache>
                <c:ptCount val="8"/>
                <c:pt idx="0">
                  <c:v>Inetrnetről</c:v>
                </c:pt>
                <c:pt idx="1">
                  <c:v>Nem internetről</c:v>
                </c:pt>
                <c:pt idx="2">
                  <c:v>Orvostól</c:v>
                </c:pt>
                <c:pt idx="3">
                  <c:v>Nem orvostól</c:v>
                </c:pt>
                <c:pt idx="4">
                  <c:v>Iskolaból</c:v>
                </c:pt>
                <c:pt idx="5">
                  <c:v>Nem iskolából</c:v>
                </c:pt>
                <c:pt idx="6">
                  <c:v>Szülőktől</c:v>
                </c:pt>
                <c:pt idx="7">
                  <c:v>Nem szülőktől </c:v>
                </c:pt>
              </c:strCache>
            </c:strRef>
          </c:cat>
          <c:val>
            <c:numRef>
              <c:f>Munka3!$C$29:$J$29</c:f>
              <c:numCache>
                <c:formatCode>General</c:formatCode>
                <c:ptCount val="8"/>
                <c:pt idx="0">
                  <c:v>39</c:v>
                </c:pt>
                <c:pt idx="1">
                  <c:v>46</c:v>
                </c:pt>
                <c:pt idx="2">
                  <c:v>43</c:v>
                </c:pt>
                <c:pt idx="3">
                  <c:v>44</c:v>
                </c:pt>
                <c:pt idx="4">
                  <c:v>44</c:v>
                </c:pt>
                <c:pt idx="5">
                  <c:v>44</c:v>
                </c:pt>
                <c:pt idx="6">
                  <c:v>40</c:v>
                </c:pt>
                <c:pt idx="7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F3-4CAD-9E8C-DD97EC2EA8AA}"/>
            </c:ext>
          </c:extLst>
        </c:ser>
        <c:ser>
          <c:idx val="1"/>
          <c:order val="1"/>
          <c:tx>
            <c:strRef>
              <c:f>Munka3!$B$30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Munka3!$C$28:$J$28</c:f>
              <c:strCache>
                <c:ptCount val="8"/>
                <c:pt idx="0">
                  <c:v>Inetrnetről</c:v>
                </c:pt>
                <c:pt idx="1">
                  <c:v>Nem internetről</c:v>
                </c:pt>
                <c:pt idx="2">
                  <c:v>Orvostól</c:v>
                </c:pt>
                <c:pt idx="3">
                  <c:v>Nem orvostól</c:v>
                </c:pt>
                <c:pt idx="4">
                  <c:v>Iskolaból</c:v>
                </c:pt>
                <c:pt idx="5">
                  <c:v>Nem iskolából</c:v>
                </c:pt>
                <c:pt idx="6">
                  <c:v>Szülőktől</c:v>
                </c:pt>
                <c:pt idx="7">
                  <c:v>Nem szülőktől </c:v>
                </c:pt>
              </c:strCache>
            </c:strRef>
          </c:cat>
          <c:val>
            <c:numRef>
              <c:f>Munka3!$C$30:$J$30</c:f>
              <c:numCache>
                <c:formatCode>General</c:formatCode>
                <c:ptCount val="8"/>
                <c:pt idx="0">
                  <c:v>61</c:v>
                </c:pt>
                <c:pt idx="1">
                  <c:v>54</c:v>
                </c:pt>
                <c:pt idx="2">
                  <c:v>57</c:v>
                </c:pt>
                <c:pt idx="3">
                  <c:v>56</c:v>
                </c:pt>
                <c:pt idx="4">
                  <c:v>56</c:v>
                </c:pt>
                <c:pt idx="5">
                  <c:v>56</c:v>
                </c:pt>
                <c:pt idx="6">
                  <c:v>60</c:v>
                </c:pt>
                <c:pt idx="7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F3-4CAD-9E8C-DD97EC2EA8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7971375"/>
        <c:axId val="1557973295"/>
      </c:barChart>
      <c:catAx>
        <c:axId val="1557971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lang="en-US"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557973295"/>
        <c:crosses val="autoZero"/>
        <c:auto val="1"/>
        <c:lblAlgn val="ctr"/>
        <c:lblOffset val="100"/>
        <c:noMultiLvlLbl val="0"/>
      </c:catAx>
      <c:valAx>
        <c:axId val="1557973295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57971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u-HU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Melyik jelent nagyobb egészségügyi kockázatot egy nő számára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hu-H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Munka3!$B$40</c:f>
              <c:strCache>
                <c:ptCount val="1"/>
                <c:pt idx="0">
                  <c:v>Terhesség kihordása, szülés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92D05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Munka3!$C$39:$J$39</c:f>
              <c:strCache>
                <c:ptCount val="8"/>
                <c:pt idx="0">
                  <c:v>Inetrnetről</c:v>
                </c:pt>
                <c:pt idx="1">
                  <c:v>Nem internetről</c:v>
                </c:pt>
                <c:pt idx="2">
                  <c:v>Orvostól</c:v>
                </c:pt>
                <c:pt idx="3">
                  <c:v>Nem orvostól</c:v>
                </c:pt>
                <c:pt idx="4">
                  <c:v>Iskolaból</c:v>
                </c:pt>
                <c:pt idx="5">
                  <c:v>Nem iskolából</c:v>
                </c:pt>
                <c:pt idx="6">
                  <c:v>Szülőktől</c:v>
                </c:pt>
                <c:pt idx="7">
                  <c:v>Nem szülőktől </c:v>
                </c:pt>
              </c:strCache>
            </c:strRef>
          </c:cat>
          <c:val>
            <c:numRef>
              <c:f>Munka3!$C$40:$J$40</c:f>
              <c:numCache>
                <c:formatCode>General</c:formatCode>
                <c:ptCount val="8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9</c:v>
                </c:pt>
                <c:pt idx="4">
                  <c:v>9</c:v>
                </c:pt>
                <c:pt idx="5">
                  <c:v>8</c:v>
                </c:pt>
                <c:pt idx="6">
                  <c:v>9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C0-40C6-9E51-74194E7E254E}"/>
            </c:ext>
          </c:extLst>
        </c:ser>
        <c:ser>
          <c:idx val="1"/>
          <c:order val="1"/>
          <c:tx>
            <c:strRef>
              <c:f>Munka3!$B$41</c:f>
              <c:strCache>
                <c:ptCount val="1"/>
                <c:pt idx="0">
                  <c:v>Hormonális fogamzásgátlás használata 5 éven keresztül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Munka3!$C$39:$J$39</c:f>
              <c:strCache>
                <c:ptCount val="8"/>
                <c:pt idx="0">
                  <c:v>Inetrnetről</c:v>
                </c:pt>
                <c:pt idx="1">
                  <c:v>Nem internetről</c:v>
                </c:pt>
                <c:pt idx="2">
                  <c:v>Orvostól</c:v>
                </c:pt>
                <c:pt idx="3">
                  <c:v>Nem orvostól</c:v>
                </c:pt>
                <c:pt idx="4">
                  <c:v>Iskolaból</c:v>
                </c:pt>
                <c:pt idx="5">
                  <c:v>Nem iskolából</c:v>
                </c:pt>
                <c:pt idx="6">
                  <c:v>Szülőktől</c:v>
                </c:pt>
                <c:pt idx="7">
                  <c:v>Nem szülőktől </c:v>
                </c:pt>
              </c:strCache>
            </c:strRef>
          </c:cat>
          <c:val>
            <c:numRef>
              <c:f>Munka3!$C$41:$J$41</c:f>
              <c:numCache>
                <c:formatCode>General</c:formatCode>
                <c:ptCount val="8"/>
                <c:pt idx="0">
                  <c:v>39</c:v>
                </c:pt>
                <c:pt idx="1">
                  <c:v>42</c:v>
                </c:pt>
                <c:pt idx="2">
                  <c:v>39</c:v>
                </c:pt>
                <c:pt idx="3">
                  <c:v>42</c:v>
                </c:pt>
                <c:pt idx="4">
                  <c:v>43</c:v>
                </c:pt>
                <c:pt idx="5">
                  <c:v>40</c:v>
                </c:pt>
                <c:pt idx="6">
                  <c:v>45</c:v>
                </c:pt>
                <c:pt idx="7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C0-40C6-9E51-74194E7E254E}"/>
            </c:ext>
          </c:extLst>
        </c:ser>
        <c:ser>
          <c:idx val="2"/>
          <c:order val="2"/>
          <c:tx>
            <c:strRef>
              <c:f>Munka3!$B$42</c:f>
              <c:strCache>
                <c:ptCount val="1"/>
                <c:pt idx="0">
                  <c:v>Méhen belül (hormonmentes) fogamzásgátló eszköz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Munka3!$C$39:$J$39</c:f>
              <c:strCache>
                <c:ptCount val="8"/>
                <c:pt idx="0">
                  <c:v>Inetrnetről</c:v>
                </c:pt>
                <c:pt idx="1">
                  <c:v>Nem internetről</c:v>
                </c:pt>
                <c:pt idx="2">
                  <c:v>Orvostól</c:v>
                </c:pt>
                <c:pt idx="3">
                  <c:v>Nem orvostól</c:v>
                </c:pt>
                <c:pt idx="4">
                  <c:v>Iskolaból</c:v>
                </c:pt>
                <c:pt idx="5">
                  <c:v>Nem iskolából</c:v>
                </c:pt>
                <c:pt idx="6">
                  <c:v>Szülőktől</c:v>
                </c:pt>
                <c:pt idx="7">
                  <c:v>Nem szülőktől </c:v>
                </c:pt>
              </c:strCache>
            </c:strRef>
          </c:cat>
          <c:val>
            <c:numRef>
              <c:f>Munka3!$C$42:$J$42</c:f>
              <c:numCache>
                <c:formatCode>General</c:formatCode>
                <c:ptCount val="8"/>
                <c:pt idx="0">
                  <c:v>9</c:v>
                </c:pt>
                <c:pt idx="1">
                  <c:v>13</c:v>
                </c:pt>
                <c:pt idx="2">
                  <c:v>11</c:v>
                </c:pt>
                <c:pt idx="3">
                  <c:v>12</c:v>
                </c:pt>
                <c:pt idx="4">
                  <c:v>7</c:v>
                </c:pt>
                <c:pt idx="5">
                  <c:v>13</c:v>
                </c:pt>
                <c:pt idx="6">
                  <c:v>8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C0-40C6-9E51-74194E7E254E}"/>
            </c:ext>
          </c:extLst>
        </c:ser>
        <c:ser>
          <c:idx val="3"/>
          <c:order val="3"/>
          <c:tx>
            <c:strRef>
              <c:f>Munka3!$B$43</c:f>
              <c:strCache>
                <c:ptCount val="1"/>
                <c:pt idx="0">
                  <c:v>A fentiek hasonló mértékű kockázattal járnak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Munka3!$C$39:$J$39</c:f>
              <c:strCache>
                <c:ptCount val="8"/>
                <c:pt idx="0">
                  <c:v>Inetrnetről</c:v>
                </c:pt>
                <c:pt idx="1">
                  <c:v>Nem internetről</c:v>
                </c:pt>
                <c:pt idx="2">
                  <c:v>Orvostól</c:v>
                </c:pt>
                <c:pt idx="3">
                  <c:v>Nem orvostól</c:v>
                </c:pt>
                <c:pt idx="4">
                  <c:v>Iskolaból</c:v>
                </c:pt>
                <c:pt idx="5">
                  <c:v>Nem iskolából</c:v>
                </c:pt>
                <c:pt idx="6">
                  <c:v>Szülőktől</c:v>
                </c:pt>
                <c:pt idx="7">
                  <c:v>Nem szülőktől </c:v>
                </c:pt>
              </c:strCache>
            </c:strRef>
          </c:cat>
          <c:val>
            <c:numRef>
              <c:f>Munka3!$C$43:$J$43</c:f>
              <c:numCache>
                <c:formatCode>General</c:formatCode>
                <c:ptCount val="8"/>
                <c:pt idx="0">
                  <c:v>44</c:v>
                </c:pt>
                <c:pt idx="1">
                  <c:v>37</c:v>
                </c:pt>
                <c:pt idx="2">
                  <c:v>43</c:v>
                </c:pt>
                <c:pt idx="3">
                  <c:v>37</c:v>
                </c:pt>
                <c:pt idx="4">
                  <c:v>41</c:v>
                </c:pt>
                <c:pt idx="5">
                  <c:v>39</c:v>
                </c:pt>
                <c:pt idx="6">
                  <c:v>38</c:v>
                </c:pt>
                <c:pt idx="7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C0-40C6-9E51-74194E7E25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3509967"/>
        <c:axId val="1943511887"/>
      </c:barChart>
      <c:catAx>
        <c:axId val="19435099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lang="en-US"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943511887"/>
        <c:crosses val="autoZero"/>
        <c:auto val="1"/>
        <c:lblAlgn val="ctr"/>
        <c:lblOffset val="100"/>
        <c:noMultiLvlLbl val="0"/>
      </c:catAx>
      <c:valAx>
        <c:axId val="1943511887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43509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Szubjektív ismeretek a meddőségi eljárásokról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Munka2!$D$16:$D$17</c:f>
              <c:strCache>
                <c:ptCount val="2"/>
                <c:pt idx="1">
                  <c:v>18-39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Munka2!$C$18:$C$20</c:f>
              <c:strCache>
                <c:ptCount val="3"/>
                <c:pt idx="0">
                  <c:v>Igen, elegendő</c:v>
                </c:pt>
                <c:pt idx="1">
                  <c:v>Nem, csak kevés</c:v>
                </c:pt>
                <c:pt idx="2">
                  <c:v>Nem, nem rendelkezem</c:v>
                </c:pt>
              </c:strCache>
            </c:strRef>
          </c:cat>
          <c:val>
            <c:numRef>
              <c:f>Munka2!$D$18:$D$20</c:f>
              <c:numCache>
                <c:formatCode>General</c:formatCode>
                <c:ptCount val="3"/>
                <c:pt idx="0">
                  <c:v>28.4</c:v>
                </c:pt>
                <c:pt idx="1">
                  <c:v>55.3</c:v>
                </c:pt>
                <c:pt idx="2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C-43BC-8B30-E72B64FBD0DA}"/>
            </c:ext>
          </c:extLst>
        </c:ser>
        <c:ser>
          <c:idx val="1"/>
          <c:order val="1"/>
          <c:tx>
            <c:strRef>
              <c:f>Munka2!$E$16:$E$17</c:f>
              <c:strCache>
                <c:ptCount val="2"/>
                <c:pt idx="1">
                  <c:v>40-59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Munka2!$C$18:$C$20</c:f>
              <c:strCache>
                <c:ptCount val="3"/>
                <c:pt idx="0">
                  <c:v>Igen, elegendő</c:v>
                </c:pt>
                <c:pt idx="1">
                  <c:v>Nem, csak kevés</c:v>
                </c:pt>
                <c:pt idx="2">
                  <c:v>Nem, nem rendelkezem</c:v>
                </c:pt>
              </c:strCache>
            </c:strRef>
          </c:cat>
          <c:val>
            <c:numRef>
              <c:f>Munka2!$E$18:$E$20</c:f>
              <c:numCache>
                <c:formatCode>General</c:formatCode>
                <c:ptCount val="3"/>
                <c:pt idx="0">
                  <c:v>36.4</c:v>
                </c:pt>
                <c:pt idx="1">
                  <c:v>48.9</c:v>
                </c:pt>
                <c:pt idx="2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3C-43BC-8B30-E72B64FBD0DA}"/>
            </c:ext>
          </c:extLst>
        </c:ser>
        <c:ser>
          <c:idx val="2"/>
          <c:order val="2"/>
          <c:tx>
            <c:strRef>
              <c:f>Munka2!$F$16:$F$17</c:f>
              <c:strCache>
                <c:ptCount val="2"/>
                <c:pt idx="1">
                  <c:v>60+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Munka2!$C$18:$C$20</c:f>
              <c:strCache>
                <c:ptCount val="3"/>
                <c:pt idx="0">
                  <c:v>Igen, elegendő</c:v>
                </c:pt>
                <c:pt idx="1">
                  <c:v>Nem, csak kevés</c:v>
                </c:pt>
                <c:pt idx="2">
                  <c:v>Nem, nem rendelkezem</c:v>
                </c:pt>
              </c:strCache>
            </c:strRef>
          </c:cat>
          <c:val>
            <c:numRef>
              <c:f>Munka2!$F$18:$F$20</c:f>
              <c:numCache>
                <c:formatCode>General</c:formatCode>
                <c:ptCount val="3"/>
                <c:pt idx="0">
                  <c:v>30.3</c:v>
                </c:pt>
                <c:pt idx="1">
                  <c:v>46.2</c:v>
                </c:pt>
                <c:pt idx="2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3C-43BC-8B30-E72B64FBD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2505056"/>
        <c:axId val="142514176"/>
      </c:barChart>
      <c:catAx>
        <c:axId val="142505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42514176"/>
        <c:crosses val="autoZero"/>
        <c:auto val="1"/>
        <c:lblAlgn val="ctr"/>
        <c:lblOffset val="100"/>
        <c:noMultiLvlLbl val="0"/>
      </c:catAx>
      <c:valAx>
        <c:axId val="142514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250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"/>
          <c:y val="0.92187445319335082"/>
          <c:w val="0.9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hu-HU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u-HU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Melyik jelent nagyobb egészségügyi kockázatot egy nő számára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hu-HU"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Munka2!$D$68</c:f>
              <c:strCache>
                <c:ptCount val="1"/>
                <c:pt idx="0">
                  <c:v>Terhesség kihordása, szülés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Munka2!$E$67:$H$67</c:f>
              <c:strCache>
                <c:ptCount val="4"/>
                <c:pt idx="0">
                  <c:v>Férfiak 18-45 év</c:v>
                </c:pt>
                <c:pt idx="1">
                  <c:v>Férfiak 45 év fölött</c:v>
                </c:pt>
                <c:pt idx="2">
                  <c:v>Nők 18-45 év</c:v>
                </c:pt>
                <c:pt idx="3">
                  <c:v>Nők 45 év fölött</c:v>
                </c:pt>
              </c:strCache>
            </c:strRef>
          </c:cat>
          <c:val>
            <c:numRef>
              <c:f>Munka2!$E$68:$H$68</c:f>
              <c:numCache>
                <c:formatCode>0%</c:formatCode>
                <c:ptCount val="4"/>
                <c:pt idx="0">
                  <c:v>9.1999999999999998E-2</c:v>
                </c:pt>
                <c:pt idx="1">
                  <c:v>5.7000000000000002E-2</c:v>
                </c:pt>
                <c:pt idx="2">
                  <c:v>0.10199999999999999</c:v>
                </c:pt>
                <c:pt idx="3">
                  <c:v>7.4999999999999997E-2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9F-4304-9955-4F9D48641691}"/>
            </c:ext>
          </c:extLst>
        </c:ser>
        <c:ser>
          <c:idx val="1"/>
          <c:order val="1"/>
          <c:tx>
            <c:strRef>
              <c:f>Munka2!$D$69</c:f>
              <c:strCache>
                <c:ptCount val="1"/>
                <c:pt idx="0">
                  <c:v>Hormonális fogamzásgátlás használata 5 éven keresztül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Munka2!$E$67:$H$67</c:f>
              <c:strCache>
                <c:ptCount val="4"/>
                <c:pt idx="0">
                  <c:v>Férfiak 18-45 év</c:v>
                </c:pt>
                <c:pt idx="1">
                  <c:v>Férfiak 45 év fölött</c:v>
                </c:pt>
                <c:pt idx="2">
                  <c:v>Nők 18-45 év</c:v>
                </c:pt>
                <c:pt idx="3">
                  <c:v>Nők 45 év fölött</c:v>
                </c:pt>
              </c:strCache>
            </c:strRef>
          </c:cat>
          <c:val>
            <c:numRef>
              <c:f>Munka2!$E$69:$H$69</c:f>
              <c:numCache>
                <c:formatCode>0%</c:formatCode>
                <c:ptCount val="4"/>
                <c:pt idx="0">
                  <c:v>0.39400000000000002</c:v>
                </c:pt>
                <c:pt idx="1">
                  <c:v>0.441</c:v>
                </c:pt>
                <c:pt idx="2">
                  <c:v>0.376</c:v>
                </c:pt>
                <c:pt idx="3">
                  <c:v>0.40899999999999997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9F-4304-9955-4F9D48641691}"/>
            </c:ext>
          </c:extLst>
        </c:ser>
        <c:ser>
          <c:idx val="2"/>
          <c:order val="2"/>
          <c:tx>
            <c:strRef>
              <c:f>Munka2!$D$70</c:f>
              <c:strCache>
                <c:ptCount val="1"/>
                <c:pt idx="0">
                  <c:v>Méhen belül (hormonmentes) fogamzásgátló eszköz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Munka2!$E$67:$H$67</c:f>
              <c:strCache>
                <c:ptCount val="4"/>
                <c:pt idx="0">
                  <c:v>Férfiak 18-45 év</c:v>
                </c:pt>
                <c:pt idx="1">
                  <c:v>Férfiak 45 év fölött</c:v>
                </c:pt>
                <c:pt idx="2">
                  <c:v>Nők 18-45 év</c:v>
                </c:pt>
                <c:pt idx="3">
                  <c:v>Nők 45 év fölött</c:v>
                </c:pt>
              </c:strCache>
            </c:strRef>
          </c:cat>
          <c:val>
            <c:numRef>
              <c:f>Munka2!$E$70:$H$70</c:f>
              <c:numCache>
                <c:formatCode>0%</c:formatCode>
                <c:ptCount val="4"/>
                <c:pt idx="0">
                  <c:v>0.159</c:v>
                </c:pt>
                <c:pt idx="1">
                  <c:v>8.8999999999999996E-2</c:v>
                </c:pt>
                <c:pt idx="2">
                  <c:v>0.125</c:v>
                </c:pt>
                <c:pt idx="3">
                  <c:v>0.105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9F-4304-9955-4F9D48641691}"/>
            </c:ext>
          </c:extLst>
        </c:ser>
        <c:ser>
          <c:idx val="3"/>
          <c:order val="3"/>
          <c:tx>
            <c:strRef>
              <c:f>Munka2!$D$71</c:f>
              <c:strCache>
                <c:ptCount val="1"/>
                <c:pt idx="0">
                  <c:v>A fentiek hasonló mértékű kockázattal járnak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Munka2!$E$67:$H$67</c:f>
              <c:strCache>
                <c:ptCount val="4"/>
                <c:pt idx="0">
                  <c:v>Férfiak 18-45 év</c:v>
                </c:pt>
                <c:pt idx="1">
                  <c:v>Férfiak 45 év fölött</c:v>
                </c:pt>
                <c:pt idx="2">
                  <c:v>Nők 18-45 év</c:v>
                </c:pt>
                <c:pt idx="3">
                  <c:v>Nők 45 év fölött</c:v>
                </c:pt>
              </c:strCache>
            </c:strRef>
          </c:cat>
          <c:val>
            <c:numRef>
              <c:f>Munka2!$E$71:$H$71</c:f>
              <c:numCache>
                <c:formatCode>0%</c:formatCode>
                <c:ptCount val="4"/>
                <c:pt idx="0">
                  <c:v>0.35499999999999998</c:v>
                </c:pt>
                <c:pt idx="1">
                  <c:v>0.41299999999999998</c:v>
                </c:pt>
                <c:pt idx="2">
                  <c:v>0.39700000000000002</c:v>
                </c:pt>
                <c:pt idx="3">
                  <c:v>0.41099999999999998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9F-4304-9955-4F9D486416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62785327"/>
        <c:axId val="1562782927"/>
      </c:barChart>
      <c:catAx>
        <c:axId val="15627853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562782927"/>
        <c:crosses val="autoZero"/>
        <c:auto val="1"/>
        <c:lblAlgn val="ctr"/>
        <c:lblOffset val="100"/>
        <c:noMultiLvlLbl val="0"/>
      </c:catAx>
      <c:valAx>
        <c:axId val="1562782927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562785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008378193451173E-2"/>
          <c:y val="0.77104165009676817"/>
          <c:w val="0.92941119860017474"/>
          <c:h val="0.218015588960470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Leghatékonyabb fogamzásgátló módszer nemek és korcsoportok szerint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Munka2!$S$35</c:f>
              <c:strCache>
                <c:ptCount val="1"/>
                <c:pt idx="0">
                  <c:v>Természetes módszerek (naptár, megszakított közösülés)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Munka2!$T$34:$W$34</c:f>
              <c:strCache>
                <c:ptCount val="4"/>
                <c:pt idx="0">
                  <c:v>Férfiak 18-45 év</c:v>
                </c:pt>
                <c:pt idx="1">
                  <c:v>Férfiak 45 év fölött</c:v>
                </c:pt>
                <c:pt idx="2">
                  <c:v>Nők 18-45 év</c:v>
                </c:pt>
                <c:pt idx="3">
                  <c:v>Nők 45 év fölött</c:v>
                </c:pt>
              </c:strCache>
            </c:strRef>
          </c:cat>
          <c:val>
            <c:numRef>
              <c:f>Munka2!$T$35:$W$35</c:f>
              <c:numCache>
                <c:formatCode>0%</c:formatCode>
                <c:ptCount val="4"/>
                <c:pt idx="0">
                  <c:v>7.1999999999999995E-2</c:v>
                </c:pt>
                <c:pt idx="1">
                  <c:v>8.1000000000000003E-2</c:v>
                </c:pt>
                <c:pt idx="2">
                  <c:v>5.2999999999999999E-2</c:v>
                </c:pt>
                <c:pt idx="3">
                  <c:v>9.1999999999999998E-2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37-4D92-B066-6BD3E62A3171}"/>
            </c:ext>
          </c:extLst>
        </c:ser>
        <c:ser>
          <c:idx val="1"/>
          <c:order val="1"/>
          <c:tx>
            <c:strRef>
              <c:f>Munka2!$S$36</c:f>
              <c:strCache>
                <c:ptCount val="1"/>
                <c:pt idx="0">
                  <c:v>Méhen belüli hormontartalmú vagy hormonmentes fogamzásgátló eszköz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Munka2!$T$34:$W$34</c:f>
              <c:strCache>
                <c:ptCount val="4"/>
                <c:pt idx="0">
                  <c:v>Férfiak 18-45 év</c:v>
                </c:pt>
                <c:pt idx="1">
                  <c:v>Férfiak 45 év fölött</c:v>
                </c:pt>
                <c:pt idx="2">
                  <c:v>Nők 18-45 év</c:v>
                </c:pt>
                <c:pt idx="3">
                  <c:v>Nők 45 év fölött</c:v>
                </c:pt>
              </c:strCache>
            </c:strRef>
          </c:cat>
          <c:val>
            <c:numRef>
              <c:f>Munka2!$T$36:$W$36</c:f>
              <c:numCache>
                <c:formatCode>0%</c:formatCode>
                <c:ptCount val="4"/>
                <c:pt idx="0">
                  <c:v>0.20699999999999999</c:v>
                </c:pt>
                <c:pt idx="1">
                  <c:v>0.17100000000000001</c:v>
                </c:pt>
                <c:pt idx="2">
                  <c:v>0.248</c:v>
                </c:pt>
                <c:pt idx="3">
                  <c:v>0.25900000000000001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37-4D92-B066-6BD3E62A3171}"/>
            </c:ext>
          </c:extLst>
        </c:ser>
        <c:ser>
          <c:idx val="2"/>
          <c:order val="2"/>
          <c:tx>
            <c:strRef>
              <c:f>Munka2!$S$37</c:f>
              <c:strCache>
                <c:ptCount val="1"/>
                <c:pt idx="0">
                  <c:v>Fogamzásgátló tabletta, hüvelygyűrű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Munka2!$T$34:$W$34</c:f>
              <c:strCache>
                <c:ptCount val="4"/>
                <c:pt idx="0">
                  <c:v>Férfiak 18-45 év</c:v>
                </c:pt>
                <c:pt idx="1">
                  <c:v>Férfiak 45 év fölött</c:v>
                </c:pt>
                <c:pt idx="2">
                  <c:v>Nők 18-45 év</c:v>
                </c:pt>
                <c:pt idx="3">
                  <c:v>Nők 45 év fölött</c:v>
                </c:pt>
              </c:strCache>
            </c:strRef>
          </c:cat>
          <c:val>
            <c:numRef>
              <c:f>Munka2!$T$37:$W$37</c:f>
              <c:numCache>
                <c:formatCode>0%</c:formatCode>
                <c:ptCount val="4"/>
                <c:pt idx="0">
                  <c:v>0.34399999999999997</c:v>
                </c:pt>
                <c:pt idx="1">
                  <c:v>0.33500000000000002</c:v>
                </c:pt>
                <c:pt idx="2">
                  <c:v>0.41099999999999998</c:v>
                </c:pt>
                <c:pt idx="3">
                  <c:v>0.38700000000000001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37-4D92-B066-6BD3E62A3171}"/>
            </c:ext>
          </c:extLst>
        </c:ser>
        <c:ser>
          <c:idx val="3"/>
          <c:order val="3"/>
          <c:tx>
            <c:strRef>
              <c:f>Munka2!$S$38</c:f>
              <c:strCache>
                <c:ptCount val="1"/>
                <c:pt idx="0">
                  <c:v>Óvszer, pesszárium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Munka2!$T$34:$W$34</c:f>
              <c:strCache>
                <c:ptCount val="4"/>
                <c:pt idx="0">
                  <c:v>Férfiak 18-45 év</c:v>
                </c:pt>
                <c:pt idx="1">
                  <c:v>Férfiak 45 év fölött</c:v>
                </c:pt>
                <c:pt idx="2">
                  <c:v>Nők 18-45 év</c:v>
                </c:pt>
                <c:pt idx="3">
                  <c:v>Nők 45 év fölött</c:v>
                </c:pt>
              </c:strCache>
            </c:strRef>
          </c:cat>
          <c:val>
            <c:numRef>
              <c:f>Munka2!$T$38:$W$38</c:f>
              <c:numCache>
                <c:formatCode>0.00%</c:formatCode>
                <c:ptCount val="4"/>
                <c:pt idx="0">
                  <c:v>0.377</c:v>
                </c:pt>
                <c:pt idx="1">
                  <c:v>0.41299999999999998</c:v>
                </c:pt>
                <c:pt idx="2">
                  <c:v>0.28799999999999998</c:v>
                </c:pt>
                <c:pt idx="3">
                  <c:v>0.26200000000000001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37-4D92-B066-6BD3E62A31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6271759"/>
        <c:axId val="1556263599"/>
      </c:barChart>
      <c:catAx>
        <c:axId val="1556271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556263599"/>
        <c:crosses val="autoZero"/>
        <c:auto val="1"/>
        <c:lblAlgn val="ctr"/>
        <c:lblOffset val="100"/>
        <c:noMultiLvlLbl val="0"/>
      </c:catAx>
      <c:valAx>
        <c:axId val="1556263599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556271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784453798249935E-2"/>
          <c:y val="0.73136810503381489"/>
          <c:w val="0.94768555279662559"/>
          <c:h val="0.24270012919532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hu-HU"/>
              <a:t>Aki 5 éven át használ méhen belüli fogamzásgátló eszközt, az eszköz eltávolítása után nehezebben esik majd teherbe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Munka2!$D$83</c:f>
              <c:strCache>
                <c:ptCount val="1"/>
                <c:pt idx="0">
                  <c:v>Nem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highlight>
                      <a:srgbClr val="FFFF00"/>
                    </a:highlight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Munka2!$E$82:$H$82</c:f>
              <c:strCache>
                <c:ptCount val="4"/>
                <c:pt idx="0">
                  <c:v>Férfiak 18-45 év</c:v>
                </c:pt>
                <c:pt idx="1">
                  <c:v>Férfiak 45 év fölött</c:v>
                </c:pt>
                <c:pt idx="2">
                  <c:v>Nők 18-45 év</c:v>
                </c:pt>
                <c:pt idx="3">
                  <c:v>Nők 45 év fölött</c:v>
                </c:pt>
              </c:strCache>
            </c:strRef>
          </c:cat>
          <c:val>
            <c:numRef>
              <c:f>Munka2!$E$83:$H$83</c:f>
              <c:numCache>
                <c:formatCode>0%</c:formatCode>
                <c:ptCount val="4"/>
                <c:pt idx="0">
                  <c:v>0.42699999999999999</c:v>
                </c:pt>
                <c:pt idx="1">
                  <c:v>0.42499999999999999</c:v>
                </c:pt>
                <c:pt idx="2">
                  <c:v>0.42299999999999999</c:v>
                </c:pt>
                <c:pt idx="3">
                  <c:v>0.46700000000000003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27-4877-AA8B-01B93AE3132E}"/>
            </c:ext>
          </c:extLst>
        </c:ser>
        <c:ser>
          <c:idx val="1"/>
          <c:order val="1"/>
          <c:tx>
            <c:strRef>
              <c:f>Munka2!$D$84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Munka2!$E$82:$H$82</c:f>
              <c:strCache>
                <c:ptCount val="4"/>
                <c:pt idx="0">
                  <c:v>Férfiak 18-45 év</c:v>
                </c:pt>
                <c:pt idx="1">
                  <c:v>Férfiak 45 év fölött</c:v>
                </c:pt>
                <c:pt idx="2">
                  <c:v>Nők 18-45 év</c:v>
                </c:pt>
                <c:pt idx="3">
                  <c:v>Nők 45 év fölött</c:v>
                </c:pt>
              </c:strCache>
            </c:strRef>
          </c:cat>
          <c:val>
            <c:numRef>
              <c:f>Munka2!$E$84:$H$84</c:f>
              <c:numCache>
                <c:formatCode>0%</c:formatCode>
                <c:ptCount val="4"/>
                <c:pt idx="0">
                  <c:v>0.57299999999999995</c:v>
                </c:pt>
                <c:pt idx="1">
                  <c:v>0.57499999999999996</c:v>
                </c:pt>
                <c:pt idx="2">
                  <c:v>0.57699999999999996</c:v>
                </c:pt>
                <c:pt idx="3">
                  <c:v>0.53300000000000003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27-4877-AA8B-01B93AE313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61032207"/>
        <c:axId val="1561030767"/>
      </c:barChart>
      <c:catAx>
        <c:axId val="15610322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561030767"/>
        <c:crosses val="autoZero"/>
        <c:auto val="1"/>
        <c:lblAlgn val="ctr"/>
        <c:lblOffset val="100"/>
        <c:noMultiLvlLbl val="0"/>
      </c:catAx>
      <c:valAx>
        <c:axId val="1561030767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561032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ctr">
        <a:defRPr lang="en-US" sz="1200" b="0" i="0" u="none" strike="noStrike" kern="1200" baseline="0"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Aki 5 éven át használ méhen belüli fogamzásgátló eszközt, az eszköz eltávolítása után nehezebben esik majd teherbe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Munka2!$D$91</c:f>
              <c:strCache>
                <c:ptCount val="1"/>
                <c:pt idx="0">
                  <c:v>Nem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highlight>
                      <a:srgbClr val="FFFF00"/>
                    </a:highlight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Munka2!$E$90:$G$90</c:f>
              <c:strCache>
                <c:ptCount val="3"/>
                <c:pt idx="0">
                  <c:v>alap</c:v>
                </c:pt>
                <c:pt idx="1">
                  <c:v>közép</c:v>
                </c:pt>
                <c:pt idx="2">
                  <c:v> magas</c:v>
                </c:pt>
              </c:strCache>
            </c:strRef>
          </c:cat>
          <c:val>
            <c:numRef>
              <c:f>Munka2!$E$91:$G$91</c:f>
              <c:numCache>
                <c:formatCode>0</c:formatCode>
                <c:ptCount val="3"/>
                <c:pt idx="0">
                  <c:v>38.549999999999997</c:v>
                </c:pt>
                <c:pt idx="1">
                  <c:v>46.51</c:v>
                </c:pt>
                <c:pt idx="2">
                  <c:v>42.97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4D-4BFB-A1D6-4C1C7F4F3A29}"/>
            </c:ext>
          </c:extLst>
        </c:ser>
        <c:ser>
          <c:idx val="1"/>
          <c:order val="1"/>
          <c:tx>
            <c:strRef>
              <c:f>Munka2!$D$92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Munka2!$E$90:$G$90</c:f>
              <c:strCache>
                <c:ptCount val="3"/>
                <c:pt idx="0">
                  <c:v>alap</c:v>
                </c:pt>
                <c:pt idx="1">
                  <c:v>közép</c:v>
                </c:pt>
                <c:pt idx="2">
                  <c:v> magas</c:v>
                </c:pt>
              </c:strCache>
            </c:strRef>
          </c:cat>
          <c:val>
            <c:numRef>
              <c:f>Munka2!$E$92:$G$92</c:f>
              <c:numCache>
                <c:formatCode>0</c:formatCode>
                <c:ptCount val="3"/>
                <c:pt idx="0">
                  <c:v>61.45</c:v>
                </c:pt>
                <c:pt idx="1">
                  <c:v>53.49</c:v>
                </c:pt>
                <c:pt idx="2">
                  <c:v>57.03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4D-4BFB-A1D6-4C1C7F4F3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94069295"/>
        <c:axId val="1494067855"/>
      </c:barChart>
      <c:catAx>
        <c:axId val="14940692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94067855"/>
        <c:crosses val="autoZero"/>
        <c:auto val="1"/>
        <c:lblAlgn val="ctr"/>
        <c:lblOffset val="100"/>
        <c:noMultiLvlLbl val="0"/>
      </c:catAx>
      <c:valAx>
        <c:axId val="1494067855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940692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1200" b="0" i="0" u="none" strike="noStrike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pPr>
      <a:endParaRPr lang="hu-H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özoktatásban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elegendő ismereteket kapott a gyermekvállalás, 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emberi szaporodás és a szexuális egészség témaköreiben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(%)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Munka1!$E$17</c:f>
              <c:strCache>
                <c:ptCount val="1"/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BE-450F-A6CD-02445576ADB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8BE-450F-A6CD-02445576AD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Munka1!$D$18:$D$21</c:f>
              <c:strCache>
                <c:ptCount val="4"/>
                <c:pt idx="0">
                  <c:v>Egyáltalán nem kaptam ilyen ismereteket</c:v>
                </c:pt>
                <c:pt idx="1">
                  <c:v>Inkább nem</c:v>
                </c:pt>
                <c:pt idx="2">
                  <c:v>Inkább igen</c:v>
                </c:pt>
                <c:pt idx="3">
                  <c:v>Teljes mértékben elegendő ismereteket </c:v>
                </c:pt>
              </c:strCache>
            </c:strRef>
          </c:cat>
          <c:val>
            <c:numRef>
              <c:f>Munka1!$E$18:$E$21</c:f>
              <c:numCache>
                <c:formatCode>General</c:formatCode>
                <c:ptCount val="4"/>
                <c:pt idx="0">
                  <c:v>21.1</c:v>
                </c:pt>
                <c:pt idx="1">
                  <c:v>39.700000000000003</c:v>
                </c:pt>
                <c:pt idx="2">
                  <c:v>30.6</c:v>
                </c:pt>
                <c:pt idx="3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BE-450F-A6CD-02445576AD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95769936"/>
        <c:axId val="1495770896"/>
      </c:barChart>
      <c:catAx>
        <c:axId val="149576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495770896"/>
        <c:crosses val="autoZero"/>
        <c:auto val="1"/>
        <c:lblAlgn val="ctr"/>
        <c:lblOffset val="100"/>
        <c:noMultiLvlLbl val="0"/>
      </c:catAx>
      <c:valAx>
        <c:axId val="149577089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95769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közoktatásban elegendő ismereteket kapott a 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fogamzásgátlás témakörében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(%)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Munka1!$H$7</c:f>
              <c:strCache>
                <c:ptCount val="1"/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AA6-48A1-8CB6-FAF3F022FC7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AA6-48A1-8CB6-FAF3F022FC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Munka1!$G$8:$G$11</c:f>
              <c:strCache>
                <c:ptCount val="4"/>
                <c:pt idx="0">
                  <c:v>Egyáltalán nem kaptam ilyen ismereteket</c:v>
                </c:pt>
                <c:pt idx="1">
                  <c:v>Inkább nem</c:v>
                </c:pt>
                <c:pt idx="2">
                  <c:v>Inkább igen</c:v>
                </c:pt>
                <c:pt idx="3">
                  <c:v>Teljes mértékben elegendő ismereteket </c:v>
                </c:pt>
              </c:strCache>
            </c:strRef>
          </c:cat>
          <c:val>
            <c:numRef>
              <c:f>Munka1!$H$8:$H$11</c:f>
              <c:numCache>
                <c:formatCode>General</c:formatCode>
                <c:ptCount val="4"/>
                <c:pt idx="0">
                  <c:v>25.2</c:v>
                </c:pt>
                <c:pt idx="1">
                  <c:v>9.3000000000000007</c:v>
                </c:pt>
                <c:pt idx="2">
                  <c:v>26</c:v>
                </c:pt>
                <c:pt idx="3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A6-48A1-8CB6-FAF3F022FC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5782655"/>
        <c:axId val="1525783615"/>
      </c:barChart>
      <c:catAx>
        <c:axId val="1525782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1525783615"/>
        <c:crosses val="autoZero"/>
        <c:auto val="1"/>
        <c:lblAlgn val="ctr"/>
        <c:lblOffset val="100"/>
        <c:noMultiLvlLbl val="0"/>
      </c:catAx>
      <c:valAx>
        <c:axId val="1525783615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257826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Ismeretek gyermekvállalás, az emberi szaporodás és a szexuális egészség témaköreiben 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életkori csoportok</a:t>
            </a:r>
            <a:r>
              <a:rPr lang="hu-HU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szerint</a:t>
            </a:r>
            <a:endParaRPr lang="hu-H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6.1782222736602929E-2"/>
          <c:y val="0.186950993256465"/>
          <c:w val="0.91498750187904165"/>
          <c:h val="0.55592272331315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Munka1!$C$38</c:f>
              <c:strCache>
                <c:ptCount val="1"/>
                <c:pt idx="0">
                  <c:v>Egyáltalán nem kaptam ilyen ismereteket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Munka1!$D$37:$F$37</c:f>
              <c:strCache>
                <c:ptCount val="3"/>
                <c:pt idx="0">
                  <c:v>18-39</c:v>
                </c:pt>
                <c:pt idx="1">
                  <c:v>40-59</c:v>
                </c:pt>
                <c:pt idx="2">
                  <c:v>60 felett</c:v>
                </c:pt>
              </c:strCache>
            </c:strRef>
          </c:cat>
          <c:val>
            <c:numRef>
              <c:f>Munka1!$D$38:$F$38</c:f>
              <c:numCache>
                <c:formatCode>General</c:formatCode>
                <c:ptCount val="3"/>
                <c:pt idx="0">
                  <c:v>12.3</c:v>
                </c:pt>
                <c:pt idx="1">
                  <c:v>16.3</c:v>
                </c:pt>
                <c:pt idx="2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BB-43E0-A7E9-C172FFA53CD4}"/>
            </c:ext>
          </c:extLst>
        </c:ser>
        <c:ser>
          <c:idx val="1"/>
          <c:order val="1"/>
          <c:tx>
            <c:strRef>
              <c:f>Munka1!$C$39</c:f>
              <c:strCache>
                <c:ptCount val="1"/>
                <c:pt idx="0">
                  <c:v>Inkább nem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Munka1!$D$37:$F$37</c:f>
              <c:strCache>
                <c:ptCount val="3"/>
                <c:pt idx="0">
                  <c:v>18-39</c:v>
                </c:pt>
                <c:pt idx="1">
                  <c:v>40-59</c:v>
                </c:pt>
                <c:pt idx="2">
                  <c:v>60 felett</c:v>
                </c:pt>
              </c:strCache>
            </c:strRef>
          </c:cat>
          <c:val>
            <c:numRef>
              <c:f>Munka1!$D$39:$F$39</c:f>
              <c:numCache>
                <c:formatCode>General</c:formatCode>
                <c:ptCount val="3"/>
                <c:pt idx="0">
                  <c:v>42.4</c:v>
                </c:pt>
                <c:pt idx="1">
                  <c:v>40.200000000000003</c:v>
                </c:pt>
                <c:pt idx="2">
                  <c:v>36.799999999999997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BB-43E0-A7E9-C172FFA53CD4}"/>
            </c:ext>
          </c:extLst>
        </c:ser>
        <c:ser>
          <c:idx val="2"/>
          <c:order val="2"/>
          <c:tx>
            <c:strRef>
              <c:f>Munka1!$C$40</c:f>
              <c:strCache>
                <c:ptCount val="1"/>
                <c:pt idx="0">
                  <c:v>Inkább igen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Munka1!$D$37:$F$37</c:f>
              <c:strCache>
                <c:ptCount val="3"/>
                <c:pt idx="0">
                  <c:v>18-39</c:v>
                </c:pt>
                <c:pt idx="1">
                  <c:v>40-59</c:v>
                </c:pt>
                <c:pt idx="2">
                  <c:v>60 felett</c:v>
                </c:pt>
              </c:strCache>
            </c:strRef>
          </c:cat>
          <c:val>
            <c:numRef>
              <c:f>Munka1!$D$40:$F$40</c:f>
              <c:numCache>
                <c:formatCode>General</c:formatCode>
                <c:ptCount val="3"/>
                <c:pt idx="0">
                  <c:v>36.4</c:v>
                </c:pt>
                <c:pt idx="1">
                  <c:v>33.1</c:v>
                </c:pt>
                <c:pt idx="2">
                  <c:v>23.9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BB-43E0-A7E9-C172FFA53CD4}"/>
            </c:ext>
          </c:extLst>
        </c:ser>
        <c:ser>
          <c:idx val="3"/>
          <c:order val="3"/>
          <c:tx>
            <c:strRef>
              <c:f>Munka1!$C$41</c:f>
              <c:strCache>
                <c:ptCount val="1"/>
                <c:pt idx="0">
                  <c:v>Teljes mértékben elegendő ismereteket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Munka1!$D$37:$F$37</c:f>
              <c:strCache>
                <c:ptCount val="3"/>
                <c:pt idx="0">
                  <c:v>18-39</c:v>
                </c:pt>
                <c:pt idx="1">
                  <c:v>40-59</c:v>
                </c:pt>
                <c:pt idx="2">
                  <c:v>60 felett</c:v>
                </c:pt>
              </c:strCache>
            </c:strRef>
          </c:cat>
          <c:val>
            <c:numRef>
              <c:f>Munka1!$D$41:$F$41</c:f>
              <c:numCache>
                <c:formatCode>General</c:formatCode>
                <c:ptCount val="3"/>
                <c:pt idx="0">
                  <c:v>8.9</c:v>
                </c:pt>
                <c:pt idx="1">
                  <c:v>10.4</c:v>
                </c:pt>
                <c:pt idx="2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BB-43E0-A7E9-C172FFA53C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5576527"/>
        <c:axId val="1655570767"/>
      </c:barChart>
      <c:catAx>
        <c:axId val="1655576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655570767"/>
        <c:crosses val="autoZero"/>
        <c:auto val="1"/>
        <c:lblAlgn val="ctr"/>
        <c:lblOffset val="100"/>
        <c:noMultiLvlLbl val="0"/>
      </c:catAx>
      <c:valAx>
        <c:axId val="1655570767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655576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652749121007618E-2"/>
          <c:y val="0.81848790214223266"/>
          <c:w val="0.96495537525624808"/>
          <c:h val="0.181144835836249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0.32359</cdr:x>
      <cdr:y>0.13375</cdr:y>
    </cdr:from>
    <cdr:to>
      <cdr:x>0.42493</cdr:x>
      <cdr:y>0.69211</cdr:y>
    </cdr:to>
    <cdr:sp macro="" textlink="">
      <cdr:nvSpPr>
        <cdr:cNvPr id="2" name="Ellipszis 1">
          <a:extLst xmlns:a="http://schemas.openxmlformats.org/drawingml/2006/main">
            <a:ext uri="{FF2B5EF4-FFF2-40B4-BE49-F238E27FC236}">
              <a16:creationId xmlns:a16="http://schemas.microsoft.com/office/drawing/2014/main" id="{5C6F662C-1F6D-5264-ECF6-66BD21F5A41E}"/>
            </a:ext>
          </a:extLst>
        </cdr:cNvPr>
        <cdr:cNvSpPr/>
      </cdr:nvSpPr>
      <cdr:spPr>
        <a:xfrm xmlns:a="http://schemas.openxmlformats.org/drawingml/2006/main">
          <a:off x="1929457" y="479026"/>
          <a:ext cx="604267" cy="1999713"/>
        </a:xfrm>
        <a:prstGeom xmlns:a="http://schemas.openxmlformats.org/drawingml/2006/main" prst="ellipse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</a:defPPr>
          <a:lvl1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1pPr>
          <a:lvl2pPr marR="0" lvl="1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2pPr>
          <a:lvl3pPr marR="0" lvl="2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3pPr>
          <a:lvl4pPr marR="0" lvl="3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4pPr>
          <a:lvl5pPr marR="0" lvl="4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5pPr>
          <a:lvl6pPr marR="0" lvl="5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6pPr>
          <a:lvl7pPr marR="0" lvl="6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7pPr>
          <a:lvl8pPr marR="0" lvl="7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8pPr>
          <a:lvl9pPr marR="0" lvl="8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0.21067</cdr:x>
      <cdr:y>0.25068</cdr:y>
    </cdr:from>
    <cdr:to>
      <cdr:x>0.40064</cdr:x>
      <cdr:y>0.79038</cdr:y>
    </cdr:to>
    <cdr:sp macro="" textlink="">
      <cdr:nvSpPr>
        <cdr:cNvPr id="2" name="Ellipszis 1">
          <a:extLst xmlns:a="http://schemas.openxmlformats.org/drawingml/2006/main">
            <a:ext uri="{FF2B5EF4-FFF2-40B4-BE49-F238E27FC236}">
              <a16:creationId xmlns:a16="http://schemas.microsoft.com/office/drawing/2014/main" id="{05F93BE8-D03E-01A2-CE08-161130AE5B3B}"/>
            </a:ext>
          </a:extLst>
        </cdr:cNvPr>
        <cdr:cNvSpPr/>
      </cdr:nvSpPr>
      <cdr:spPr>
        <a:xfrm xmlns:a="http://schemas.openxmlformats.org/drawingml/2006/main">
          <a:off x="1074928" y="747520"/>
          <a:ext cx="969264" cy="1609344"/>
        </a:xfrm>
        <a:prstGeom xmlns:a="http://schemas.openxmlformats.org/drawingml/2006/main" prst="ellipse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</a:defPPr>
          <a:lvl1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1pPr>
          <a:lvl2pPr marR="0" lvl="1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2pPr>
          <a:lvl3pPr marR="0" lvl="2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3pPr>
          <a:lvl4pPr marR="0" lvl="3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4pPr>
          <a:lvl5pPr marR="0" lvl="4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5pPr>
          <a:lvl6pPr marR="0" lvl="5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6pPr>
          <a:lvl7pPr marR="0" lvl="6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7pPr>
          <a:lvl8pPr marR="0" lvl="7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8pPr>
          <a:lvl9pPr marR="0" lvl="8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chemeClr val="lt1"/>
              </a:solidFill>
              <a:latin typeface="+mn-lt"/>
              <a:ea typeface="+mn-ea"/>
              <a:cs typeface="+mn-cs"/>
              <a:sym typeface="Arial"/>
            </a:defRPr>
          </a:lvl9pPr>
        </a:lstStyle>
        <a:p xmlns:a="http://schemas.openxmlformats.org/drawingml/2006/main">
          <a:pPr algn="ctr"/>
          <a:endParaRPr lang="hu-HU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>
          <a:extLst>
            <a:ext uri="{FF2B5EF4-FFF2-40B4-BE49-F238E27FC236}">
              <a16:creationId xmlns:a16="http://schemas.microsoft.com/office/drawing/2014/main" id="{92045638-8420-B0C9-2BA0-E038ABD98F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8:notes">
            <a:extLst>
              <a:ext uri="{FF2B5EF4-FFF2-40B4-BE49-F238E27FC236}">
                <a16:creationId xmlns:a16="http://schemas.microsoft.com/office/drawing/2014/main" id="{256CB230-6F25-E9F9-672F-639401D56F3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8:notes">
            <a:extLst>
              <a:ext uri="{FF2B5EF4-FFF2-40B4-BE49-F238E27FC236}">
                <a16:creationId xmlns:a16="http://schemas.microsoft.com/office/drawing/2014/main" id="{83D5626E-33D8-FF5C-A717-B87BEA7073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6440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>
          <a:extLst>
            <a:ext uri="{FF2B5EF4-FFF2-40B4-BE49-F238E27FC236}">
              <a16:creationId xmlns:a16="http://schemas.microsoft.com/office/drawing/2014/main" id="{9DE78ADB-42D8-7FA1-A420-3998DA819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2:notes">
            <a:extLst>
              <a:ext uri="{FF2B5EF4-FFF2-40B4-BE49-F238E27FC236}">
                <a16:creationId xmlns:a16="http://schemas.microsoft.com/office/drawing/2014/main" id="{DC92AE0E-6AAC-3497-4082-D7658A856B9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1" name="Google Shape;251;p22:notes">
            <a:extLst>
              <a:ext uri="{FF2B5EF4-FFF2-40B4-BE49-F238E27FC236}">
                <a16:creationId xmlns:a16="http://schemas.microsoft.com/office/drawing/2014/main" id="{5377FA0A-F361-1665-3800-AF0B04198EF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53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>
          <a:extLst>
            <a:ext uri="{FF2B5EF4-FFF2-40B4-BE49-F238E27FC236}">
              <a16:creationId xmlns:a16="http://schemas.microsoft.com/office/drawing/2014/main" id="{2223A3FD-A470-AE1A-0239-8C7A3EEFB1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2:notes">
            <a:extLst>
              <a:ext uri="{FF2B5EF4-FFF2-40B4-BE49-F238E27FC236}">
                <a16:creationId xmlns:a16="http://schemas.microsoft.com/office/drawing/2014/main" id="{48856FB3-7F1F-F22D-119D-6613B09FADC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1" name="Google Shape;251;p22:notes">
            <a:extLst>
              <a:ext uri="{FF2B5EF4-FFF2-40B4-BE49-F238E27FC236}">
                <a16:creationId xmlns:a16="http://schemas.microsoft.com/office/drawing/2014/main" id="{BB52BFB9-2461-863E-E893-940707FC5AA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02271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>
          <a:extLst>
            <a:ext uri="{FF2B5EF4-FFF2-40B4-BE49-F238E27FC236}">
              <a16:creationId xmlns:a16="http://schemas.microsoft.com/office/drawing/2014/main" id="{B73F8FBC-34CA-EA00-ACC2-6C5136058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2:notes">
            <a:extLst>
              <a:ext uri="{FF2B5EF4-FFF2-40B4-BE49-F238E27FC236}">
                <a16:creationId xmlns:a16="http://schemas.microsoft.com/office/drawing/2014/main" id="{73C34151-DDA1-B333-A7C1-63A75199C81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1" name="Google Shape;251;p22:notes">
            <a:extLst>
              <a:ext uri="{FF2B5EF4-FFF2-40B4-BE49-F238E27FC236}">
                <a16:creationId xmlns:a16="http://schemas.microsoft.com/office/drawing/2014/main" id="{9C045AC8-44D8-6CBA-4A60-BC4D03FC3B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20782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2731312F-48F3-D981-7A22-6395A1A0C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1:notes">
            <a:extLst>
              <a:ext uri="{FF2B5EF4-FFF2-40B4-BE49-F238E27FC236}">
                <a16:creationId xmlns:a16="http://schemas.microsoft.com/office/drawing/2014/main" id="{20AD8881-A9BB-8C4E-1F64-557C40A4E54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1:notes">
            <a:extLst>
              <a:ext uri="{FF2B5EF4-FFF2-40B4-BE49-F238E27FC236}">
                <a16:creationId xmlns:a16="http://schemas.microsoft.com/office/drawing/2014/main" id="{7F49FEEF-1473-9813-DF03-9A8DEEB67E3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7610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>
          <a:extLst>
            <a:ext uri="{FF2B5EF4-FFF2-40B4-BE49-F238E27FC236}">
              <a16:creationId xmlns:a16="http://schemas.microsoft.com/office/drawing/2014/main" id="{8AA19B86-4479-F5BB-EFAD-5183235AA6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>
            <a:extLst>
              <a:ext uri="{FF2B5EF4-FFF2-40B4-BE49-F238E27FC236}">
                <a16:creationId xmlns:a16="http://schemas.microsoft.com/office/drawing/2014/main" id="{6B961D4D-F7A9-C3A7-EAF1-D1CB701C1F2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3:notes">
            <a:extLst>
              <a:ext uri="{FF2B5EF4-FFF2-40B4-BE49-F238E27FC236}">
                <a16:creationId xmlns:a16="http://schemas.microsoft.com/office/drawing/2014/main" id="{16A14695-7076-0D74-1203-8F4FB136A8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6925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>
          <a:extLst>
            <a:ext uri="{FF2B5EF4-FFF2-40B4-BE49-F238E27FC236}">
              <a16:creationId xmlns:a16="http://schemas.microsoft.com/office/drawing/2014/main" id="{471913F7-65A3-7878-1D41-6952840FA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>
            <a:extLst>
              <a:ext uri="{FF2B5EF4-FFF2-40B4-BE49-F238E27FC236}">
                <a16:creationId xmlns:a16="http://schemas.microsoft.com/office/drawing/2014/main" id="{84D2CC21-DEDF-EFBA-873C-D9214CF6C2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3:notes">
            <a:extLst>
              <a:ext uri="{FF2B5EF4-FFF2-40B4-BE49-F238E27FC236}">
                <a16:creationId xmlns:a16="http://schemas.microsoft.com/office/drawing/2014/main" id="{D837FC0D-53D2-8856-ACDD-B18BB9AB5A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2288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D7D5C900-1503-ACEE-9E55-3E7EAE105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1:notes">
            <a:extLst>
              <a:ext uri="{FF2B5EF4-FFF2-40B4-BE49-F238E27FC236}">
                <a16:creationId xmlns:a16="http://schemas.microsoft.com/office/drawing/2014/main" id="{09E43956-F66C-B962-3438-9D9C135B45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1:notes">
            <a:extLst>
              <a:ext uri="{FF2B5EF4-FFF2-40B4-BE49-F238E27FC236}">
                <a16:creationId xmlns:a16="http://schemas.microsoft.com/office/drawing/2014/main" id="{EC36FAE2-D63C-B020-E9B2-86DCA68546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5474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tartalom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ép képaláírással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3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 és függőleges szöveg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üggőleges cím és szöveg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9"/>
          <p:cNvSpPr txBox="1">
            <a:spLocks noGrp="1"/>
          </p:cNvSpPr>
          <p:nvPr>
            <p:ph type="ctrTitle"/>
          </p:nvPr>
        </p:nvSpPr>
        <p:spPr>
          <a:xfrm>
            <a:off x="981075" y="1600201"/>
            <a:ext cx="91440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Georgia"/>
              <a:buNone/>
              <a:defRPr sz="4400" b="1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39"/>
          <p:cNvSpPr txBox="1">
            <a:spLocks noGrp="1"/>
          </p:cNvSpPr>
          <p:nvPr>
            <p:ph type="subTitle" idx="1"/>
          </p:nvPr>
        </p:nvSpPr>
        <p:spPr>
          <a:xfrm>
            <a:off x="981075" y="3602038"/>
            <a:ext cx="738984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 sz="4000" i="0"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89" name="Google Shape;89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2700000">
            <a:off x="8612223" y="3585940"/>
            <a:ext cx="2544996" cy="254499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39"/>
          <p:cNvSpPr txBox="1">
            <a:spLocks noGrp="1"/>
          </p:cNvSpPr>
          <p:nvPr>
            <p:ph type="body" idx="2"/>
          </p:nvPr>
        </p:nvSpPr>
        <p:spPr>
          <a:xfrm>
            <a:off x="981074" y="5400212"/>
            <a:ext cx="7389841" cy="386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1" name="Google Shape;91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1965" y="584200"/>
            <a:ext cx="16092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 slide 2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0"/>
          <p:cNvSpPr txBox="1">
            <a:spLocks noGrp="1"/>
          </p:cNvSpPr>
          <p:nvPr>
            <p:ph type="ctrTitle"/>
          </p:nvPr>
        </p:nvSpPr>
        <p:spPr>
          <a:xfrm>
            <a:off x="981074" y="1600201"/>
            <a:ext cx="10372725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Georgia"/>
              <a:buNone/>
              <a:defRPr sz="4400" b="1"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0"/>
          <p:cNvSpPr txBox="1">
            <a:spLocks noGrp="1"/>
          </p:cNvSpPr>
          <p:nvPr>
            <p:ph type="subTitle" idx="1"/>
          </p:nvPr>
        </p:nvSpPr>
        <p:spPr>
          <a:xfrm>
            <a:off x="981074" y="3602038"/>
            <a:ext cx="7347164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 sz="4000"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95" name="Google Shape;95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28238" y="3301340"/>
            <a:ext cx="3107796" cy="3107796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40"/>
          <p:cNvSpPr txBox="1">
            <a:spLocks noGrp="1"/>
          </p:cNvSpPr>
          <p:nvPr>
            <p:ph type="body" idx="2"/>
          </p:nvPr>
        </p:nvSpPr>
        <p:spPr>
          <a:xfrm>
            <a:off x="981074" y="5430837"/>
            <a:ext cx="7372352" cy="386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7" name="Google Shape;97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1965" y="584200"/>
            <a:ext cx="16092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content">
  <p:cSld name="Title +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7"/>
          <p:cNvSpPr txBox="1">
            <a:spLocks noGrp="1"/>
          </p:cNvSpPr>
          <p:nvPr>
            <p:ph type="subTitle" idx="1"/>
          </p:nvPr>
        </p:nvSpPr>
        <p:spPr>
          <a:xfrm>
            <a:off x="468000" y="216000"/>
            <a:ext cx="10440000" cy="10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27"/>
          <p:cNvSpPr txBox="1">
            <a:spLocks noGrp="1"/>
          </p:cNvSpPr>
          <p:nvPr>
            <p:ph type="body" idx="2"/>
          </p:nvPr>
        </p:nvSpPr>
        <p:spPr>
          <a:xfrm>
            <a:off x="468000" y="1438275"/>
            <a:ext cx="11358942" cy="491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5C832"/>
              </a:buClr>
              <a:buSzPts val="1800"/>
              <a:buFont typeface="Noto Sans Symbols"/>
              <a:buChar char="▪"/>
              <a:defRPr sz="1800"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5C832"/>
              </a:buClr>
              <a:buSzPts val="1600"/>
              <a:buFont typeface="Noto Sans Symbols"/>
              <a:buChar char="▪"/>
              <a:defRPr sz="16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5C832"/>
              </a:buClr>
              <a:buSzPts val="1400"/>
              <a:buFont typeface="Noto Sans Symbols"/>
              <a:buChar char="▪"/>
              <a:defRPr sz="14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5C832"/>
              </a:buClr>
              <a:buSzPts val="1200"/>
              <a:buFont typeface="Noto Sans Symbols"/>
              <a:buChar char="▪"/>
              <a:defRPr sz="12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5C832"/>
              </a:buClr>
              <a:buSzPts val="1200"/>
              <a:buFont typeface="Noto Sans Symbols"/>
              <a:buChar char="▪"/>
              <a:defRPr sz="12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ímdia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3" name="Google Shape;23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zakaszfejléc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tartalomrész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Összehasonlítás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3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3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sak cím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Üres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rtalomrész képaláírással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0" name="Google Shape;60;p3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5" name="Google Shape;85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657">
          <p15:clr>
            <a:srgbClr val="A4A3A4"/>
          </p15:clr>
        </p15:guide>
        <p15:guide id="4" pos="529">
          <p15:clr>
            <a:srgbClr val="A4A3A4"/>
          </p15:clr>
        </p15:guide>
        <p15:guide id="5" pos="347">
          <p15:clr>
            <a:srgbClr val="A4A3A4"/>
          </p15:clr>
        </p15:guide>
        <p15:guide id="6" orient="horz" pos="368">
          <p15:clr>
            <a:srgbClr val="A4A3A4"/>
          </p15:clr>
        </p15:guide>
        <p15:guide id="7" orient="horz" pos="714">
          <p15:clr>
            <a:srgbClr val="A4A3A4"/>
          </p15:clr>
        </p15:guide>
        <p15:guide id="8" pos="4988">
          <p15:clr>
            <a:srgbClr val="A4A3A4"/>
          </p15:clr>
        </p15:guide>
        <p15:guide id="9" pos="5328">
          <p15:clr>
            <a:srgbClr val="A4A3A4"/>
          </p15:clr>
        </p15:guide>
        <p15:guide id="10" pos="7322">
          <p15:clr>
            <a:srgbClr val="A4A3A4"/>
          </p15:clr>
        </p15:guide>
        <p15:guide id="11" pos="2993">
          <p15:clr>
            <a:srgbClr val="A4A3A4"/>
          </p15:clr>
        </p15:guide>
        <p15:guide id="12" pos="2652">
          <p15:clr>
            <a:srgbClr val="A4A3A4"/>
          </p15:clr>
        </p15:guide>
        <p15:guide id="13" orient="horz" pos="3952">
          <p15:clr>
            <a:srgbClr val="A4A3A4"/>
          </p15:clr>
        </p15:guide>
        <p15:guide id="14" orient="horz" pos="1797">
          <p15:clr>
            <a:srgbClr val="A4A3A4"/>
          </p15:clr>
        </p15:guide>
        <p15:guide id="15" orient="horz" pos="1434">
          <p15:clr>
            <a:srgbClr val="A4A3A4"/>
          </p15:clr>
        </p15:guide>
        <p15:guide id="16" orient="horz" pos="1077">
          <p15:clr>
            <a:srgbClr val="A4A3A4"/>
          </p15:clr>
        </p15:guide>
        <p15:guide id="17" pos="3669">
          <p15:clr>
            <a:srgbClr val="A4A3A4"/>
          </p15:clr>
        </p15:guide>
        <p15:guide id="18" pos="4010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77/0891243212446336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doi.org/10.1186/s12978-019-0678-9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zalma.ivett@tk.h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title"/>
          </p:nvPr>
        </p:nvSpPr>
        <p:spPr>
          <a:xfrm>
            <a:off x="1059149" y="166725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B213E"/>
              </a:buClr>
              <a:buSzPts val="4000"/>
              <a:buFont typeface="Times New Roman"/>
              <a:buNone/>
            </a:pPr>
            <a:r>
              <a:rPr lang="hu-HU" sz="4000" b="1" dirty="0">
                <a:solidFill>
                  <a:srgbClr val="1B213E"/>
                </a:solidFill>
                <a:latin typeface="Times New Roman"/>
                <a:ea typeface="Open Sans"/>
                <a:cs typeface="Times New Roman"/>
                <a:sym typeface="Times New Roman"/>
              </a:rPr>
              <a:t>A reprodukcióval kapcsolatos tudásátadás a digitalizáció korában</a:t>
            </a:r>
            <a:endParaRPr sz="3200" b="1" dirty="0">
              <a:solidFill>
                <a:srgbClr val="A68E3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3" name="Google Shape;103;p1"/>
          <p:cNvSpPr txBox="1">
            <a:spLocks noGrp="1"/>
          </p:cNvSpPr>
          <p:nvPr>
            <p:ph type="body" idx="1"/>
          </p:nvPr>
        </p:nvSpPr>
        <p:spPr>
          <a:xfrm>
            <a:off x="696929" y="5268773"/>
            <a:ext cx="10409583" cy="6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5C832"/>
              </a:buClr>
              <a:buSzPct val="79052"/>
              <a:buNone/>
            </a:pPr>
            <a:r>
              <a:rPr lang="hu-HU" sz="4600" dirty="0">
                <a:solidFill>
                  <a:srgbClr val="1B213E"/>
                </a:solidFill>
                <a:latin typeface="Georgia"/>
                <a:ea typeface="Georgia"/>
                <a:cs typeface="Georgia"/>
                <a:sym typeface="Georgia"/>
              </a:rPr>
              <a:t>Ivett Szalma</a:t>
            </a:r>
            <a:endParaRPr sz="4600" dirty="0">
              <a:solidFill>
                <a:srgbClr val="1B213E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0674"/>
              <a:buNone/>
            </a:pPr>
            <a:r>
              <a:rPr lang="hu-HU" sz="3300" dirty="0">
                <a:solidFill>
                  <a:srgbClr val="1B213E"/>
                </a:solidFill>
                <a:latin typeface="Georgia"/>
                <a:ea typeface="Georgia"/>
                <a:cs typeface="Georgia"/>
                <a:sym typeface="Georgia"/>
              </a:rPr>
              <a:t>2024.11.28</a:t>
            </a:r>
            <a:r>
              <a:rPr lang="hu-HU" sz="2529" dirty="0">
                <a:solidFill>
                  <a:srgbClr val="1B213E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endParaRPr sz="2529" dirty="0">
              <a:solidFill>
                <a:srgbClr val="1B213E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56739" y="5819514"/>
            <a:ext cx="3322474" cy="8882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>
          <a:extLst>
            <a:ext uri="{FF2B5EF4-FFF2-40B4-BE49-F238E27FC236}">
              <a16:creationId xmlns:a16="http://schemas.microsoft.com/office/drawing/2014/main" id="{A467876C-6D50-A3F5-B07C-F43139F22C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8">
            <a:extLst>
              <a:ext uri="{FF2B5EF4-FFF2-40B4-BE49-F238E27FC236}">
                <a16:creationId xmlns:a16="http://schemas.microsoft.com/office/drawing/2014/main" id="{06C9013C-A8EB-EDDE-9C6E-A10F73875BC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32386" y="430275"/>
            <a:ext cx="10440000" cy="10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200"/>
              <a:buNone/>
            </a:pPr>
            <a:r>
              <a:rPr lang="hu-HU" sz="3200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Ismeretek szintje II.</a:t>
            </a:r>
            <a:endParaRPr sz="3200" dirty="0"/>
          </a:p>
        </p:txBody>
      </p:sp>
      <p:sp>
        <p:nvSpPr>
          <p:cNvPr id="226" name="Google Shape;226;p18">
            <a:extLst>
              <a:ext uri="{FF2B5EF4-FFF2-40B4-BE49-F238E27FC236}">
                <a16:creationId xmlns:a16="http://schemas.microsoft.com/office/drawing/2014/main" id="{81C8A299-8923-3A72-ABDF-BEE8E661C68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8474" y="1082675"/>
            <a:ext cx="10242250" cy="491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hu-H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Társadalmi csoportok szerinti tudásszint</a:t>
            </a:r>
          </a:p>
          <a:p>
            <a:pPr marL="228600" indent="-228600" algn="just">
              <a:lnSpc>
                <a:spcPct val="107000"/>
              </a:lnSpc>
            </a:pPr>
            <a:r>
              <a:rPr lang="hu-HU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Nemek szerint: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hu-HU" dirty="0">
                <a:latin typeface="Times New Roman" panose="02020603050405020304" pitchFamily="18" charset="0"/>
                <a:ea typeface="Aptos" panose="020B0004020202020204" pitchFamily="34" charset="0"/>
              </a:rPr>
              <a:t>Fogamzásgátlásról nincs különbség a nemek között. </a:t>
            </a:r>
            <a:r>
              <a:rPr lang="hu-HU" sz="1800" u="sng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Meddőségi eljárásokról </a:t>
            </a:r>
            <a:r>
              <a:rPr lang="hu-HU" sz="18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és a </a:t>
            </a:r>
            <a:r>
              <a:rPr lang="hu-HU" sz="1800" u="sng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gyermekvállalás, szexuális egészség </a:t>
            </a:r>
            <a:r>
              <a:rPr lang="hu-HU" sz="18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témáiról a nők szignifikánsan nagyobb tudással rendelkeznek. </a:t>
            </a:r>
          </a:p>
          <a:p>
            <a:pPr marL="228600" indent="-228600" algn="just">
              <a:lnSpc>
                <a:spcPct val="107000"/>
              </a:lnSpc>
            </a:pPr>
            <a:r>
              <a:rPr lang="hu-HU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Iskolai végzettség szerint: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hu-HU" dirty="0">
                <a:latin typeface="Times New Roman" panose="02020603050405020304" pitchFamily="18" charset="0"/>
                <a:ea typeface="Aptos" panose="020B0004020202020204" pitchFamily="34" charset="0"/>
              </a:rPr>
              <a:t>Fogamzásgátlásról </a:t>
            </a:r>
            <a:r>
              <a:rPr lang="hu-HU" sz="18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eljárásokról és a gyermekvállalás, szexuális egészség témáiról </a:t>
            </a:r>
            <a:r>
              <a:rPr lang="hu-HU" dirty="0">
                <a:latin typeface="Times New Roman" panose="02020603050405020304" pitchFamily="18" charset="0"/>
                <a:ea typeface="Aptos" panose="020B0004020202020204" pitchFamily="34" charset="0"/>
              </a:rPr>
              <a:t>nincs különbség, de szignifikáns különbség van </a:t>
            </a:r>
            <a:r>
              <a:rPr lang="hu-HU" u="sng" dirty="0">
                <a:latin typeface="Times New Roman" panose="02020603050405020304" pitchFamily="18" charset="0"/>
                <a:ea typeface="Aptos" panose="020B0004020202020204" pitchFamily="34" charset="0"/>
              </a:rPr>
              <a:t>a m</a:t>
            </a:r>
            <a:r>
              <a:rPr lang="hu-HU" sz="1800" u="sng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eddőségi eljárásokról.</a:t>
            </a:r>
            <a:endParaRPr lang="hu-HU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228600" indent="-228600" algn="just">
              <a:lnSpc>
                <a:spcPct val="107000"/>
              </a:lnSpc>
            </a:pPr>
            <a:r>
              <a:rPr lang="hu-HU" sz="18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Korcsoportok szerint: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hu-HU" sz="18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800" u="sng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gyermekvállalás, szexuális egészség </a:t>
            </a:r>
            <a:r>
              <a:rPr lang="hu-HU" sz="18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témáival kapcsolatban nincs szignifikáns különbség. </a:t>
            </a:r>
            <a:endParaRPr lang="hu-HU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lvl="0" indent="-228600" algn="just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endParaRPr lang="hu-HU" sz="18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228600" lvl="0" indent="-228600" algn="just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endParaRPr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27" name="Google Shape;227;p18">
            <a:extLst>
              <a:ext uri="{FF2B5EF4-FFF2-40B4-BE49-F238E27FC236}">
                <a16:creationId xmlns:a16="http://schemas.microsoft.com/office/drawing/2014/main" id="{8F8BEDB0-4DBC-1F07-A1FF-D45E4A3087C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11149" y="6209029"/>
            <a:ext cx="3322474" cy="88824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EAFCD42-6026-E162-4764-414DB9BBB7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96401"/>
              </p:ext>
            </p:extLst>
          </p:nvPr>
        </p:nvGraphicFramePr>
        <p:xfrm>
          <a:off x="561975" y="401948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EADA7FD-A994-AA62-AE01-249146B026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384347"/>
              </p:ext>
            </p:extLst>
          </p:nvPr>
        </p:nvGraphicFramePr>
        <p:xfrm>
          <a:off x="5467350" y="401948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14197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>
          <a:extLst>
            <a:ext uri="{FF2B5EF4-FFF2-40B4-BE49-F238E27FC236}">
              <a16:creationId xmlns:a16="http://schemas.microsoft.com/office/drawing/2014/main" id="{06AF2C9C-00FA-E39A-2418-65EF7018F7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2">
            <a:extLst>
              <a:ext uri="{FF2B5EF4-FFF2-40B4-BE49-F238E27FC236}">
                <a16:creationId xmlns:a16="http://schemas.microsoft.com/office/drawing/2014/main" id="{EDA47417-D3E6-6D6D-740D-54D2BB3E7E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7748" y="0"/>
            <a:ext cx="10549921" cy="968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100000"/>
              </a:lnSpc>
              <a:buClr>
                <a:srgbClr val="00B050"/>
              </a:buClr>
              <a:buSzPts val="3200"/>
            </a:pPr>
            <a:r>
              <a:rPr lang="hu-HU" sz="3200" b="1" dirty="0">
                <a:solidFill>
                  <a:srgbClr val="00B050"/>
                </a:solidFill>
                <a:latin typeface="Times New Roman"/>
                <a:cs typeface="Times New Roman"/>
                <a:sym typeface="Georgia"/>
              </a:rPr>
              <a:t>Objektív ismeretek I. </a:t>
            </a:r>
            <a:endParaRPr sz="3200" b="1" dirty="0">
              <a:solidFill>
                <a:srgbClr val="00B050"/>
              </a:solidFill>
              <a:latin typeface="Times New Roman"/>
              <a:cs typeface="Times New Roman"/>
              <a:sym typeface="Georgia"/>
            </a:endParaRPr>
          </a:p>
        </p:txBody>
      </p:sp>
      <p:sp>
        <p:nvSpPr>
          <p:cNvPr id="254" name="Google Shape;254;p22">
            <a:extLst>
              <a:ext uri="{FF2B5EF4-FFF2-40B4-BE49-F238E27FC236}">
                <a16:creationId xmlns:a16="http://schemas.microsoft.com/office/drawing/2014/main" id="{7774C51C-0F87-33F9-7CBB-707C6FDD301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4038" y="1119824"/>
            <a:ext cx="12067962" cy="4223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Míg a szubjektív ismertek viszonylag magas szintet mutatnak a gyerekvállalás és szexuális egészség és fogamzásgátlás területéről, az objektív ismeretek mást mutatnak.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5C832"/>
              </a:buClr>
              <a:buSzPts val="1800"/>
              <a:buFont typeface="Noto Sans Symbols"/>
              <a:buChar char="▪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5C832"/>
              </a:buClr>
              <a:buSzPts val="1800"/>
              <a:buFont typeface="Noto Sans Symbols"/>
              <a:buChar char="▪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rgbClr val="7F7F7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55" name="Google Shape;255;p22">
            <a:extLst>
              <a:ext uri="{FF2B5EF4-FFF2-40B4-BE49-F238E27FC236}">
                <a16:creationId xmlns:a16="http://schemas.microsoft.com/office/drawing/2014/main" id="{84B3692C-0404-B42E-A125-1457EC0BFB0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5275" y="5913782"/>
            <a:ext cx="3322474" cy="88824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FDA861D7-89ED-553C-A8A1-196497A89B25}"/>
              </a:ext>
            </a:extLst>
          </p:cNvPr>
          <p:cNvSpPr txBox="1"/>
          <p:nvPr/>
        </p:nvSpPr>
        <p:spPr>
          <a:xfrm>
            <a:off x="220898" y="5591462"/>
            <a:ext cx="5781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Hasonló eredmények, mint Kanada, US, UK és Franciaország </a:t>
            </a:r>
          </a:p>
          <a:p>
            <a:r>
              <a:rPr lang="hu-HU" dirty="0"/>
              <a:t>(</a:t>
            </a:r>
            <a:r>
              <a:rPr lang="hu-HU" dirty="0" err="1"/>
              <a:t>Wiebe</a:t>
            </a:r>
            <a:r>
              <a:rPr lang="hu-HU" dirty="0"/>
              <a:t> </a:t>
            </a:r>
            <a:r>
              <a:rPr lang="hu-HU" dirty="0" err="1"/>
              <a:t>et</a:t>
            </a:r>
            <a:r>
              <a:rPr lang="hu-HU" dirty="0"/>
              <a:t> </a:t>
            </a:r>
            <a:r>
              <a:rPr lang="hu-HU" dirty="0" err="1"/>
              <a:t>al</a:t>
            </a:r>
            <a:r>
              <a:rPr lang="hu-HU" dirty="0"/>
              <a:t>., 2015)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1DA6FE4-534D-5DA2-80D6-83C229A8B2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7558319"/>
              </p:ext>
            </p:extLst>
          </p:nvPr>
        </p:nvGraphicFramePr>
        <p:xfrm>
          <a:off x="5911786" y="2005538"/>
          <a:ext cx="5781676" cy="37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Ellipszis 7">
            <a:extLst>
              <a:ext uri="{FF2B5EF4-FFF2-40B4-BE49-F238E27FC236}">
                <a16:creationId xmlns:a16="http://schemas.microsoft.com/office/drawing/2014/main" id="{5C6F662C-1F6D-5264-ECF6-66BD21F5A41E}"/>
              </a:ext>
            </a:extLst>
          </p:cNvPr>
          <p:cNvSpPr/>
          <p:nvPr/>
        </p:nvSpPr>
        <p:spPr>
          <a:xfrm>
            <a:off x="7132319" y="2628781"/>
            <a:ext cx="604267" cy="199971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3F5F7DAC-8FF6-E900-C1CB-A248287FBEAC}"/>
              </a:ext>
            </a:extLst>
          </p:cNvPr>
          <p:cNvSpPr txBox="1"/>
          <p:nvPr/>
        </p:nvSpPr>
        <p:spPr>
          <a:xfrm>
            <a:off x="6534745" y="5899324"/>
            <a:ext cx="33224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Nagyon különböző eredmények, mint Kanada, US, UK és Franciaország</a:t>
            </a:r>
          </a:p>
          <a:p>
            <a:r>
              <a:rPr lang="hu-HU" dirty="0"/>
              <a:t>(</a:t>
            </a:r>
            <a:r>
              <a:rPr lang="hu-HU" dirty="0" err="1"/>
              <a:t>Wiebe</a:t>
            </a:r>
            <a:r>
              <a:rPr lang="hu-HU" dirty="0"/>
              <a:t> </a:t>
            </a:r>
            <a:r>
              <a:rPr lang="hu-HU" dirty="0" err="1"/>
              <a:t>et</a:t>
            </a:r>
            <a:r>
              <a:rPr lang="hu-HU" dirty="0"/>
              <a:t> </a:t>
            </a:r>
            <a:r>
              <a:rPr lang="hu-HU" dirty="0" err="1"/>
              <a:t>al</a:t>
            </a:r>
            <a:r>
              <a:rPr lang="hu-HU" dirty="0"/>
              <a:t>., 2015)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4FFED0E-7D52-C180-2907-77544B23FC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4115937"/>
              </p:ext>
            </p:extLst>
          </p:nvPr>
        </p:nvGraphicFramePr>
        <p:xfrm>
          <a:off x="116893" y="1988595"/>
          <a:ext cx="5962651" cy="3581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36598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>
          <a:extLst>
            <a:ext uri="{FF2B5EF4-FFF2-40B4-BE49-F238E27FC236}">
              <a16:creationId xmlns:a16="http://schemas.microsoft.com/office/drawing/2014/main" id="{1DE4D90C-D5AC-0156-4162-E2176DA7E9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2">
            <a:extLst>
              <a:ext uri="{FF2B5EF4-FFF2-40B4-BE49-F238E27FC236}">
                <a16:creationId xmlns:a16="http://schemas.microsoft.com/office/drawing/2014/main" id="{F6840465-20EB-D899-4777-C89E8EC52AC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7748" y="0"/>
            <a:ext cx="10549921" cy="968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100000"/>
              </a:lnSpc>
              <a:buClr>
                <a:srgbClr val="00B050"/>
              </a:buClr>
              <a:buSzPts val="3200"/>
            </a:pPr>
            <a:r>
              <a:rPr lang="hu-HU" sz="3200" b="1" dirty="0">
                <a:solidFill>
                  <a:srgbClr val="00B050"/>
                </a:solidFill>
                <a:latin typeface="Times New Roman"/>
                <a:cs typeface="Times New Roman"/>
                <a:sym typeface="Georgia"/>
              </a:rPr>
              <a:t>Objektív ismeretek II. </a:t>
            </a:r>
            <a:endParaRPr sz="3200" b="1" dirty="0">
              <a:solidFill>
                <a:srgbClr val="00B050"/>
              </a:solidFill>
              <a:latin typeface="Times New Roman"/>
              <a:cs typeface="Times New Roman"/>
              <a:sym typeface="Georgia"/>
            </a:endParaRPr>
          </a:p>
        </p:txBody>
      </p:sp>
      <p:pic>
        <p:nvPicPr>
          <p:cNvPr id="255" name="Google Shape;255;p22">
            <a:extLst>
              <a:ext uri="{FF2B5EF4-FFF2-40B4-BE49-F238E27FC236}">
                <a16:creationId xmlns:a16="http://schemas.microsoft.com/office/drawing/2014/main" id="{1118C628-F59B-DAE3-2045-3D2D702BB54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5275" y="5913782"/>
            <a:ext cx="3322474" cy="88824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9CCE0648-3031-4363-8157-9C81E73425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4981974"/>
              </p:ext>
            </p:extLst>
          </p:nvPr>
        </p:nvGraphicFramePr>
        <p:xfrm>
          <a:off x="367748" y="1196869"/>
          <a:ext cx="60388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Szövegdoboz 11">
            <a:extLst>
              <a:ext uri="{FF2B5EF4-FFF2-40B4-BE49-F238E27FC236}">
                <a16:creationId xmlns:a16="http://schemas.microsoft.com/office/drawing/2014/main" id="{588025EF-A8EB-1424-A865-9E2BF4F5A7FF}"/>
              </a:ext>
            </a:extLst>
          </p:cNvPr>
          <p:cNvSpPr txBox="1"/>
          <p:nvPr/>
        </p:nvSpPr>
        <p:spPr>
          <a:xfrm>
            <a:off x="512064" y="4014780"/>
            <a:ext cx="638251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dirty="0"/>
              <a:t>Nagyon különböző eredmények, mint Kanada, US, UK és Franciaország, magasabb tudás Magyarországon. (</a:t>
            </a:r>
            <a:r>
              <a:rPr lang="hu-HU" dirty="0" err="1"/>
              <a:t>Wiebe</a:t>
            </a:r>
            <a:r>
              <a:rPr lang="hu-HU" dirty="0"/>
              <a:t> </a:t>
            </a:r>
            <a:r>
              <a:rPr lang="hu-HU" dirty="0" err="1"/>
              <a:t>et</a:t>
            </a:r>
            <a:r>
              <a:rPr lang="hu-HU" dirty="0"/>
              <a:t> </a:t>
            </a:r>
            <a:r>
              <a:rPr lang="hu-HU" dirty="0" err="1"/>
              <a:t>al</a:t>
            </a:r>
            <a:r>
              <a:rPr lang="hu-HU" dirty="0"/>
              <a:t>., 2015)</a:t>
            </a:r>
          </a:p>
          <a:p>
            <a:endParaRPr lang="hu-HU" dirty="0"/>
          </a:p>
        </p:txBody>
      </p:sp>
      <p:sp>
        <p:nvSpPr>
          <p:cNvPr id="13" name="Ellipszis 12">
            <a:extLst>
              <a:ext uri="{FF2B5EF4-FFF2-40B4-BE49-F238E27FC236}">
                <a16:creationId xmlns:a16="http://schemas.microsoft.com/office/drawing/2014/main" id="{05F93BE8-D03E-01A2-CE08-161130AE5B3B}"/>
              </a:ext>
            </a:extLst>
          </p:cNvPr>
          <p:cNvSpPr/>
          <p:nvPr/>
        </p:nvSpPr>
        <p:spPr>
          <a:xfrm>
            <a:off x="2267712" y="1763797"/>
            <a:ext cx="969264" cy="160934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B56FA0DF-B3FF-6F75-4FE2-F825FD5030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9151125"/>
              </p:ext>
            </p:extLst>
          </p:nvPr>
        </p:nvGraphicFramePr>
        <p:xfrm>
          <a:off x="6894576" y="1196868"/>
          <a:ext cx="5102352" cy="2981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Szövegdoboz 14">
            <a:extLst>
              <a:ext uri="{FF2B5EF4-FFF2-40B4-BE49-F238E27FC236}">
                <a16:creationId xmlns:a16="http://schemas.microsoft.com/office/drawing/2014/main" id="{B77CEC2C-6703-2F92-DF6B-EBC19725599C}"/>
              </a:ext>
            </a:extLst>
          </p:cNvPr>
          <p:cNvSpPr txBox="1"/>
          <p:nvPr/>
        </p:nvSpPr>
        <p:spPr>
          <a:xfrm>
            <a:off x="648463" y="4707024"/>
            <a:ext cx="9793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Iskolai végzettség szerint a leghatékonyabb fogamzásgátló módszer: többen mondták az óvszert és kevesebben a természetes módszereket, de a méhen belüli fogamzásgátló módszereket ugyanannyian. </a:t>
            </a:r>
          </a:p>
          <a:p>
            <a:endParaRPr lang="hu-HU" dirty="0"/>
          </a:p>
          <a:p>
            <a:r>
              <a:rPr lang="hu-HU" dirty="0"/>
              <a:t>A terhesség kihordásnak kockázatánál nincs </a:t>
            </a:r>
            <a:r>
              <a:rPr lang="hu-HU" dirty="0" err="1"/>
              <a:t>szig</a:t>
            </a:r>
            <a:r>
              <a:rPr lang="hu-HU" dirty="0"/>
              <a:t> különbség iskolai végzettség szerint.</a:t>
            </a:r>
          </a:p>
        </p:txBody>
      </p:sp>
    </p:spTree>
    <p:extLst>
      <p:ext uri="{BB962C8B-B14F-4D97-AF65-F5344CB8AC3E}">
        <p14:creationId xmlns:p14="http://schemas.microsoft.com/office/powerpoint/2010/main" val="1461904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>
            <a:extLst>
              <a:ext uri="{FF2B5EF4-FFF2-40B4-BE49-F238E27FC236}">
                <a16:creationId xmlns:a16="http://schemas.microsoft.com/office/drawing/2014/main" id="{A4CC770A-AF4D-9AF2-5425-90A1C9641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Clr>
                <a:srgbClr val="00B050"/>
              </a:buClr>
              <a:buSzPts val="3200"/>
            </a:pPr>
            <a:r>
              <a:rPr lang="hu-HU" sz="3200" dirty="0">
                <a:solidFill>
                  <a:srgbClr val="00B050"/>
                </a:solidFill>
                <a:latin typeface="Times New Roman"/>
                <a:cs typeface="Times New Roman"/>
              </a:rPr>
              <a:t>Ismeretek forrása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F912263-9A69-6A49-457B-887EF9467965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68000" y="978409"/>
            <a:ext cx="11358942" cy="5377942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2123B831-F0E9-9F34-1395-FD3D3387DF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536076"/>
              </p:ext>
            </p:extLst>
          </p:nvPr>
        </p:nvGraphicFramePr>
        <p:xfrm>
          <a:off x="617380" y="978409"/>
          <a:ext cx="8311896" cy="2194558"/>
        </p:xfrm>
        <a:graphic>
          <a:graphicData uri="http://schemas.openxmlformats.org/drawingml/2006/table">
            <a:tbl>
              <a:tblPr firstRow="1" firstCol="1" bandRow="1">
                <a:tableStyleId>{4F624E45-A6AD-404E-A0DD-D6ECDE265B07}</a:tableStyleId>
              </a:tblPr>
              <a:tblGrid>
                <a:gridCol w="1901952">
                  <a:extLst>
                    <a:ext uri="{9D8B030D-6E8A-4147-A177-3AD203B41FA5}">
                      <a16:colId xmlns:a16="http://schemas.microsoft.com/office/drawing/2014/main" val="4255103136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1772890045"/>
                    </a:ext>
                  </a:extLst>
                </a:gridCol>
                <a:gridCol w="940698">
                  <a:extLst>
                    <a:ext uri="{9D8B030D-6E8A-4147-A177-3AD203B41FA5}">
                      <a16:colId xmlns:a16="http://schemas.microsoft.com/office/drawing/2014/main" val="616401547"/>
                    </a:ext>
                  </a:extLst>
                </a:gridCol>
                <a:gridCol w="1030423">
                  <a:extLst>
                    <a:ext uri="{9D8B030D-6E8A-4147-A177-3AD203B41FA5}">
                      <a16:colId xmlns:a16="http://schemas.microsoft.com/office/drawing/2014/main" val="1309370699"/>
                    </a:ext>
                  </a:extLst>
                </a:gridCol>
                <a:gridCol w="1030423">
                  <a:extLst>
                    <a:ext uri="{9D8B030D-6E8A-4147-A177-3AD203B41FA5}">
                      <a16:colId xmlns:a16="http://schemas.microsoft.com/office/drawing/2014/main" val="2520756067"/>
                    </a:ext>
                  </a:extLst>
                </a:gridCol>
                <a:gridCol w="1030423">
                  <a:extLst>
                    <a:ext uri="{9D8B030D-6E8A-4147-A177-3AD203B41FA5}">
                      <a16:colId xmlns:a16="http://schemas.microsoft.com/office/drawing/2014/main" val="320944831"/>
                    </a:ext>
                  </a:extLst>
                </a:gridCol>
                <a:gridCol w="1509297">
                  <a:extLst>
                    <a:ext uri="{9D8B030D-6E8A-4147-A177-3AD203B41FA5}">
                      <a16:colId xmlns:a16="http://schemas.microsoft.com/office/drawing/2014/main" val="62116343"/>
                    </a:ext>
                  </a:extLst>
                </a:gridCol>
              </a:tblGrid>
              <a:tr h="881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Ismeretek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Iskola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Orvos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Szülő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Barátok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Média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5458544"/>
                  </a:ext>
                </a:extLst>
              </a:tr>
              <a:tr h="4323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Fogamzásgátló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highlight>
                            <a:srgbClr val="FF00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  <a:endParaRPr lang="hu-HU" sz="2000" kern="100" dirty="0">
                        <a:effectLst/>
                        <a:highlight>
                          <a:srgbClr val="FF0000"/>
                        </a:highlight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44,7</a:t>
                      </a:r>
                      <a:endParaRPr lang="hu-HU" sz="2000" kern="1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  <a:endParaRPr lang="hu-HU" sz="2000" kern="100" dirty="0">
                        <a:effectLst/>
                        <a:highlight>
                          <a:srgbClr val="00FFFF"/>
                        </a:highlight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4101853"/>
                  </a:ext>
                </a:extLst>
              </a:tr>
              <a:tr h="881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Meddőségi eljárásokról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highlight>
                            <a:srgbClr val="FF00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hu-HU" sz="2000" kern="100" dirty="0">
                        <a:effectLst/>
                        <a:highlight>
                          <a:srgbClr val="FF0000"/>
                        </a:highlight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</a:t>
                      </a:r>
                      <a:endParaRPr lang="hu-HU" sz="2000" kern="100" dirty="0">
                        <a:effectLst/>
                        <a:highlight>
                          <a:srgbClr val="00FFFF"/>
                        </a:highlight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</a:t>
                      </a:r>
                      <a:endParaRPr lang="hu-HU" sz="2000" kern="1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1420518"/>
                  </a:ext>
                </a:extLst>
              </a:tr>
            </a:tbl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4523A2E-1015-6559-CDC5-B171607229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075721"/>
              </p:ext>
            </p:extLst>
          </p:nvPr>
        </p:nvGraphicFramePr>
        <p:xfrm>
          <a:off x="6147471" y="3667380"/>
          <a:ext cx="5715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38B7A49C-325C-E932-63FC-AD15E3A0E0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5628148"/>
              </p:ext>
            </p:extLst>
          </p:nvPr>
        </p:nvGraphicFramePr>
        <p:xfrm>
          <a:off x="432471" y="3613151"/>
          <a:ext cx="54673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3190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C71F94-1AF7-4333-AC76-AE2C217994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>
            <a:extLst>
              <a:ext uri="{FF2B5EF4-FFF2-40B4-BE49-F238E27FC236}">
                <a16:creationId xmlns:a16="http://schemas.microsoft.com/office/drawing/2014/main" id="{8987B695-4A60-99EF-D2C1-C6DEBDBA18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Clr>
                <a:srgbClr val="00B050"/>
              </a:buClr>
              <a:buSzPts val="3200"/>
            </a:pPr>
            <a:r>
              <a:rPr lang="hu-HU" sz="3200" dirty="0">
                <a:solidFill>
                  <a:srgbClr val="00B050"/>
                </a:solidFill>
                <a:latin typeface="Times New Roman"/>
                <a:cs typeface="Times New Roman"/>
              </a:rPr>
              <a:t>Ismeretek forrása társadalmi csoportok szerint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91C2577-F7A8-22E2-CEDB-9B4F70BC4AE4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32008" y="1054227"/>
            <a:ext cx="11358942" cy="4918075"/>
          </a:xfrm>
        </p:spPr>
        <p:txBody>
          <a:bodyPr/>
          <a:lstStyle/>
          <a:p>
            <a:pPr marL="228600" indent="-228600" algn="just">
              <a:lnSpc>
                <a:spcPct val="107000"/>
              </a:lnSpc>
            </a:pPr>
            <a:r>
              <a:rPr lang="hu-HU" dirty="0">
                <a:latin typeface="Times New Roman" panose="02020603050405020304" pitchFamily="18" charset="0"/>
              </a:rPr>
              <a:t>Nemek szerint  nincs különbség abban, hogy elegendő ismeretet kaptak-e a közoktatásban.</a:t>
            </a:r>
          </a:p>
          <a:p>
            <a:pPr marL="228600" indent="-228600" algn="just">
              <a:lnSpc>
                <a:spcPct val="107000"/>
              </a:lnSpc>
            </a:pPr>
            <a:endParaRPr lang="hu-HU" dirty="0">
              <a:latin typeface="Times New Roman" panose="02020603050405020304" pitchFamily="18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03CC553-8169-0753-0116-00DC470635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012514"/>
              </p:ext>
            </p:extLst>
          </p:nvPr>
        </p:nvGraphicFramePr>
        <p:xfrm>
          <a:off x="82296" y="1848897"/>
          <a:ext cx="6013704" cy="3546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37CA534-4D90-5484-E21C-67D8CA3EB5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866728"/>
              </p:ext>
            </p:extLst>
          </p:nvPr>
        </p:nvGraphicFramePr>
        <p:xfrm>
          <a:off x="5823204" y="3898800"/>
          <a:ext cx="6286500" cy="295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563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>
          <a:extLst>
            <a:ext uri="{FF2B5EF4-FFF2-40B4-BE49-F238E27FC236}">
              <a16:creationId xmlns:a16="http://schemas.microsoft.com/office/drawing/2014/main" id="{732993AE-2500-17EB-3551-71699B0EC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2">
            <a:extLst>
              <a:ext uri="{FF2B5EF4-FFF2-40B4-BE49-F238E27FC236}">
                <a16:creationId xmlns:a16="http://schemas.microsoft.com/office/drawing/2014/main" id="{ED7DD642-926F-3F39-078C-D65BD467AB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7748" y="0"/>
            <a:ext cx="10549921" cy="968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100000"/>
              </a:lnSpc>
              <a:buClr>
                <a:srgbClr val="00B050"/>
              </a:buClr>
              <a:buSzPts val="3200"/>
            </a:pPr>
            <a:r>
              <a:rPr lang="hu-HU" sz="3200" b="1" dirty="0">
                <a:solidFill>
                  <a:srgbClr val="00B050"/>
                </a:solidFill>
                <a:latin typeface="Times New Roman"/>
                <a:cs typeface="Times New Roman"/>
                <a:sym typeface="Georgia"/>
              </a:rPr>
              <a:t>Internet és objektív ismeret</a:t>
            </a:r>
            <a:endParaRPr sz="3200" b="1" dirty="0">
              <a:solidFill>
                <a:srgbClr val="00B050"/>
              </a:solidFill>
              <a:latin typeface="Times New Roman"/>
              <a:cs typeface="Times New Roman"/>
              <a:sym typeface="Georgia"/>
            </a:endParaRPr>
          </a:p>
        </p:txBody>
      </p:sp>
      <p:pic>
        <p:nvPicPr>
          <p:cNvPr id="255" name="Google Shape;255;p22">
            <a:extLst>
              <a:ext uri="{FF2B5EF4-FFF2-40B4-BE49-F238E27FC236}">
                <a16:creationId xmlns:a16="http://schemas.microsoft.com/office/drawing/2014/main" id="{C1323043-35B2-7529-9835-7B698966592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5275" y="5913782"/>
            <a:ext cx="3322474" cy="88824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A3252CF-D655-C8C8-A41A-1C2585EB0BB8}"/>
              </a:ext>
            </a:extLst>
          </p:cNvPr>
          <p:cNvGraphicFramePr>
            <a:graphicFrameLocks/>
          </p:cNvGraphicFramePr>
          <p:nvPr/>
        </p:nvGraphicFramePr>
        <p:xfrm>
          <a:off x="220027" y="861393"/>
          <a:ext cx="7820025" cy="2812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Ellipszis 4">
            <a:extLst>
              <a:ext uri="{FF2B5EF4-FFF2-40B4-BE49-F238E27FC236}">
                <a16:creationId xmlns:a16="http://schemas.microsoft.com/office/drawing/2014/main" id="{CCD0477C-92B7-E475-8EC6-A557AE33EFAA}"/>
              </a:ext>
            </a:extLst>
          </p:cNvPr>
          <p:cNvSpPr/>
          <p:nvPr/>
        </p:nvSpPr>
        <p:spPr>
          <a:xfrm>
            <a:off x="2516124" y="2267711"/>
            <a:ext cx="813816" cy="30175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73B430D-386D-FE59-E6A6-074A6323B92B}"/>
              </a:ext>
            </a:extLst>
          </p:cNvPr>
          <p:cNvGraphicFramePr>
            <a:graphicFrameLocks/>
          </p:cNvGraphicFramePr>
          <p:nvPr/>
        </p:nvGraphicFramePr>
        <p:xfrm>
          <a:off x="567118" y="3729038"/>
          <a:ext cx="6924675" cy="3128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DAB130C-B214-4FD3-F918-B6D5CEF675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423792"/>
              </p:ext>
            </p:extLst>
          </p:nvPr>
        </p:nvGraphicFramePr>
        <p:xfrm>
          <a:off x="7620000" y="1873804"/>
          <a:ext cx="4572000" cy="3932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Ellipszis 2">
            <a:extLst>
              <a:ext uri="{FF2B5EF4-FFF2-40B4-BE49-F238E27FC236}">
                <a16:creationId xmlns:a16="http://schemas.microsoft.com/office/drawing/2014/main" id="{643B0379-2E0E-5E03-BB50-0116474D1C0B}"/>
              </a:ext>
            </a:extLst>
          </p:cNvPr>
          <p:cNvSpPr/>
          <p:nvPr/>
        </p:nvSpPr>
        <p:spPr>
          <a:xfrm>
            <a:off x="850392" y="6080760"/>
            <a:ext cx="932688" cy="30175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4244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D63F1FAE-1956-74C0-B0F4-E2DFED8E13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1">
            <a:extLst>
              <a:ext uri="{FF2B5EF4-FFF2-40B4-BE49-F238E27FC236}">
                <a16:creationId xmlns:a16="http://schemas.microsoft.com/office/drawing/2014/main" id="{ACD74131-4E3B-79CB-088B-F43989662A3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88040" y="325728"/>
            <a:ext cx="10440000" cy="10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200"/>
              <a:buNone/>
            </a:pPr>
            <a:r>
              <a:rPr lang="hu-HU" sz="3200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Összefoglalás</a:t>
            </a:r>
            <a:endParaRPr sz="3200" b="1" i="0" u="none" strike="noStrike" cap="none" dirty="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178" name="Google Shape;178;p11">
            <a:extLst>
              <a:ext uri="{FF2B5EF4-FFF2-40B4-BE49-F238E27FC236}">
                <a16:creationId xmlns:a16="http://schemas.microsoft.com/office/drawing/2014/main" id="{89BAAFA3-4C86-3C4A-027C-7BD83E06971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77144" y="1164718"/>
            <a:ext cx="10242250" cy="491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Nem az iskola a reprodukcióval kapcsolatos tudás fő forrása.</a:t>
            </a:r>
          </a:p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Nem igaz, hogy minél magasabb valakinek az iskolai végzettsége annál több tudással rendelkezik.</a:t>
            </a:r>
          </a:p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A nők több tudással rendelkeznek, mint a férfiak mind szubjektív, mind objektív ismertek tekintetében. </a:t>
            </a:r>
          </a:p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Többen tudják, hogy a méhen belüli fogamzásgátlók használata nem akadályozza a későbbi teherbeesést, mint az USA-ban, az Egyesült Királyságban, Kanadában és Franciaországban.</a:t>
            </a:r>
          </a:p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Ugyanakkor megdöbbentően kevesen tudják, hogy a terhesség nagyabb egészségügyi kockázattal jár, mint a fogamzásgátlás.</a:t>
            </a:r>
          </a:p>
          <a:p>
            <a:pPr marL="482600" lvl="1" indent="-342900">
              <a:spcBef>
                <a:spcPts val="1000"/>
              </a:spcBef>
              <a:buSzPts val="2200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139700" lvl="1" indent="0">
              <a:spcBef>
                <a:spcPts val="1000"/>
              </a:spcBef>
              <a:buSzPts val="2200"/>
              <a:buNone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Akik az internetről tájékozódnak nem rendelkeznek magasabb ismeretekkel a fogamzásgátlásról. </a:t>
            </a:r>
          </a:p>
          <a:p>
            <a:pPr marL="482600" lvl="1" indent="-342900">
              <a:spcBef>
                <a:spcPts val="1000"/>
              </a:spcBef>
              <a:buSzPts val="2200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482600" lvl="1" indent="-342900">
              <a:spcBef>
                <a:spcPts val="1000"/>
              </a:spcBef>
              <a:buSzPts val="2200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482600" lvl="1" indent="-342900">
              <a:spcBef>
                <a:spcPts val="1000"/>
              </a:spcBef>
              <a:buSzPts val="2200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482600" lvl="1" indent="-342900">
              <a:spcBef>
                <a:spcPts val="1000"/>
              </a:spcBef>
              <a:buSzPts val="2200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139700" lvl="1" indent="0">
              <a:spcBef>
                <a:spcPts val="1000"/>
              </a:spcBef>
              <a:buSzPts val="2200"/>
              <a:buNone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5C832"/>
              </a:buClr>
              <a:buSzPts val="1800"/>
              <a:buFont typeface="Noto Sans Symbols"/>
              <a:buChar char="▪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482600" lvl="1" indent="-342900">
              <a:lnSpc>
                <a:spcPct val="100000"/>
              </a:lnSpc>
              <a:spcBef>
                <a:spcPts val="1000"/>
              </a:spcBef>
              <a:buSzPts val="2200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  <a:sym typeface="Times New Roman"/>
            </a:endParaRPr>
          </a:p>
          <a:p>
            <a:pPr marL="482600" lvl="1" indent="-342900">
              <a:lnSpc>
                <a:spcPct val="100000"/>
              </a:lnSpc>
              <a:spcBef>
                <a:spcPts val="1000"/>
              </a:spcBef>
              <a:buSzPts val="2200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  <a:sym typeface="Times New Roman"/>
            </a:endParaRPr>
          </a:p>
        </p:txBody>
      </p:sp>
      <p:pic>
        <p:nvPicPr>
          <p:cNvPr id="179" name="Google Shape;179;p11">
            <a:extLst>
              <a:ext uri="{FF2B5EF4-FFF2-40B4-BE49-F238E27FC236}">
                <a16:creationId xmlns:a16="http://schemas.microsoft.com/office/drawing/2014/main" id="{4E2A6607-CE06-C072-6BDA-2A4EC055ABE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5275" y="5913782"/>
            <a:ext cx="3322474" cy="8882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117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3"/>
          <p:cNvSpPr txBox="1">
            <a:spLocks noGrp="1"/>
          </p:cNvSpPr>
          <p:nvPr>
            <p:ph type="subTitle" idx="1"/>
          </p:nvPr>
        </p:nvSpPr>
        <p:spPr>
          <a:xfrm>
            <a:off x="468000" y="216000"/>
            <a:ext cx="11663040" cy="5975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None/>
            </a:pPr>
            <a:r>
              <a:rPr lang="hu-HU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Hivatkozások: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None/>
            </a:pPr>
            <a:endParaRPr lang="hu-HU" dirty="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Khurana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Bleakley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A. Young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adults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contraceptive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variations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demographic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sexual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behaviors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Contraception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2015 Feb;91(2):157-63.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Pusztai, G., &amp; Csók, C. (2022). Pedagógusok és iskolai segítő szakemberek nézetei a családi életre nevelés implementációjával és fejlesztésével kapcsolatban. Kapocs, 5(3-4), 108-116.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Song, F. W., West, J. E.,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Lundy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L., &amp; Smith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Dahmen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N. (2012).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Pregnancy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Health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Online: The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Informed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Ideal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Mothers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Gender &amp; Society, 26(5), 773-798. </a:t>
            </a:r>
            <a:r>
              <a:rPr lang="hu-HU" sz="1800" b="0" u="none" strike="noStrike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https://doi.org/10.1177/0891243212446336</a:t>
            </a:r>
            <a:endParaRPr lang="hu-HU" sz="1800" b="0" u="none" strike="noStrike" kern="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Varga-Tóth, A., Németh, G., &amp; Paulik, E. (2019). A szexuális nevelésről orvosi szemmel a hazai adatok és a nemzetközi irányelvek tükrében. Orvosi Hetilap, 160(13), 494-501.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Wang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Z.,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Lou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C.,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Jin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L. 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Attitudes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practices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intrauterine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devices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nulliparous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Chinese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providers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hu-HU" sz="1800" b="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Reprod</a:t>
            </a:r>
            <a:r>
              <a:rPr lang="hu-HU" sz="1800" b="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Health 16, 10 (2019). </a:t>
            </a:r>
            <a:r>
              <a:rPr lang="hu-HU" sz="1800" b="0" u="sng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https://doi.org/10.1186/s12978-019-0678-9</a:t>
            </a:r>
            <a:endParaRPr lang="hu-HU" sz="1800" b="0" u="sng" kern="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Wiebe E. R., Littman L., Kaczorowski J. (2015). Knowledge and attitudes about contraception and abortion in Canada, U.S., U.K., France, and Australia. Gynecology &amp; Obstetrics, 5, 1–9.</a:t>
            </a:r>
            <a:endParaRPr lang="hu-HU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None/>
            </a:pPr>
            <a:endParaRPr dirty="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dirty="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61" name="Google Shape;261;p23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5">
            <a:alphaModFix/>
          </a:blip>
          <a:srcRect/>
          <a:stretch/>
        </p:blipFill>
        <p:spPr>
          <a:xfrm>
            <a:off x="9436295" y="5898921"/>
            <a:ext cx="3321095" cy="889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4"/>
          <p:cNvSpPr txBox="1">
            <a:spLocks noGrp="1"/>
          </p:cNvSpPr>
          <p:nvPr>
            <p:ph type="title"/>
          </p:nvPr>
        </p:nvSpPr>
        <p:spPr>
          <a:xfrm>
            <a:off x="838200" y="235204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600"/>
              <a:buFont typeface="Times New Roman"/>
              <a:buNone/>
            </a:pPr>
            <a:r>
              <a:rPr lang="hu-HU" sz="3600" b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Köszönöm a figyelmet!</a:t>
            </a:r>
            <a:endParaRPr sz="3600" b="1" dirty="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67" name="Google Shape;267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5275" y="5913782"/>
            <a:ext cx="3322474" cy="888242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24"/>
          <p:cNvSpPr txBox="1">
            <a:spLocks noGrp="1"/>
          </p:cNvSpPr>
          <p:nvPr>
            <p:ph type="body" idx="1"/>
          </p:nvPr>
        </p:nvSpPr>
        <p:spPr>
          <a:xfrm>
            <a:off x="632667" y="5603287"/>
            <a:ext cx="9932504" cy="620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500"/>
              <a:buNone/>
            </a:pPr>
            <a:r>
              <a:rPr lang="hu-HU" sz="25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Szalma Ivett: </a:t>
            </a:r>
            <a:r>
              <a:rPr lang="hu-HU" sz="25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szalma.ivett@tk.hu</a:t>
            </a:r>
            <a:r>
              <a:rPr lang="hu-HU" sz="25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/>
          <p:cNvSpPr txBox="1">
            <a:spLocks noGrp="1"/>
          </p:cNvSpPr>
          <p:nvPr>
            <p:ph type="subTitle" idx="1"/>
          </p:nvPr>
        </p:nvSpPr>
        <p:spPr>
          <a:xfrm>
            <a:off x="468000" y="216000"/>
            <a:ext cx="10440000" cy="10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200"/>
              <a:buNone/>
            </a:pPr>
            <a:r>
              <a:rPr lang="hu-HU" sz="3200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Magyarországi háttér: a szexuális nevelésről</a:t>
            </a:r>
            <a:endParaRPr dirty="0"/>
          </a:p>
        </p:txBody>
      </p:sp>
      <p:sp>
        <p:nvSpPr>
          <p:cNvPr id="118" name="Google Shape;118;p3"/>
          <p:cNvSpPr txBox="1">
            <a:spLocks noGrp="1"/>
          </p:cNvSpPr>
          <p:nvPr>
            <p:ph type="body" idx="2"/>
          </p:nvPr>
        </p:nvSpPr>
        <p:spPr>
          <a:xfrm>
            <a:off x="467999" y="1371601"/>
            <a:ext cx="10584313" cy="4984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82600">
              <a:buSzPts val="2200"/>
            </a:pPr>
            <a:r>
              <a:rPr lang="hu-HU" sz="2200" dirty="0">
                <a:solidFill>
                  <a:srgbClr val="002060"/>
                </a:solidFill>
                <a:latin typeface="Times New Roman"/>
                <a:cs typeface="Times New Roman"/>
              </a:rPr>
              <a:t>Magyarországon az átfogó szexuális nevelés bevezetése késlekedett.</a:t>
            </a:r>
          </a:p>
          <a:p>
            <a:pPr marL="939800" lvl="1">
              <a:buSzPts val="2200"/>
            </a:pPr>
            <a:r>
              <a:rPr lang="hu-HU" sz="2000" dirty="0">
                <a:solidFill>
                  <a:srgbClr val="002060"/>
                </a:solidFill>
                <a:latin typeface="Times New Roman"/>
                <a:cs typeface="Times New Roman"/>
              </a:rPr>
              <a:t>Az első szexuális felvilágosítást tartalmazó programok csak az 1990-es évek végén, 2000-es évek elején kezdtek elterjedni.</a:t>
            </a:r>
          </a:p>
          <a:p>
            <a:pPr marL="482600" lvl="2" indent="-342900">
              <a:spcBef>
                <a:spcPts val="1000"/>
              </a:spcBef>
              <a:buSzPts val="2200"/>
            </a:pPr>
            <a:r>
              <a:rPr lang="hu-HU" sz="2200" dirty="0">
                <a:solidFill>
                  <a:srgbClr val="002060"/>
                </a:solidFill>
                <a:latin typeface="Times New Roman"/>
                <a:cs typeface="Times New Roman"/>
              </a:rPr>
              <a:t>A </a:t>
            </a:r>
            <a:r>
              <a:rPr lang="hu-HU" sz="2200" dirty="0">
                <a:solidFill>
                  <a:srgbClr val="002060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közoktatásban 2012-ben bevezetett családi életre nevelés kapott hangsúlyt:</a:t>
            </a:r>
          </a:p>
          <a:p>
            <a:pPr marL="939800" lvl="2" indent="-342900">
              <a:spcBef>
                <a:spcPts val="1000"/>
              </a:spcBef>
              <a:buSzPts val="2200"/>
            </a:pPr>
            <a:r>
              <a:rPr lang="hu-HU" sz="2000" dirty="0">
                <a:solidFill>
                  <a:srgbClr val="002060"/>
                </a:solidFill>
                <a:latin typeface="Times New Roman"/>
                <a:cs typeface="Times New Roman"/>
              </a:rPr>
              <a:t>A 2012-es Nemzeti Alaptanterv hangsúlyozza, hogy a családi életre nevelés köznevelésbe történő integrálása elengedhetetlen a társadalmi és értékrendbeli átrendeződések, valamint a családok működésében tapasztalható zavarok miatt.</a:t>
            </a:r>
          </a:p>
          <a:p>
            <a:pPr marL="939800" lvl="2" indent="-342900">
              <a:spcBef>
                <a:spcPts val="1000"/>
              </a:spcBef>
              <a:buSzPts val="2200"/>
            </a:pPr>
            <a:r>
              <a:rPr lang="hu-HU" sz="2100" dirty="0">
                <a:solidFill>
                  <a:srgbClr val="002060"/>
                </a:solidFill>
                <a:latin typeface="Times New Roman"/>
                <a:cs typeface="Times New Roman"/>
              </a:rPr>
              <a:t>2017-ben, a kormány módosította a Nemzeti Alaptantervet, eltávolítva a genderideológiát. A családi életre nevelés, beleértve a szexuális nevelést is, fő fókuszába </a:t>
            </a:r>
            <a:r>
              <a:rPr lang="hu-HU" sz="2100" i="1" dirty="0">
                <a:solidFill>
                  <a:srgbClr val="002060"/>
                </a:solidFill>
                <a:latin typeface="Times New Roman"/>
                <a:cs typeface="Times New Roman"/>
              </a:rPr>
              <a:t>az egészséges terhességek, a szoptatás és a heteroszexuális családi élet került </a:t>
            </a:r>
            <a:r>
              <a:rPr lang="hu-HU" sz="2100" dirty="0">
                <a:solidFill>
                  <a:srgbClr val="002060"/>
                </a:solidFill>
                <a:latin typeface="Times New Roman"/>
                <a:cs typeface="Times New Roman"/>
              </a:rPr>
              <a:t>(Vida, 2019). </a:t>
            </a:r>
          </a:p>
          <a:p>
            <a:pPr marL="482600" lvl="2" indent="-342900">
              <a:spcBef>
                <a:spcPts val="1000"/>
              </a:spcBef>
              <a:buSzPts val="2200"/>
            </a:pPr>
            <a:r>
              <a:rPr lang="hu-HU" sz="2200" dirty="0">
                <a:solidFill>
                  <a:srgbClr val="002060"/>
                </a:solidFill>
                <a:latin typeface="Times New Roman"/>
                <a:cs typeface="Times New Roman"/>
              </a:rPr>
              <a:t>A 2021. évi LXXIX. törvény jelentős változást hozott a szexuális nevelés területén Magyarországon.</a:t>
            </a:r>
          </a:p>
          <a:p>
            <a:pPr marL="939800" lvl="2" indent="-342900">
              <a:spcBef>
                <a:spcPts val="1000"/>
              </a:spcBef>
              <a:buSzPts val="2200"/>
            </a:pPr>
            <a:r>
              <a:rPr lang="hu-HU" sz="2100" dirty="0">
                <a:solidFill>
                  <a:srgbClr val="002060"/>
                </a:solidFill>
                <a:latin typeface="Times New Roman"/>
                <a:cs typeface="Times New Roman"/>
              </a:rPr>
              <a:t>Ezzel a jogszabállyal a kormány gyakorlatilag kizárta a szexuális neveléssel foglalkozó civil szervezeteket az iskolai felvilágosító munkából, és csak a minisztérium által engedélyezett szervezetek tarthatnak szexuális felvilágosítást az iskolákban. </a:t>
            </a:r>
          </a:p>
          <a:p>
            <a:pPr marL="939800" lvl="1">
              <a:buSzPts val="2200"/>
            </a:pPr>
            <a:endParaRPr sz="2000" dirty="0">
              <a:solidFill>
                <a:srgbClr val="002060"/>
              </a:solidFill>
              <a:latin typeface="Times New Roman"/>
              <a:cs typeface="Times New Roman"/>
              <a:sym typeface="Times New Roman"/>
            </a:endParaRPr>
          </a:p>
          <a:p>
            <a:pPr marL="228600" lvl="0" indent="-114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5C832"/>
              </a:buClr>
              <a:buSzPts val="1800"/>
              <a:buFont typeface="Noto Sans Symbols"/>
              <a:buNone/>
            </a:pPr>
            <a:endParaRPr dirty="0"/>
          </a:p>
        </p:txBody>
      </p:sp>
      <p:pic>
        <p:nvPicPr>
          <p:cNvPr id="119" name="Google Shape;11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5275" y="5913782"/>
            <a:ext cx="3322474" cy="8882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>
          <a:extLst>
            <a:ext uri="{FF2B5EF4-FFF2-40B4-BE49-F238E27FC236}">
              <a16:creationId xmlns:a16="http://schemas.microsoft.com/office/drawing/2014/main" id="{E9CC390F-3C71-0947-E88E-E68F1852B5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>
            <a:extLst>
              <a:ext uri="{FF2B5EF4-FFF2-40B4-BE49-F238E27FC236}">
                <a16:creationId xmlns:a16="http://schemas.microsoft.com/office/drawing/2014/main" id="{1830F070-03F2-C9B7-AA05-EE68215B3BA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68000" y="216000"/>
            <a:ext cx="10440000" cy="10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200"/>
              <a:buNone/>
            </a:pPr>
            <a:r>
              <a:rPr lang="hu-HU" sz="3200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Magyarországi háttér: a tanárok diákok ismeretei</a:t>
            </a:r>
            <a:endParaRPr dirty="0"/>
          </a:p>
        </p:txBody>
      </p:sp>
      <p:sp>
        <p:nvSpPr>
          <p:cNvPr id="118" name="Google Shape;118;p3">
            <a:extLst>
              <a:ext uri="{FF2B5EF4-FFF2-40B4-BE49-F238E27FC236}">
                <a16:creationId xmlns:a16="http://schemas.microsoft.com/office/drawing/2014/main" id="{EDF270D4-1A2E-9D4D-641A-E50546663D1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67999" y="1371601"/>
            <a:ext cx="10584313" cy="4984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82600">
              <a:buSzPts val="2200"/>
            </a:pPr>
            <a:r>
              <a:rPr lang="hu-HU" sz="2000" dirty="0">
                <a:solidFill>
                  <a:srgbClr val="002060"/>
                </a:solidFill>
                <a:latin typeface="Times New Roman"/>
                <a:cs typeface="Times New Roman"/>
              </a:rPr>
              <a:t>Pusztai és Csók (2022) kutatásán keresztül a családi életre neveléssel kapcsolatos jelenlegi iskolai gyakorlatokat vizsgálta, valamint azt, hogy a pedagógusok és iskolai szakemberek hogyan gondolkodnak a családi életre nevelésről.</a:t>
            </a:r>
          </a:p>
          <a:p>
            <a:pPr marL="939800" lvl="1">
              <a:buSzPts val="2200"/>
            </a:pPr>
            <a:r>
              <a:rPr lang="hu-HU" sz="1800" dirty="0">
                <a:solidFill>
                  <a:srgbClr val="002060"/>
                </a:solidFill>
                <a:latin typeface="Times New Roman"/>
                <a:cs typeface="Times New Roman"/>
              </a:rPr>
              <a:t>49 osztályfőnököt vontak be egy fókuszcsoportos kutatásba és interjúkba</a:t>
            </a:r>
          </a:p>
          <a:p>
            <a:pPr marL="939800" lvl="1">
              <a:buSzPts val="2200"/>
            </a:pPr>
            <a:r>
              <a:rPr lang="hu-HU" sz="1800" dirty="0">
                <a:solidFill>
                  <a:srgbClr val="002060"/>
                </a:solidFill>
                <a:latin typeface="Times New Roman"/>
                <a:cs typeface="Times New Roman"/>
              </a:rPr>
              <a:t>A többsége nem volt tisztában azzal, hogy a családi életre nevelés szerepel a Nemzeti Alaptantervben. Azok, akik tudtak róla, gyakran bizonytalanul nyilatkoztak, </a:t>
            </a:r>
            <a:r>
              <a:rPr lang="hu-HU" sz="1800" b="1" dirty="0">
                <a:solidFill>
                  <a:srgbClr val="002060"/>
                </a:solidFill>
                <a:latin typeface="Times New Roman"/>
                <a:cs typeface="Times New Roman"/>
              </a:rPr>
              <a:t>jelezve a téma iránti alacsony pedagógusi tudatosságot. </a:t>
            </a:r>
          </a:p>
          <a:p>
            <a:pPr marL="939800" lvl="1">
              <a:buSzPts val="2200"/>
            </a:pPr>
            <a:endParaRPr lang="hu-HU" sz="18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000" dirty="0">
                <a:solidFill>
                  <a:srgbClr val="002060"/>
                </a:solidFill>
                <a:latin typeface="Times New Roman"/>
                <a:cs typeface="Times New Roman"/>
              </a:rPr>
              <a:t>Varga és szerzőtársai (2019) kutatása rávilágít többek között a korai szexuális oktatás fontosságára az iskolákban. A kérdőíves felmérésük, mely 868, 13 és 18 év közötti lányt vett alapul, azt mutatta, hogy a megkérdezettek több mint harmada (35,3%) már szexuális kapcsolatot létesített. </a:t>
            </a:r>
          </a:p>
          <a:p>
            <a:pPr marL="939800" lvl="1">
              <a:buSzPts val="2200"/>
            </a:pPr>
            <a:r>
              <a:rPr lang="hu-HU" sz="1800" dirty="0">
                <a:solidFill>
                  <a:srgbClr val="002060"/>
                </a:solidFill>
                <a:latin typeface="Times New Roman"/>
                <a:cs typeface="Times New Roman"/>
              </a:rPr>
              <a:t>A szexuális ismeretek legfőbb forrásai a szülők, a védőnők, barátok és tanárok voltak, míg orvostól csupán minden ötödik lány kapott felvilágosítást. </a:t>
            </a:r>
          </a:p>
          <a:p>
            <a:pPr marL="939800" lvl="1">
              <a:buSzPts val="2200"/>
            </a:pPr>
            <a:r>
              <a:rPr lang="hu-HU" sz="1800" dirty="0">
                <a:solidFill>
                  <a:srgbClr val="002060"/>
                </a:solidFill>
                <a:latin typeface="Times New Roman"/>
                <a:cs typeface="Times New Roman"/>
              </a:rPr>
              <a:t>Hiányosságok voltak a sürgősségi fogamzásgátló tabletta használatával </a:t>
            </a:r>
          </a:p>
          <a:p>
            <a:pPr marL="939800" lvl="1">
              <a:buSzPts val="2200"/>
            </a:pPr>
            <a:r>
              <a:rPr lang="hu-HU" sz="1800" dirty="0">
                <a:solidFill>
                  <a:srgbClr val="002060"/>
                </a:solidFill>
                <a:latin typeface="Times New Roman"/>
                <a:cs typeface="Times New Roman"/>
              </a:rPr>
              <a:t>HPV terjedésével kapcsolatos tudás is részleges volt</a:t>
            </a:r>
          </a:p>
        </p:txBody>
      </p:sp>
      <p:pic>
        <p:nvPicPr>
          <p:cNvPr id="119" name="Google Shape;119;p3">
            <a:extLst>
              <a:ext uri="{FF2B5EF4-FFF2-40B4-BE49-F238E27FC236}">
                <a16:creationId xmlns:a16="http://schemas.microsoft.com/office/drawing/2014/main" id="{D01B3B9D-2D4A-A230-F1A2-54138D4722D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5275" y="5913782"/>
            <a:ext cx="3322474" cy="8882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4107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>
          <a:extLst>
            <a:ext uri="{FF2B5EF4-FFF2-40B4-BE49-F238E27FC236}">
              <a16:creationId xmlns:a16="http://schemas.microsoft.com/office/drawing/2014/main" id="{9E142BB5-C522-19E8-AD39-AD7456DDE9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>
            <a:extLst>
              <a:ext uri="{FF2B5EF4-FFF2-40B4-BE49-F238E27FC236}">
                <a16:creationId xmlns:a16="http://schemas.microsoft.com/office/drawing/2014/main" id="{1F5FC244-0C6D-D1C4-D49D-483B6F47738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68000" y="216000"/>
            <a:ext cx="10440000" cy="10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indent="0">
              <a:buClr>
                <a:srgbClr val="00B050"/>
              </a:buClr>
              <a:buSzPts val="3200"/>
            </a:pPr>
            <a:r>
              <a:rPr lang="hu-HU" sz="3200" dirty="0">
                <a:solidFill>
                  <a:srgbClr val="00B050"/>
                </a:solidFill>
                <a:latin typeface="Times New Roman"/>
                <a:cs typeface="Times New Roman"/>
              </a:rPr>
              <a:t>Interneten elérhető tudás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200"/>
              <a:buNone/>
            </a:pPr>
            <a:r>
              <a:rPr lang="hu-HU" sz="3200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sp>
        <p:nvSpPr>
          <p:cNvPr id="118" name="Google Shape;118;p3">
            <a:extLst>
              <a:ext uri="{FF2B5EF4-FFF2-40B4-BE49-F238E27FC236}">
                <a16:creationId xmlns:a16="http://schemas.microsoft.com/office/drawing/2014/main" id="{0395CDEB-EDD7-55CF-7863-1E24FC4FE76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67999" y="1371601"/>
            <a:ext cx="10584313" cy="4984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200" dirty="0">
                <a:solidFill>
                  <a:srgbClr val="002060"/>
                </a:solidFill>
                <a:latin typeface="Times New Roman"/>
                <a:cs typeface="Times New Roman"/>
              </a:rPr>
              <a:t>Az emberek gyakran az internetet használják elsődleges információforrásként a reprodukciós kérdésekkel kapcsolatban, mivel az könnyen hozzáférhető és széleskörű nézőpontokat kínál (</a:t>
            </a:r>
            <a:r>
              <a:rPr lang="hu-HU" sz="2200" dirty="0" err="1">
                <a:solidFill>
                  <a:srgbClr val="002060"/>
                </a:solidFill>
                <a:latin typeface="Times New Roman"/>
                <a:cs typeface="Times New Roman"/>
              </a:rPr>
              <a:t>Khurana</a:t>
            </a:r>
            <a:r>
              <a:rPr lang="hu-HU" sz="2200" dirty="0">
                <a:solidFill>
                  <a:srgbClr val="002060"/>
                </a:solidFill>
                <a:latin typeface="Times New Roman"/>
                <a:cs typeface="Times New Roman"/>
              </a:rPr>
              <a:t> &amp; </a:t>
            </a:r>
            <a:r>
              <a:rPr lang="hu-HU" sz="2200" dirty="0" err="1">
                <a:solidFill>
                  <a:srgbClr val="002060"/>
                </a:solidFill>
                <a:latin typeface="Times New Roman"/>
                <a:cs typeface="Times New Roman"/>
              </a:rPr>
              <a:t>Bleakley</a:t>
            </a:r>
            <a:r>
              <a:rPr lang="hu-HU" sz="2200" dirty="0">
                <a:solidFill>
                  <a:srgbClr val="002060"/>
                </a:solidFill>
                <a:latin typeface="Times New Roman"/>
                <a:cs typeface="Times New Roman"/>
              </a:rPr>
              <a:t>, 2015; Bauer 2022).</a:t>
            </a:r>
            <a:r>
              <a:rPr lang="hu-HU" sz="200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</a:p>
          <a:p>
            <a:pPr marL="482600" lvl="1" indent="-342900">
              <a:spcBef>
                <a:spcPts val="1000"/>
              </a:spcBef>
              <a:buSzPts val="2200"/>
            </a:pPr>
            <a:endParaRPr lang="hu-HU" sz="20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200" dirty="0">
                <a:solidFill>
                  <a:srgbClr val="002060"/>
                </a:solidFill>
                <a:latin typeface="Times New Roman"/>
                <a:cs typeface="Times New Roman"/>
              </a:rPr>
              <a:t>Korábbi kutatások szerint az interneten elérhető fogamzásgátlási információk mennyisége és minősége jelentősen befolyásolja a felhasználók tudását és választásait (</a:t>
            </a:r>
            <a:r>
              <a:rPr lang="hu-HU" sz="2200" dirty="0" err="1">
                <a:solidFill>
                  <a:srgbClr val="002060"/>
                </a:solidFill>
                <a:latin typeface="Times New Roman"/>
                <a:cs typeface="Times New Roman"/>
              </a:rPr>
              <a:t>Khurana</a:t>
            </a:r>
            <a:r>
              <a:rPr lang="hu-HU" sz="2200" dirty="0">
                <a:solidFill>
                  <a:srgbClr val="002060"/>
                </a:solidFill>
                <a:latin typeface="Times New Roman"/>
                <a:cs typeface="Times New Roman"/>
              </a:rPr>
              <a:t> &amp; </a:t>
            </a:r>
            <a:r>
              <a:rPr lang="hu-HU" sz="2200" dirty="0" err="1">
                <a:solidFill>
                  <a:srgbClr val="002060"/>
                </a:solidFill>
                <a:latin typeface="Times New Roman"/>
                <a:cs typeface="Times New Roman"/>
              </a:rPr>
              <a:t>Bleakley</a:t>
            </a:r>
            <a:r>
              <a:rPr lang="hu-HU" sz="2200" dirty="0">
                <a:solidFill>
                  <a:srgbClr val="002060"/>
                </a:solidFill>
                <a:latin typeface="Times New Roman"/>
                <a:cs typeface="Times New Roman"/>
              </a:rPr>
              <a:t>, 2015).</a:t>
            </a:r>
          </a:p>
          <a:p>
            <a:pPr marL="482600" lvl="1" indent="-342900">
              <a:spcBef>
                <a:spcPts val="1000"/>
              </a:spcBef>
              <a:buSzPts val="2200"/>
            </a:pPr>
            <a:endParaRPr lang="hu-HU" sz="22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200" dirty="0">
                <a:solidFill>
                  <a:srgbClr val="002060"/>
                </a:solidFill>
                <a:latin typeface="Times New Roman"/>
                <a:cs typeface="Times New Roman"/>
              </a:rPr>
              <a:t>Az interneten elérhető információk vegyesek: pontos információk keverednek pontatlan vagy elavult tartalmakkal (</a:t>
            </a:r>
            <a:r>
              <a:rPr lang="hu-HU" sz="2200" dirty="0" err="1">
                <a:solidFill>
                  <a:srgbClr val="002060"/>
                </a:solidFill>
                <a:latin typeface="Times New Roman"/>
                <a:cs typeface="Times New Roman"/>
              </a:rPr>
              <a:t>Wan</a:t>
            </a:r>
            <a:r>
              <a:rPr lang="hu-HU" sz="220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hu-HU" sz="2200" dirty="0" err="1">
                <a:solidFill>
                  <a:srgbClr val="002060"/>
                </a:solidFill>
                <a:latin typeface="Times New Roman"/>
                <a:cs typeface="Times New Roman"/>
              </a:rPr>
              <a:t>et</a:t>
            </a:r>
            <a:r>
              <a:rPr lang="hu-HU" sz="220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hu-HU" sz="2200" dirty="0" err="1">
                <a:solidFill>
                  <a:srgbClr val="002060"/>
                </a:solidFill>
                <a:latin typeface="Times New Roman"/>
                <a:cs typeface="Times New Roman"/>
              </a:rPr>
              <a:t>al</a:t>
            </a:r>
            <a:r>
              <a:rPr lang="hu-HU" sz="2200" dirty="0">
                <a:solidFill>
                  <a:srgbClr val="002060"/>
                </a:solidFill>
                <a:latin typeface="Times New Roman"/>
                <a:cs typeface="Times New Roman"/>
              </a:rPr>
              <a:t>., 2019).</a:t>
            </a:r>
          </a:p>
          <a:p>
            <a:pPr marL="939800" lvl="1">
              <a:buSzPts val="2200"/>
            </a:pPr>
            <a:endParaRPr sz="2000" dirty="0">
              <a:solidFill>
                <a:srgbClr val="002060"/>
              </a:solidFill>
              <a:latin typeface="Times New Roman"/>
              <a:cs typeface="Times New Roman"/>
              <a:sym typeface="Times New Roman"/>
            </a:endParaRPr>
          </a:p>
          <a:p>
            <a:pPr marL="228600" lvl="0" indent="-114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5C832"/>
              </a:buClr>
              <a:buSzPts val="1800"/>
              <a:buFont typeface="Noto Sans Symbols"/>
              <a:buNone/>
            </a:pPr>
            <a:endParaRPr dirty="0"/>
          </a:p>
        </p:txBody>
      </p:sp>
      <p:pic>
        <p:nvPicPr>
          <p:cNvPr id="119" name="Google Shape;119;p3">
            <a:extLst>
              <a:ext uri="{FF2B5EF4-FFF2-40B4-BE49-F238E27FC236}">
                <a16:creationId xmlns:a16="http://schemas.microsoft.com/office/drawing/2014/main" id="{B077C1B7-712C-4FB5-9BEB-6D49392CDB5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5275" y="5913782"/>
            <a:ext cx="3322474" cy="8882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776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"/>
          <p:cNvSpPr txBox="1">
            <a:spLocks noGrp="1"/>
          </p:cNvSpPr>
          <p:nvPr>
            <p:ph type="subTitle" idx="1"/>
          </p:nvPr>
        </p:nvSpPr>
        <p:spPr>
          <a:xfrm>
            <a:off x="1204111" y="2488420"/>
            <a:ext cx="9804903" cy="10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hu-HU" sz="5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Kutatás célja, módszerek és adatok</a:t>
            </a:r>
            <a:endParaRPr sz="5000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4000" dirty="0"/>
          </a:p>
        </p:txBody>
      </p:sp>
      <p:pic>
        <p:nvPicPr>
          <p:cNvPr id="163" name="Google Shape;16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5275" y="5913782"/>
            <a:ext cx="3322474" cy="8882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1"/>
          <p:cNvSpPr txBox="1">
            <a:spLocks noGrp="1"/>
          </p:cNvSpPr>
          <p:nvPr>
            <p:ph type="subTitle" idx="1"/>
          </p:nvPr>
        </p:nvSpPr>
        <p:spPr>
          <a:xfrm>
            <a:off x="788040" y="325728"/>
            <a:ext cx="10440000" cy="10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200"/>
              <a:buNone/>
            </a:pPr>
            <a:r>
              <a:rPr lang="hu-HU" sz="3200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Adatok</a:t>
            </a:r>
            <a:endParaRPr sz="3200" b="1" i="0" u="none" strike="noStrike" cap="none" dirty="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178" name="Google Shape;178;p11"/>
          <p:cNvSpPr txBox="1">
            <a:spLocks noGrp="1"/>
          </p:cNvSpPr>
          <p:nvPr>
            <p:ph type="body" idx="2"/>
          </p:nvPr>
        </p:nvSpPr>
        <p:spPr>
          <a:xfrm>
            <a:off x="477144" y="1164718"/>
            <a:ext cx="10242250" cy="491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Reprezentatív </a:t>
            </a:r>
            <a:r>
              <a:rPr lang="hu-HU" sz="2300" dirty="0" err="1">
                <a:solidFill>
                  <a:srgbClr val="002060"/>
                </a:solidFill>
                <a:latin typeface="Times New Roman"/>
                <a:cs typeface="Times New Roman"/>
              </a:rPr>
              <a:t>survey</a:t>
            </a: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 felmérés 2024 februárja és áprilisa között zajlott. Az adatgyűjtést a Panelstory végezte.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5C832"/>
              </a:buClr>
              <a:buSzPts val="1800"/>
              <a:buFont typeface="Noto Sans Symbols"/>
              <a:buChar char="▪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482600" lvl="1" indent="-342900">
              <a:lnSpc>
                <a:spcPct val="100000"/>
              </a:lnSpc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A minta 1506 főből állt, és a Magyar Tudományos Akadémia Társadalomtudományi Kutatóközpont Lendület Reprodukciós Döntések Kutatócsoportja tervezte és finanszírozta.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5C832"/>
              </a:buClr>
              <a:buSzPts val="1800"/>
              <a:buFont typeface="Noto Sans Symbols"/>
              <a:buChar char="▪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  <a:sym typeface="Times New Roman"/>
            </a:endParaRPr>
          </a:p>
          <a:p>
            <a:pPr marL="482600" lvl="1" indent="-342900">
              <a:lnSpc>
                <a:spcPct val="100000"/>
              </a:lnSpc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A résztvevők toborzása hibrid módszerrel történt: </a:t>
            </a:r>
          </a:p>
          <a:p>
            <a:pPr marL="939800" lvl="2" indent="-342900">
              <a:lnSpc>
                <a:spcPct val="100000"/>
              </a:lnSpc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66,9% (N=1008) online kérdőívet töltött ki,</a:t>
            </a:r>
          </a:p>
          <a:p>
            <a:pPr marL="939800" lvl="2" indent="-342900">
              <a:lnSpc>
                <a:spcPct val="100000"/>
              </a:lnSpc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 33,1% (N=498) személyes interjún vett részt</a:t>
            </a:r>
          </a:p>
          <a:p>
            <a:pPr marL="482600" lvl="1" indent="-342900">
              <a:lnSpc>
                <a:spcPct val="100000"/>
              </a:lnSpc>
              <a:spcBef>
                <a:spcPts val="1000"/>
              </a:spcBef>
              <a:buSzPts val="2200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  <a:sym typeface="Times New Roman"/>
            </a:endParaRPr>
          </a:p>
          <a:p>
            <a:pPr marL="482600" lvl="1" indent="-342900">
              <a:lnSpc>
                <a:spcPct val="100000"/>
              </a:lnSpc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  <a:sym typeface="Times New Roman"/>
              </a:rPr>
              <a:t>A </a:t>
            </a: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kutatás a reprodukciós döntésekre fókuszált, érintve az abortusz és annak következményeit, a termékenységi kezelések, valamint az örökbefogadás témáját.</a:t>
            </a:r>
          </a:p>
          <a:p>
            <a:pPr marL="482600" lvl="1" indent="-342900">
              <a:lnSpc>
                <a:spcPct val="100000"/>
              </a:lnSpc>
              <a:spcBef>
                <a:spcPts val="1000"/>
              </a:spcBef>
              <a:buSzPts val="2200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482600" lvl="1" indent="-342900">
              <a:lnSpc>
                <a:spcPct val="100000"/>
              </a:lnSpc>
              <a:spcBef>
                <a:spcPts val="1000"/>
              </a:spcBef>
              <a:buSzPts val="2200"/>
            </a:pPr>
            <a:r>
              <a:rPr lang="hu-H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kutatáshoz szükséges etikai engedélyt a Magyar Társadalomtudományi Kutatóközpont Etikai Bizottsága adta meg 2024. augusztus 15-én, 1-FOIG/18-26/2024 referenciaszámon.</a:t>
            </a:r>
            <a:endParaRPr lang="hu-HU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82600" lvl="1" indent="-342900">
              <a:lnSpc>
                <a:spcPct val="100000"/>
              </a:lnSpc>
              <a:spcBef>
                <a:spcPts val="1000"/>
              </a:spcBef>
              <a:buSzPts val="2200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  <a:sym typeface="Times New Roman"/>
            </a:endParaRPr>
          </a:p>
        </p:txBody>
      </p:sp>
      <p:pic>
        <p:nvPicPr>
          <p:cNvPr id="179" name="Google Shape;17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5275" y="5913782"/>
            <a:ext cx="3322474" cy="8882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05CEEF4E-BFD8-73B3-5998-4BD5B4221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1">
            <a:extLst>
              <a:ext uri="{FF2B5EF4-FFF2-40B4-BE49-F238E27FC236}">
                <a16:creationId xmlns:a16="http://schemas.microsoft.com/office/drawing/2014/main" id="{AE7BED73-EE18-4D72-E48F-1597D07FB9D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88040" y="325728"/>
            <a:ext cx="10440000" cy="10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200"/>
              <a:buNone/>
            </a:pPr>
            <a:r>
              <a:rPr lang="hu-HU" sz="3200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Kutatási célok és módszerek </a:t>
            </a:r>
            <a:endParaRPr sz="3200" b="1" i="0" u="none" strike="noStrike" cap="none" dirty="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178" name="Google Shape;178;p11">
            <a:extLst>
              <a:ext uri="{FF2B5EF4-FFF2-40B4-BE49-F238E27FC236}">
                <a16:creationId xmlns:a16="http://schemas.microsoft.com/office/drawing/2014/main" id="{383C7DD7-B64B-3500-CF07-0B944F6AACA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77144" y="1164718"/>
            <a:ext cx="10242250" cy="491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Kutatás cél: Felmérni honnan származnak az emberek ismeretei a reprodukcióval kapcsolatban.</a:t>
            </a:r>
          </a:p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Befolyásolja-e a forrás az ismeretek szintjét?</a:t>
            </a:r>
          </a:p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Milyen különbségek vannak nemek és korcsoportok szerint?</a:t>
            </a:r>
          </a:p>
          <a:p>
            <a:pPr marL="482600" lvl="1" indent="-342900">
              <a:spcBef>
                <a:spcPts val="1000"/>
              </a:spcBef>
              <a:buSzPts val="2200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482600" lvl="1" indent="-342900">
              <a:spcBef>
                <a:spcPts val="1000"/>
              </a:spcBef>
              <a:buSzPts val="2200"/>
            </a:pPr>
            <a:r>
              <a:rPr lang="hu-HU" sz="2300" dirty="0">
                <a:solidFill>
                  <a:srgbClr val="002060"/>
                </a:solidFill>
                <a:latin typeface="Times New Roman"/>
                <a:cs typeface="Times New Roman"/>
              </a:rPr>
              <a:t>Deskriptív elemzések: gyakoriságok és kereszttáblák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5C832"/>
              </a:buClr>
              <a:buSzPts val="1800"/>
              <a:buFont typeface="Noto Sans Symbols"/>
              <a:buChar char="▪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482600" lvl="1" indent="-342900">
              <a:lnSpc>
                <a:spcPct val="100000"/>
              </a:lnSpc>
              <a:spcBef>
                <a:spcPts val="1000"/>
              </a:spcBef>
              <a:buSzPts val="2200"/>
            </a:pPr>
            <a:endParaRPr lang="hu-HU" sz="2300" dirty="0">
              <a:solidFill>
                <a:srgbClr val="002060"/>
              </a:solidFill>
              <a:latin typeface="Times New Roman"/>
              <a:cs typeface="Times New Roman"/>
              <a:sym typeface="Times New Roman"/>
            </a:endParaRPr>
          </a:p>
        </p:txBody>
      </p:sp>
      <p:pic>
        <p:nvPicPr>
          <p:cNvPr id="179" name="Google Shape;179;p11">
            <a:extLst>
              <a:ext uri="{FF2B5EF4-FFF2-40B4-BE49-F238E27FC236}">
                <a16:creationId xmlns:a16="http://schemas.microsoft.com/office/drawing/2014/main" id="{51CB9071-2D04-9139-FF6A-68413D45E0D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5275" y="5913782"/>
            <a:ext cx="3322474" cy="8882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4131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2"/>
          <p:cNvSpPr txBox="1">
            <a:spLocks noGrp="1"/>
          </p:cNvSpPr>
          <p:nvPr>
            <p:ph type="subTitle" idx="1"/>
          </p:nvPr>
        </p:nvSpPr>
        <p:spPr>
          <a:xfrm>
            <a:off x="1899924" y="2776655"/>
            <a:ext cx="8422502" cy="10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None/>
            </a:pPr>
            <a:r>
              <a:rPr lang="hu-HU" sz="5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Eredmények</a:t>
            </a:r>
            <a:endParaRPr sz="5000"/>
          </a:p>
        </p:txBody>
      </p:sp>
      <p:pic>
        <p:nvPicPr>
          <p:cNvPr id="185" name="Google Shape;185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5275" y="5913782"/>
            <a:ext cx="3322474" cy="8882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8"/>
          <p:cNvSpPr txBox="1">
            <a:spLocks noGrp="1"/>
          </p:cNvSpPr>
          <p:nvPr>
            <p:ph type="subTitle" idx="1"/>
          </p:nvPr>
        </p:nvSpPr>
        <p:spPr>
          <a:xfrm>
            <a:off x="832386" y="430275"/>
            <a:ext cx="10440000" cy="10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200"/>
              <a:buNone/>
            </a:pPr>
            <a:r>
              <a:rPr lang="hu-HU" sz="3200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Ismeretek szintje I.</a:t>
            </a:r>
            <a:endParaRPr sz="3200" dirty="0"/>
          </a:p>
        </p:txBody>
      </p:sp>
      <p:sp>
        <p:nvSpPr>
          <p:cNvPr id="226" name="Google Shape;226;p18"/>
          <p:cNvSpPr txBox="1">
            <a:spLocks noGrp="1"/>
          </p:cNvSpPr>
          <p:nvPr>
            <p:ph type="body" idx="2"/>
          </p:nvPr>
        </p:nvSpPr>
        <p:spPr>
          <a:xfrm>
            <a:off x="467999" y="1301115"/>
            <a:ext cx="10242250" cy="491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hu-H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A kérdezettek 60 százaléka úgy gondolja, hogy nem kapott elegendő ismeretet a közoktatában a gyermekvállalás és szexuális egészség témakörében. </a:t>
            </a:r>
          </a:p>
          <a:p>
            <a:pPr marL="228600" lvl="0" indent="-228600" algn="just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hu-H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Ennek ellenére a túlnyomó többség szubjektíven úgy ítéli meg, hogy elegendő ismertetekkel rendelkezik a gyermekvállalás, szexuális egészség és a fogamzásgátlás témáról. </a:t>
            </a:r>
          </a:p>
          <a:p>
            <a:pPr marL="228600" lvl="0" indent="-228600" algn="just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endParaRPr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27" name="Google Shape;22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5275" y="5913782"/>
            <a:ext cx="3322474" cy="88824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97B53E86-3C4A-3271-708E-8FFED752E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676940"/>
              </p:ext>
            </p:extLst>
          </p:nvPr>
        </p:nvGraphicFramePr>
        <p:xfrm>
          <a:off x="715514" y="3518031"/>
          <a:ext cx="9747221" cy="2467326"/>
        </p:xfrm>
        <a:graphic>
          <a:graphicData uri="http://schemas.openxmlformats.org/drawingml/2006/table">
            <a:tbl>
              <a:tblPr firstRow="1" firstCol="1" bandRow="1">
                <a:tableStyleId>{4F624E45-A6AD-404E-A0DD-D6ECDE265B07}</a:tableStyleId>
              </a:tblPr>
              <a:tblGrid>
                <a:gridCol w="3655074">
                  <a:extLst>
                    <a:ext uri="{9D8B030D-6E8A-4147-A177-3AD203B41FA5}">
                      <a16:colId xmlns:a16="http://schemas.microsoft.com/office/drawing/2014/main" val="1197272026"/>
                    </a:ext>
                  </a:extLst>
                </a:gridCol>
                <a:gridCol w="2437074">
                  <a:extLst>
                    <a:ext uri="{9D8B030D-6E8A-4147-A177-3AD203B41FA5}">
                      <a16:colId xmlns:a16="http://schemas.microsoft.com/office/drawing/2014/main" val="1303233471"/>
                    </a:ext>
                  </a:extLst>
                </a:gridCol>
                <a:gridCol w="1983014">
                  <a:extLst>
                    <a:ext uri="{9D8B030D-6E8A-4147-A177-3AD203B41FA5}">
                      <a16:colId xmlns:a16="http://schemas.microsoft.com/office/drawing/2014/main" val="3273828759"/>
                    </a:ext>
                  </a:extLst>
                </a:gridCol>
                <a:gridCol w="1672059">
                  <a:extLst>
                    <a:ext uri="{9D8B030D-6E8A-4147-A177-3AD203B41FA5}">
                      <a16:colId xmlns:a16="http://schemas.microsoft.com/office/drawing/2014/main" val="655692591"/>
                    </a:ext>
                  </a:extLst>
                </a:gridCol>
              </a:tblGrid>
              <a:tr h="7275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Ismeretek 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Elegendő ismerettel rendelkezik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Kevés ismerettel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Nem rendelkezik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0154179"/>
                  </a:ext>
                </a:extLst>
              </a:tr>
              <a:tr h="7275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Gyermekvállalás, szexuális egészség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9232543"/>
                  </a:ext>
                </a:extLst>
              </a:tr>
              <a:tr h="356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Fogamzásgátló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60799"/>
                  </a:ext>
                </a:extLst>
              </a:tr>
              <a:tr h="655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Meddőségi eljárásokról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hu-HU" sz="20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hu-HU" sz="2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673628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0A3D50D7-D0B1-C96F-5DD6-165692087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14" y="2970637"/>
            <a:ext cx="21788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Szubjektív tudás % </a:t>
            </a:r>
            <a:endParaRPr kumimoji="0" lang="hu-HU" altLang="hu-HU" sz="1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slide">
  <a:themeElements>
    <a:clrScheme name="Corvinus New3">
      <a:dk1>
        <a:srgbClr val="000000"/>
      </a:dk1>
      <a:lt1>
        <a:srgbClr val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1425</Words>
  <Application>Microsoft Office PowerPoint</Application>
  <PresentationFormat>Szélesvásznú</PresentationFormat>
  <Paragraphs>146</Paragraphs>
  <Slides>18</Slides>
  <Notes>16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18</vt:i4>
      </vt:variant>
    </vt:vector>
  </HeadingPairs>
  <TitlesOfParts>
    <vt:vector size="27" baseType="lpstr">
      <vt:lpstr>Times New Roman</vt:lpstr>
      <vt:lpstr>Open Sans</vt:lpstr>
      <vt:lpstr>Noto Sans Symbols</vt:lpstr>
      <vt:lpstr>Georgia</vt:lpstr>
      <vt:lpstr>Calibri</vt:lpstr>
      <vt:lpstr>Arial</vt:lpstr>
      <vt:lpstr>Aptos</vt:lpstr>
      <vt:lpstr>Office-téma</vt:lpstr>
      <vt:lpstr>Title slide</vt:lpstr>
      <vt:lpstr>A reprodukcióval kapcsolatos tudásátadás a digitalizáció korában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Objektív ismeretek I. </vt:lpstr>
      <vt:lpstr>Objektív ismeretek II. </vt:lpstr>
      <vt:lpstr>PowerPoint-bemutató</vt:lpstr>
      <vt:lpstr>PowerPoint-bemutató</vt:lpstr>
      <vt:lpstr>Internet és objektív ismeret</vt:lpstr>
      <vt:lpstr>PowerPoint-bemutató</vt:lpstr>
      <vt:lpstr>PowerPoint-bemutató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Félelmek és akadályok a gyermekvállalás előtt - A kutyatartás mint alternatíva?</dc:title>
  <dc:creator>Dr. Nádai László</dc:creator>
  <cp:lastModifiedBy>Szalma Ivett</cp:lastModifiedBy>
  <cp:revision>51</cp:revision>
  <dcterms:created xsi:type="dcterms:W3CDTF">2023-08-15T19:10:58Z</dcterms:created>
  <dcterms:modified xsi:type="dcterms:W3CDTF">2024-11-27T09:55:57Z</dcterms:modified>
</cp:coreProperties>
</file>