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  <p:sldId id="272" r:id="rId3"/>
    <p:sldId id="275" r:id="rId4"/>
    <p:sldId id="276" r:id="rId5"/>
    <p:sldId id="277" r:id="rId6"/>
    <p:sldId id="290" r:id="rId7"/>
    <p:sldId id="281" r:id="rId8"/>
    <p:sldId id="278" r:id="rId9"/>
    <p:sldId id="284" r:id="rId10"/>
    <p:sldId id="280" r:id="rId11"/>
    <p:sldId id="283" r:id="rId12"/>
    <p:sldId id="285" r:id="rId13"/>
    <p:sldId id="292" r:id="rId14"/>
    <p:sldId id="271" r:id="rId15"/>
  </p:sldIdLst>
  <p:sldSz cx="9144000" cy="6858000" type="screen4x3"/>
  <p:notesSz cx="6858000" cy="9144000"/>
  <p:embeddedFontLst>
    <p:embeddedFont>
      <p:font typeface="Segoe UI Light" panose="020B0502040204020203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Segoe UI Emoji" panose="020B0502040204020203" pitchFamily="34" charset="0"/>
      <p:regular r:id="rId22"/>
    </p:embeddedFont>
    <p:embeddedFont>
      <p:font typeface="Segoe UI" panose="020B0502040204020203" pitchFamily="34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glárka Herke" initials="BH" lastIdx="11" clrIdx="0">
    <p:extLst>
      <p:ext uri="{19B8F6BF-5375-455C-9EA6-DF929625EA0E}">
        <p15:presenceInfo xmlns:p15="http://schemas.microsoft.com/office/powerpoint/2012/main" userId="Boglárka Herke" providerId="None"/>
      </p:ext>
    </p:extLst>
  </p:cmAuthor>
  <p:cmAuthor id="2" name="Szalma Ivett" initials="SI" lastIdx="11" clrIdx="1">
    <p:extLst>
      <p:ext uri="{19B8F6BF-5375-455C-9EA6-DF929625EA0E}">
        <p15:presenceInfo xmlns:p15="http://schemas.microsoft.com/office/powerpoint/2012/main" userId="Szalma Ivet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6B13"/>
    <a:srgbClr val="CE791C"/>
    <a:srgbClr val="89AEC5"/>
    <a:srgbClr val="84BA9E"/>
    <a:srgbClr val="EE8E00"/>
    <a:srgbClr val="D8D176"/>
    <a:srgbClr val="D7C577"/>
    <a:srgbClr val="DFD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7BB1-BC7A-42C6-BB4D-1AD6C290CD49}" type="datetimeFigureOut">
              <a:rPr lang="hu-HU" smtClean="0"/>
              <a:t>2022. 10. 13.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42D-FCB9-447A-B284-AC64B06C01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963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7BB1-BC7A-42C6-BB4D-1AD6C290CD49}" type="datetimeFigureOut">
              <a:rPr lang="hu-HU" smtClean="0"/>
              <a:t>2022. 10. 13.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42D-FCB9-447A-B284-AC64B06C01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0729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7BB1-BC7A-42C6-BB4D-1AD6C290CD49}" type="datetimeFigureOut">
              <a:rPr lang="hu-HU" smtClean="0"/>
              <a:t>2022. 10. 13.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42D-FCB9-447A-B284-AC64B06C01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201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7BB1-BC7A-42C6-BB4D-1AD6C290CD49}" type="datetimeFigureOut">
              <a:rPr lang="hu-HU" smtClean="0"/>
              <a:t>2022. 10. 13.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42D-FCB9-447A-B284-AC64B06C01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16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7BB1-BC7A-42C6-BB4D-1AD6C290CD49}" type="datetimeFigureOut">
              <a:rPr lang="hu-HU" smtClean="0"/>
              <a:t>2022. 10. 13.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42D-FCB9-447A-B284-AC64B06C01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34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7BB1-BC7A-42C6-BB4D-1AD6C290CD49}" type="datetimeFigureOut">
              <a:rPr lang="hu-HU" smtClean="0"/>
              <a:t>2022. 10. 13.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42D-FCB9-447A-B284-AC64B06C01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517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7BB1-BC7A-42C6-BB4D-1AD6C290CD49}" type="datetimeFigureOut">
              <a:rPr lang="hu-HU" smtClean="0"/>
              <a:t>2022. 10. 13.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42D-FCB9-447A-B284-AC64B06C01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001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7BB1-BC7A-42C6-BB4D-1AD6C290CD49}" type="datetimeFigureOut">
              <a:rPr lang="hu-HU" smtClean="0"/>
              <a:t>2022. 10. 13.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42D-FCB9-447A-B284-AC64B06C01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533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7BB1-BC7A-42C6-BB4D-1AD6C290CD49}" type="datetimeFigureOut">
              <a:rPr lang="hu-HU" smtClean="0"/>
              <a:t>2022. 10. 13.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42D-FCB9-447A-B284-AC64B06C01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779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7BB1-BC7A-42C6-BB4D-1AD6C290CD49}" type="datetimeFigureOut">
              <a:rPr lang="hu-HU" smtClean="0"/>
              <a:t>2022. 10. 13.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42D-FCB9-447A-B284-AC64B06C01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4663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7BB1-BC7A-42C6-BB4D-1AD6C290CD49}" type="datetimeFigureOut">
              <a:rPr lang="hu-HU" smtClean="0"/>
              <a:t>2022. 10. 13.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42D-FCB9-447A-B284-AC64B06C01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71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77BB1-BC7A-42C6-BB4D-1AD6C290CD49}" type="datetimeFigureOut">
              <a:rPr lang="hu-HU" smtClean="0"/>
              <a:t>2022. 10. 13.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4E42D-FCB9-447A-B284-AC64B06C01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356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827584" y="476672"/>
            <a:ext cx="727280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400" b="1" i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Herke Boglárka – Szalma Ivett </a:t>
            </a:r>
            <a:endParaRPr lang="hu-HU" sz="2400" b="1" i="1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TK SZI, MTA TK </a:t>
            </a:r>
            <a:r>
              <a:rPr lang="en-US" sz="2400" i="1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Lendület</a:t>
            </a:r>
            <a:r>
              <a:rPr lang="en-US" sz="2400" i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Reprodukciós</a:t>
            </a:r>
            <a:r>
              <a:rPr lang="en-US" sz="2400" i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Döntéseket</a:t>
            </a:r>
            <a:r>
              <a:rPr lang="en-US" sz="2400" i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Vizsgáló</a:t>
            </a:r>
            <a:r>
              <a:rPr lang="en-US" sz="2400" i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Kutatócsoport</a:t>
            </a:r>
            <a:endParaRPr lang="hu-HU" sz="2400" i="1" dirty="0" smtClean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algn="ctr"/>
            <a:endParaRPr lang="hu-HU" sz="2400" i="1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hu-HU" sz="2400" i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hu-HU" sz="2400" i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Bevándorlás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és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gyermekvállalás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hogyan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kapcsolódnak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kormány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kommunikációjában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Magy</a:t>
            </a:r>
            <a:r>
              <a:rPr lang="hu-HU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ar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országon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507" y="6217725"/>
            <a:ext cx="5385493" cy="560092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2411760" y="5280456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MSZT 2022. évi Vándorgyűlés </a:t>
            </a:r>
          </a:p>
          <a:p>
            <a:pPr algn="ctr"/>
            <a:r>
              <a:rPr lang="hu-HU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Miskolci </a:t>
            </a:r>
            <a:r>
              <a:rPr lang="hu-HU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Egyetem</a:t>
            </a:r>
          </a:p>
          <a:p>
            <a:pPr algn="ctr"/>
            <a:r>
              <a:rPr lang="hu-HU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2022. október 14 -15.</a:t>
            </a:r>
            <a:endParaRPr lang="en-GB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l="14448" t="57000" r="78568" b="39850"/>
          <a:stretch/>
        </p:blipFill>
        <p:spPr>
          <a:xfrm>
            <a:off x="140820" y="6034600"/>
            <a:ext cx="2270940" cy="74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5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10978" y="96887"/>
            <a:ext cx="8783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 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MSZT 2022. évi Vándorgyűlés </a:t>
            </a:r>
            <a:r>
              <a:rPr lang="en-GB" sz="1400" dirty="0" smtClean="0">
                <a:solidFill>
                  <a:schemeClr val="bg2">
                    <a:lumMod val="75000"/>
                  </a:schemeClr>
                </a:solidFill>
                <a:latin typeface="Century Gothic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Miskolc </a:t>
            </a:r>
            <a:r>
              <a:rPr lang="en-GB" sz="1400" dirty="0" smtClean="0">
                <a:solidFill>
                  <a:schemeClr val="accent3"/>
                </a:solidFill>
                <a:latin typeface="Century Gothic"/>
              </a:rPr>
              <a:t>▐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2022. október 14-15.</a:t>
            </a:r>
            <a:r>
              <a:rPr lang="en-GB" sz="1400" dirty="0" smtClean="0">
                <a:solidFill>
                  <a:srgbClr val="CE791C"/>
                </a:solidFill>
                <a:latin typeface="Century Gothic"/>
              </a:rPr>
              <a:t>▐</a:t>
            </a:r>
            <a:endParaRPr lang="hu-HU" sz="1400" dirty="0">
              <a:solidFill>
                <a:srgbClr val="CE791C"/>
              </a:solidFill>
              <a:latin typeface="Segoe UI Light" panose="020B0502040204020203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724128"/>
            <a:ext cx="2267744" cy="113387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2676"/>
            <a:ext cx="8229600" cy="72008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Gazdaság - munkaerő</a:t>
            </a:r>
            <a:endParaRPr lang="en-GB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340768"/>
            <a:ext cx="8202706" cy="521145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hu-HU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„És </a:t>
            </a:r>
            <a:r>
              <a:rPr lang="hu-HU" sz="2200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ilyen érv az is, hogy nekünk gazdasági érdekünk lenne bevándorlással kezelni Európa súlyos népesedési problémáit és az ebből fakadó munkaerőhiányt. Nem zavarja őket, hogy közben kilóg a lóláb: </a:t>
            </a:r>
            <a:r>
              <a:rPr lang="hu-HU" sz="2200" i="1" u="sng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Európa-szerte néhány országot leszámítva magas a munkanélküliek</a:t>
            </a:r>
            <a:r>
              <a:rPr lang="hu-HU" sz="2200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különösen pedig a fiatal munkanélküliek aránya, az eddig érkezett bevándorlóknak pedig csak töredéke állt munkába</a:t>
            </a:r>
            <a:r>
              <a:rPr lang="hu-HU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.” </a:t>
            </a:r>
            <a:r>
              <a:rPr lang="hu-HU" sz="22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(O</a:t>
            </a:r>
            <a:r>
              <a:rPr lang="hu-HU" sz="22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rbán Viktor, nemzeti </a:t>
            </a:r>
            <a:r>
              <a:rPr lang="hu-HU" sz="22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konzultáció záróeseménye, 2017. </a:t>
            </a:r>
            <a:r>
              <a:rPr lang="hu-HU" sz="22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06. </a:t>
            </a:r>
            <a:r>
              <a:rPr lang="hu-HU" sz="22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27</a:t>
            </a:r>
            <a:r>
              <a:rPr lang="hu-HU" sz="22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.)</a:t>
            </a:r>
          </a:p>
          <a:p>
            <a:pPr marL="0" indent="0" algn="just">
              <a:buNone/>
            </a:pPr>
            <a:endParaRPr lang="hu-HU" sz="2200" i="1" dirty="0">
              <a:solidFill>
                <a:srgbClr val="FF000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„Ha </a:t>
            </a:r>
            <a:r>
              <a:rPr lang="hu-HU" sz="2200" i="1" dirty="0">
                <a:solidFill>
                  <a:srgbClr val="7030A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pedig munkaerőre van szükségünk, különösen jól képzett munkaerőre, akkor azt a kérdést kell föltennünk, hogy </a:t>
            </a:r>
            <a:r>
              <a:rPr lang="hu-HU" sz="2200" i="1" u="sng" dirty="0">
                <a:solidFill>
                  <a:srgbClr val="7030A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miért nem a meglévő képzetlen munkaerő-</a:t>
            </a:r>
            <a:r>
              <a:rPr lang="hu-HU" sz="2200" i="1" u="sng" dirty="0" err="1">
                <a:solidFill>
                  <a:srgbClr val="7030A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tartalékainkra</a:t>
            </a:r>
            <a:r>
              <a:rPr lang="hu-HU" sz="2200" i="1" u="sng" dirty="0">
                <a:solidFill>
                  <a:srgbClr val="7030A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költjük a pénzünket – itt a magyar roma közösség számításba jön például</a:t>
            </a:r>
            <a:r>
              <a:rPr lang="hu-HU" sz="2200" i="1" dirty="0">
                <a:solidFill>
                  <a:srgbClr val="7030A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–, akiket el kellene látni korszerű képzettséggel annak érdekében, hogy kielégíthessék az Európai Unió munkaerőigényét.” </a:t>
            </a:r>
            <a:r>
              <a:rPr lang="hu-HU" sz="20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(Orbán Viktor, </a:t>
            </a:r>
            <a:r>
              <a:rPr lang="hu-HU" sz="20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nemzetközi konferencia, 2014</a:t>
            </a:r>
            <a:r>
              <a:rPr lang="hu-HU" sz="20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06. </a:t>
            </a:r>
            <a:r>
              <a:rPr lang="hu-HU" sz="20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24. </a:t>
            </a:r>
            <a:r>
              <a:rPr lang="hu-HU" sz="20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Budapest)</a:t>
            </a:r>
          </a:p>
          <a:p>
            <a:pPr marL="0" indent="0" algn="just">
              <a:buNone/>
            </a:pPr>
            <a:endParaRPr lang="hu-HU" sz="2200" i="1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200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„Ha </a:t>
            </a:r>
            <a:r>
              <a:rPr lang="hu-HU" sz="2200" i="1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Magyarországon munkaerőhiányt vagy demográfiai deficitet kellene korrigálni, akkor azt mindenféleképpen magyarokkal tudjuk megtenni, hiszen </a:t>
            </a:r>
            <a:r>
              <a:rPr lang="hu-HU" sz="2200" i="1" u="sng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Magyarország az az ország, amely saját magával határos</a:t>
            </a:r>
            <a:r>
              <a:rPr lang="hu-HU" sz="2200" i="1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” </a:t>
            </a:r>
            <a:r>
              <a:rPr lang="hu-HU" sz="20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(Lázár János, sajtótájékoztató, 2015</a:t>
            </a:r>
            <a:r>
              <a:rPr lang="hu-HU" sz="20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09. 3.)</a:t>
            </a:r>
            <a:endParaRPr lang="hu-HU" sz="20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572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10978" y="96887"/>
            <a:ext cx="8783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 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MSZT 2022. évi Vándorgyűlés </a:t>
            </a:r>
            <a:r>
              <a:rPr lang="en-GB" sz="1400" dirty="0" smtClean="0">
                <a:solidFill>
                  <a:schemeClr val="bg2">
                    <a:lumMod val="75000"/>
                  </a:schemeClr>
                </a:solidFill>
                <a:latin typeface="Century Gothic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Miskolc </a:t>
            </a:r>
            <a:r>
              <a:rPr lang="en-GB" sz="1400" dirty="0" smtClean="0">
                <a:solidFill>
                  <a:schemeClr val="accent3"/>
                </a:solidFill>
                <a:latin typeface="Century Gothic"/>
              </a:rPr>
              <a:t>▐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2022. október 14-15.</a:t>
            </a:r>
            <a:r>
              <a:rPr lang="en-GB" sz="1400" dirty="0" smtClean="0">
                <a:solidFill>
                  <a:srgbClr val="CE791C"/>
                </a:solidFill>
                <a:latin typeface="Century Gothic"/>
              </a:rPr>
              <a:t>▐</a:t>
            </a:r>
            <a:endParaRPr lang="hu-HU" sz="1400" dirty="0">
              <a:solidFill>
                <a:srgbClr val="CE791C"/>
              </a:solidFill>
              <a:latin typeface="Segoe UI Light" panose="020B0502040204020203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724128"/>
            <a:ext cx="2267744" cy="113387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2676"/>
            <a:ext cx="8229600" cy="72008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Népakarat</a:t>
            </a:r>
            <a:endParaRPr lang="en-GB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hu-H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„</a:t>
            </a:r>
            <a:r>
              <a:rPr lang="en-GB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És</a:t>
            </a:r>
            <a:r>
              <a:rPr lang="en-GB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végül</a:t>
            </a:r>
            <a:r>
              <a:rPr lang="en-GB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GB" sz="2400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ami</a:t>
            </a:r>
            <a:r>
              <a:rPr lang="en-GB" sz="2400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a </a:t>
            </a:r>
            <a:r>
              <a:rPr lang="en-GB" sz="2400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legfontosabb</a:t>
            </a:r>
            <a:r>
              <a:rPr lang="en-GB" sz="2400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GB" sz="2400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minden</a:t>
            </a:r>
            <a:r>
              <a:rPr lang="en-GB" sz="2400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eddigit</a:t>
            </a:r>
            <a:r>
              <a:rPr lang="en-GB" sz="2400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felülír</a:t>
            </a:r>
            <a:r>
              <a:rPr lang="en-GB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GB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hogy</a:t>
            </a:r>
            <a:r>
              <a:rPr lang="en-GB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a </a:t>
            </a:r>
            <a:r>
              <a:rPr lang="en-GB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magyarok</a:t>
            </a:r>
            <a:r>
              <a:rPr lang="en-GB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elsöprő</a:t>
            </a:r>
            <a:r>
              <a:rPr lang="en-GB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többsége</a:t>
            </a:r>
            <a:r>
              <a:rPr lang="en-GB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a </a:t>
            </a:r>
            <a:r>
              <a:rPr lang="en-GB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válaszadók</a:t>
            </a:r>
            <a:r>
              <a:rPr lang="en-GB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95 </a:t>
            </a:r>
            <a:r>
              <a:rPr lang="en-GB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százaléka</a:t>
            </a:r>
            <a:r>
              <a:rPr lang="en-GB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szerint</a:t>
            </a:r>
            <a:r>
              <a:rPr lang="en-GB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a </a:t>
            </a:r>
            <a:r>
              <a:rPr lang="en-GB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bevándorlás</a:t>
            </a:r>
            <a:r>
              <a:rPr lang="en-GB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helyett</a:t>
            </a:r>
            <a:r>
              <a:rPr lang="en-GB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inkább</a:t>
            </a:r>
            <a:r>
              <a:rPr lang="en-GB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a </a:t>
            </a:r>
            <a:r>
              <a:rPr lang="en-GB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magyar</a:t>
            </a:r>
            <a:r>
              <a:rPr lang="en-GB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családok</a:t>
            </a:r>
            <a:r>
              <a:rPr lang="en-GB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és</a:t>
            </a:r>
            <a:r>
              <a:rPr lang="en-GB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a </a:t>
            </a:r>
            <a:r>
              <a:rPr lang="en-GB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születendő</a:t>
            </a:r>
            <a:r>
              <a:rPr lang="en-GB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gyermekek</a:t>
            </a:r>
            <a:r>
              <a:rPr lang="en-GB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támogatására</a:t>
            </a:r>
            <a:r>
              <a:rPr lang="en-GB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van </a:t>
            </a:r>
            <a:r>
              <a:rPr lang="en-GB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szükség</a:t>
            </a:r>
            <a:r>
              <a:rPr lang="en-GB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r>
              <a:rPr lang="hu-H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”</a:t>
            </a:r>
            <a:r>
              <a:rPr lang="en-GB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 </a:t>
            </a:r>
            <a:r>
              <a:rPr lang="hu-H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hu-HU" sz="24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(</a:t>
            </a:r>
            <a:r>
              <a:rPr lang="en-GB" sz="2400" dirty="0" err="1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Orbán</a:t>
            </a:r>
            <a:r>
              <a:rPr lang="en-GB" sz="24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Viktor </a:t>
            </a:r>
            <a:r>
              <a:rPr lang="en-GB" sz="2400" dirty="0" err="1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előadása</a:t>
            </a:r>
            <a:r>
              <a:rPr lang="en-GB" sz="24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a XXVI. </a:t>
            </a:r>
            <a:r>
              <a:rPr lang="en-GB" sz="2400" dirty="0" err="1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Bálványosi</a:t>
            </a:r>
            <a:r>
              <a:rPr lang="en-GB" sz="24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Nyári</a:t>
            </a:r>
            <a:r>
              <a:rPr lang="en-GB" sz="24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Szabadegyetem</a:t>
            </a:r>
            <a:r>
              <a:rPr lang="en-GB" sz="24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és</a:t>
            </a:r>
            <a:r>
              <a:rPr lang="en-GB" sz="24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Diáktáborban</a:t>
            </a:r>
            <a:r>
              <a:rPr lang="hu-HU" sz="24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2015. 07. 25</a:t>
            </a:r>
            <a:r>
              <a:rPr lang="hu-HU" sz="24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.)</a:t>
            </a:r>
          </a:p>
          <a:p>
            <a:pPr marL="0" indent="0" algn="just">
              <a:buNone/>
            </a:pPr>
            <a:endParaRPr lang="hu-HU" sz="2400" i="1" dirty="0" smtClean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4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„</a:t>
            </a:r>
            <a:r>
              <a:rPr lang="hu-HU" sz="2400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 </a:t>
            </a:r>
            <a:r>
              <a:rPr lang="hu-HU" sz="2400" i="1" u="sng" dirty="0">
                <a:solidFill>
                  <a:srgbClr val="7030A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magyar emberek pedig nagyon egyértelműen leütötték azt a hangot</a:t>
            </a:r>
            <a:r>
              <a:rPr lang="hu-HU" sz="2400" i="1" dirty="0">
                <a:solidFill>
                  <a:srgbClr val="7030A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hogy szó sem lehet arról, hogy a nehézségeinket bevándorlókkal oldjuk meg. Mondjuk, ez egy olyan alaptétel, ami minden családpolitikának a kiindulópontja, úgyhogy örülök, hogy e tekintetben tiszta víz van a pohárban</a:t>
            </a:r>
            <a:r>
              <a:rPr lang="hu-HU" sz="24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.”</a:t>
            </a:r>
            <a:r>
              <a:rPr lang="hu-HU" sz="2400" i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(</a:t>
            </a:r>
            <a:r>
              <a:rPr lang="hu-HU" sz="24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Orbán Viktor</a:t>
            </a:r>
            <a:r>
              <a:rPr lang="hu-HU" sz="24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hu-HU" sz="24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  Kossuth Rádió „Jó reggelt, Magyarország!” című </a:t>
            </a:r>
            <a:r>
              <a:rPr lang="hu-HU" sz="24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műsorában, </a:t>
            </a:r>
            <a:r>
              <a:rPr lang="hu-HU" sz="24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2019. 01. 25)</a:t>
            </a:r>
            <a:endParaRPr lang="en-GB" sz="24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sz="2200" i="1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9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10978" y="96887"/>
            <a:ext cx="8783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 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MSZT 2022. évi Vándorgyűlés </a:t>
            </a:r>
            <a:r>
              <a:rPr lang="en-GB" sz="1400" dirty="0" smtClean="0">
                <a:solidFill>
                  <a:schemeClr val="bg2">
                    <a:lumMod val="75000"/>
                  </a:schemeClr>
                </a:solidFill>
                <a:latin typeface="Century Gothic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Miskolc </a:t>
            </a:r>
            <a:r>
              <a:rPr lang="en-GB" sz="1400" dirty="0" smtClean="0">
                <a:solidFill>
                  <a:schemeClr val="accent3"/>
                </a:solidFill>
                <a:latin typeface="Century Gothic"/>
              </a:rPr>
              <a:t>▐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2022. október 14-15.</a:t>
            </a:r>
            <a:r>
              <a:rPr lang="en-GB" sz="1400" dirty="0" smtClean="0">
                <a:solidFill>
                  <a:srgbClr val="CE791C"/>
                </a:solidFill>
                <a:latin typeface="Century Gothic"/>
              </a:rPr>
              <a:t>▐</a:t>
            </a:r>
            <a:endParaRPr lang="hu-HU" sz="1400" dirty="0">
              <a:solidFill>
                <a:srgbClr val="CE791C"/>
              </a:solidFill>
              <a:latin typeface="Segoe UI Light" panose="020B0502040204020203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724128"/>
            <a:ext cx="2267744" cy="113387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2676"/>
            <a:ext cx="8229600" cy="72008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Összegzés</a:t>
            </a:r>
            <a:endParaRPr lang="en-GB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4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 hazai kormányzati kommunikáció jó példa arra, hogy miképpen kapcsolódik össze a bevándorlás és a </a:t>
            </a:r>
            <a:r>
              <a:rPr lang="hu-HU" sz="2400" dirty="0" err="1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pronatalizmus</a:t>
            </a:r>
            <a:r>
              <a:rPr lang="hu-HU" sz="24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egymás kizárólagos alternatívái</a:t>
            </a:r>
            <a:endParaRPr lang="hu-HU" sz="2400" dirty="0" smtClean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algn="just"/>
            <a:endParaRPr lang="hu-HU" sz="2400" dirty="0" smtClean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hu-HU" sz="24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 hazai kontextusban mindezt támogatják a </a:t>
            </a:r>
            <a:r>
              <a:rPr lang="hu-HU" sz="2400" dirty="0" err="1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pronatalizmus</a:t>
            </a:r>
            <a:r>
              <a:rPr lang="hu-HU" sz="24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történelmi gyökerei, a bevándorló-ellenes lakossági attitűd és a relatíve homogén népesség (kevés tapasztalat a bevándorlókkal)</a:t>
            </a:r>
          </a:p>
          <a:p>
            <a:pPr algn="just"/>
            <a:endParaRPr lang="hu-HU" sz="24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hu-HU" sz="24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 kormányzati kommunikációban biztonsági, gazdasági, szuverenitási, populista, és kulturális / nacionális érvek igyekeznek alátámasztani, hogy miért a családokat szükséges támogatni a bevándorlók befogadása helyett</a:t>
            </a:r>
            <a:endParaRPr lang="hu-HU" sz="2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algn="just"/>
            <a:endParaRPr lang="hu-HU" sz="22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algn="just"/>
            <a:endParaRPr lang="en-GB" sz="22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81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További feladatok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Átolvasni a migráció és menekült szavakra kigyűjtött szövegeket. 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Külön leválasztani azt, ahol csak a migráció szerepel (bevándorlás, menekült nem).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ezeket a szövegeket újra kódolni: kapunk-e különböző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altémákat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igen, melyek ezek?</a:t>
            </a:r>
          </a:p>
          <a:p>
            <a:r>
              <a:rPr lang="hu-H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nem, akkor ezekben a szövegben egy-egy </a:t>
            </a:r>
            <a:r>
              <a:rPr lang="hu-H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altémák</a:t>
            </a:r>
            <a:r>
              <a:rPr lang="hu-H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többször fordulnak-e elő? </a:t>
            </a:r>
            <a:endParaRPr lang="hu-H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510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353351" y="2348880"/>
            <a:ext cx="4060727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Köszönjük a figyelmet</a:t>
            </a:r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!</a:t>
            </a:r>
            <a:endParaRPr lang="hu-HU" sz="3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hu-HU" sz="3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hu-HU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herke.boglarka@tk.hu</a:t>
            </a:r>
            <a:endParaRPr lang="hu-HU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3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</a:t>
            </a:r>
            <a:r>
              <a:rPr lang="hu-HU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zalma.ivett@tk.hu</a:t>
            </a:r>
            <a:endParaRPr lang="hu-HU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507" y="6237312"/>
            <a:ext cx="5125157" cy="533017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10978" y="96887"/>
            <a:ext cx="8783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 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MSZT 2022. évi Vándorgyűlés </a:t>
            </a:r>
            <a:r>
              <a:rPr lang="en-GB" sz="1400" dirty="0" smtClean="0">
                <a:solidFill>
                  <a:schemeClr val="bg2">
                    <a:lumMod val="75000"/>
                  </a:schemeClr>
                </a:solidFill>
                <a:latin typeface="Century Gothic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Miskolc </a:t>
            </a:r>
            <a:r>
              <a:rPr lang="en-GB" sz="1400" dirty="0" smtClean="0">
                <a:solidFill>
                  <a:schemeClr val="accent3"/>
                </a:solidFill>
                <a:latin typeface="Century Gothic"/>
              </a:rPr>
              <a:t>▐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2022. október 14-15.</a:t>
            </a:r>
            <a:r>
              <a:rPr lang="en-GB" sz="1400" dirty="0" smtClean="0">
                <a:solidFill>
                  <a:srgbClr val="CE791C"/>
                </a:solidFill>
                <a:latin typeface="Century Gothic"/>
              </a:rPr>
              <a:t>▐</a:t>
            </a:r>
            <a:endParaRPr lang="hu-HU" sz="1400" dirty="0">
              <a:solidFill>
                <a:srgbClr val="CE791C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1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10978" y="96887"/>
            <a:ext cx="8783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 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MSZT 2022. évi Vándorgyűlés </a:t>
            </a:r>
            <a:r>
              <a:rPr lang="en-GB" sz="1400" dirty="0" smtClean="0">
                <a:solidFill>
                  <a:schemeClr val="bg2">
                    <a:lumMod val="75000"/>
                  </a:schemeClr>
                </a:solidFill>
                <a:latin typeface="Century Gothic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Miskolc </a:t>
            </a:r>
            <a:r>
              <a:rPr lang="en-GB" sz="1400" dirty="0" smtClean="0">
                <a:solidFill>
                  <a:schemeClr val="accent3"/>
                </a:solidFill>
                <a:latin typeface="Century Gothic"/>
              </a:rPr>
              <a:t>▐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2022. október 14-15.</a:t>
            </a:r>
            <a:r>
              <a:rPr lang="en-GB" sz="1400" dirty="0" smtClean="0">
                <a:solidFill>
                  <a:srgbClr val="CE791C"/>
                </a:solidFill>
                <a:latin typeface="Century Gothic"/>
              </a:rPr>
              <a:t>▐</a:t>
            </a:r>
            <a:endParaRPr lang="hu-HU" sz="1400" dirty="0">
              <a:solidFill>
                <a:srgbClr val="CE791C"/>
              </a:solidFill>
              <a:latin typeface="Segoe UI Light" panose="020B0502040204020203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724128"/>
            <a:ext cx="2267744" cy="113387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2676"/>
            <a:ext cx="8229600" cy="720080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Bevezetés</a:t>
            </a:r>
            <a:endParaRPr lang="en-GB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>
            <a:normAutofit/>
          </a:bodyPr>
          <a:lstStyle/>
          <a:p>
            <a:pPr algn="just"/>
            <a:r>
              <a:rPr lang="hu-HU" sz="20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Elöregedő társadalmak, a </a:t>
            </a:r>
            <a:r>
              <a:rPr lang="hu-HU" sz="20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teljes termékenységi arányszám egyik </a:t>
            </a:r>
            <a:r>
              <a:rPr lang="hu-HU" sz="20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európai országban </a:t>
            </a:r>
            <a:r>
              <a:rPr lang="hu-HU" sz="20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sem éri el a 2,1-es helyettesítési </a:t>
            </a:r>
            <a:r>
              <a:rPr lang="hu-HU" sz="20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rátát.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2000" i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Következmények: munkaerőhiány, lassuló gazdasági növekedés, fenntarthatatlan nyugdíjrendszer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hu-HU" sz="20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Az</a:t>
            </a:r>
            <a:r>
              <a:rPr lang="en-GB" sz="20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európai</a:t>
            </a:r>
            <a:r>
              <a:rPr lang="en-GB" sz="20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országnak</a:t>
            </a:r>
            <a:r>
              <a:rPr lang="en-GB" sz="20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szüksége</a:t>
            </a:r>
            <a:r>
              <a:rPr lang="en-GB" sz="20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van a </a:t>
            </a:r>
            <a:r>
              <a:rPr lang="en-GB" sz="20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bevándorlásra</a:t>
            </a:r>
            <a:r>
              <a:rPr lang="en-GB" sz="20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hogy</a:t>
            </a:r>
            <a:r>
              <a:rPr lang="en-GB" sz="20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fedezze</a:t>
            </a:r>
            <a:r>
              <a:rPr lang="en-GB" sz="20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csökkenő</a:t>
            </a:r>
            <a:r>
              <a:rPr lang="en-GB" sz="20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munkaerőt</a:t>
            </a:r>
            <a:r>
              <a:rPr lang="en-GB" sz="20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és</a:t>
            </a:r>
            <a:r>
              <a:rPr lang="en-GB" sz="20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fenntartsa</a:t>
            </a:r>
            <a:r>
              <a:rPr lang="en-GB" sz="20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gazdaságát</a:t>
            </a:r>
            <a:r>
              <a:rPr lang="en-GB" sz="20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(</a:t>
            </a:r>
            <a:r>
              <a:rPr lang="en-GB" sz="20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May 2015</a:t>
            </a:r>
            <a:r>
              <a:rPr lang="hu-HU" sz="20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</a:t>
            </a:r>
            <a:r>
              <a:rPr lang="en-GB" sz="20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Saczuk</a:t>
            </a:r>
            <a:r>
              <a:rPr lang="hu-HU" sz="20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2013</a:t>
            </a:r>
            <a:r>
              <a:rPr lang="en-GB" sz="20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). </a:t>
            </a:r>
            <a:endParaRPr lang="hu-HU" sz="20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2000" i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Bevándorlásra</a:t>
            </a:r>
            <a:r>
              <a:rPr lang="en-GB" sz="2000" i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000" i="1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gazdasági</a:t>
            </a:r>
            <a:r>
              <a:rPr lang="en-GB" sz="2000" i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000" i="1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szempontból</a:t>
            </a:r>
            <a:r>
              <a:rPr lang="en-GB" sz="2000" i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000" i="1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tekintették</a:t>
            </a:r>
            <a:r>
              <a:rPr lang="en-GB" sz="2000" i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(</a:t>
            </a:r>
            <a:r>
              <a:rPr lang="en-GB" sz="2000" i="1" dirty="0" err="1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Höhn</a:t>
            </a:r>
            <a:r>
              <a:rPr lang="hu-HU" sz="2000" i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000" i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1988</a:t>
            </a:r>
            <a:r>
              <a:rPr lang="en-GB" sz="2000" i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)</a:t>
            </a:r>
            <a:endParaRPr lang="hu-HU" sz="2000" i="1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2000" i="1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„</a:t>
            </a:r>
            <a:r>
              <a:rPr lang="hu-HU" sz="2000" i="1" dirty="0" err="1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Replacement</a:t>
            </a:r>
            <a:r>
              <a:rPr lang="hu-HU" sz="2000" i="1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hu-HU" sz="2000" i="1" dirty="0" err="1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migration</a:t>
            </a:r>
            <a:r>
              <a:rPr lang="hu-HU" sz="2000" i="1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” (UN 2000)</a:t>
            </a:r>
            <a:endParaRPr lang="en-GB" sz="2000" i="1" dirty="0">
              <a:solidFill>
                <a:srgbClr val="00B05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2000" i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</a:t>
            </a:r>
            <a:r>
              <a:rPr lang="en-GB" sz="2000" i="1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anapság</a:t>
            </a:r>
            <a:r>
              <a:rPr lang="en-GB" sz="2000" i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a </a:t>
            </a:r>
            <a:r>
              <a:rPr lang="en-GB" sz="2000" i="1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demográfiai</a:t>
            </a:r>
            <a:r>
              <a:rPr lang="en-GB" sz="2000" i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000" i="1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szempontok</a:t>
            </a:r>
            <a:r>
              <a:rPr lang="en-GB" sz="2000" i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GB" sz="2000" i="1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például</a:t>
            </a:r>
            <a:r>
              <a:rPr lang="en-GB" sz="2000" i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a </a:t>
            </a:r>
            <a:r>
              <a:rPr lang="en-GB" sz="2000" i="1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népességszám</a:t>
            </a:r>
            <a:r>
              <a:rPr lang="en-GB" sz="2000" i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000" i="1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fenntartása</a:t>
            </a:r>
            <a:r>
              <a:rPr lang="en-GB" sz="2000" i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is </a:t>
            </a:r>
            <a:r>
              <a:rPr lang="en-GB" sz="2000" i="1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előtérbe</a:t>
            </a:r>
            <a:r>
              <a:rPr lang="en-GB" sz="2000" i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000" i="1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kerül</a:t>
            </a:r>
            <a:r>
              <a:rPr lang="en-GB" sz="2000" i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(</a:t>
            </a:r>
            <a:r>
              <a:rPr lang="en-GB" sz="2000" i="1" dirty="0" err="1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Bagavos</a:t>
            </a:r>
            <a:r>
              <a:rPr lang="en-GB" sz="2000" i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000" i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2022).</a:t>
            </a:r>
            <a:endParaRPr lang="hu-HU" sz="2000" i="1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algn="just"/>
            <a:endParaRPr lang="en-GB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12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10978" y="96887"/>
            <a:ext cx="8783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 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MSZT 2022. évi Vándorgyűlés </a:t>
            </a:r>
            <a:r>
              <a:rPr lang="en-GB" sz="1400" dirty="0" smtClean="0">
                <a:solidFill>
                  <a:schemeClr val="bg2">
                    <a:lumMod val="75000"/>
                  </a:schemeClr>
                </a:solidFill>
                <a:latin typeface="Century Gothic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Miskolc </a:t>
            </a:r>
            <a:r>
              <a:rPr lang="en-GB" sz="1400" dirty="0" smtClean="0">
                <a:solidFill>
                  <a:schemeClr val="accent3"/>
                </a:solidFill>
                <a:latin typeface="Century Gothic"/>
              </a:rPr>
              <a:t>▐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2022. október 14-15.</a:t>
            </a:r>
            <a:r>
              <a:rPr lang="en-GB" sz="1400" dirty="0" smtClean="0">
                <a:solidFill>
                  <a:srgbClr val="CE791C"/>
                </a:solidFill>
                <a:latin typeface="Century Gothic"/>
              </a:rPr>
              <a:t>▐</a:t>
            </a:r>
            <a:endParaRPr lang="hu-HU" sz="1400" dirty="0">
              <a:solidFill>
                <a:srgbClr val="CE791C"/>
              </a:solidFill>
              <a:latin typeface="Segoe UI Light" panose="020B0502040204020203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724128"/>
            <a:ext cx="2267744" cy="113387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2676"/>
            <a:ext cx="8229600" cy="720080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Kontextus - Magyarország</a:t>
            </a:r>
            <a:endParaRPr lang="en-GB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92500"/>
          </a:bodyPr>
          <a:lstStyle/>
          <a:p>
            <a:pPr algn="just"/>
            <a:r>
              <a:rPr lang="hu-HU" sz="22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Magyarok erőteljesebben elutasítják a bevándorlókat más európai országokhoz képest </a:t>
            </a:r>
            <a:r>
              <a:rPr lang="en-GB" sz="22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(</a:t>
            </a:r>
            <a:r>
              <a:rPr lang="en-GB" sz="2200" dirty="0" err="1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Barna</a:t>
            </a:r>
            <a:r>
              <a:rPr lang="en-GB" sz="22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– </a:t>
            </a:r>
            <a:r>
              <a:rPr lang="en-GB" sz="2200" dirty="0" err="1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Koltai</a:t>
            </a:r>
            <a:r>
              <a:rPr lang="en-GB" sz="22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2019)</a:t>
            </a:r>
            <a:endParaRPr lang="hu-HU" sz="2200" dirty="0">
              <a:latin typeface="Times New Roman" panose="02020603050405020304" pitchFamily="18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  <a:p>
            <a:pPr lvl="1" algn="just"/>
            <a:r>
              <a:rPr lang="hu-HU" sz="22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A szocialista időszak alatt tabu volt a kivándorlásról, sőt a bevándorlásról is beszélni (</a:t>
            </a:r>
            <a:r>
              <a:rPr lang="hu-HU" sz="2200" dirty="0" err="1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Melegh</a:t>
            </a:r>
            <a:r>
              <a:rPr lang="hu-HU" sz="22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2019)</a:t>
            </a:r>
          </a:p>
          <a:p>
            <a:pPr lvl="1" algn="just"/>
            <a:endParaRPr lang="hu-HU" sz="2200" dirty="0">
              <a:latin typeface="Times New Roman" panose="02020603050405020304" pitchFamily="18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2200" dirty="0" err="1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Pronatalizmus</a:t>
            </a:r>
            <a:r>
              <a:rPr lang="hu-HU" sz="22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Magyarországon történetileg jellemző.</a:t>
            </a:r>
          </a:p>
          <a:p>
            <a:pPr algn="just"/>
            <a:endParaRPr lang="hu-HU" sz="2200" dirty="0">
              <a:latin typeface="Times New Roman" panose="02020603050405020304" pitchFamily="18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22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Az Orbán-kormány 2010-es megalakulása óta egyre nagyobb szerepet kapnak a gyermekvállalást támogató pénzügyi ösztönzők.</a:t>
            </a:r>
          </a:p>
          <a:p>
            <a:pPr algn="just"/>
            <a:endParaRPr lang="hu-HU" sz="2200" dirty="0">
              <a:latin typeface="Times New Roman" panose="02020603050405020304" pitchFamily="18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22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2015-ös európai migrációs válság </a:t>
            </a:r>
            <a:r>
              <a:rPr lang="hu-HU" sz="22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a </a:t>
            </a:r>
            <a:r>
              <a:rPr lang="hu-HU" sz="22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kormány diskurzusa migrációellenesség irányába fordult (Bíró-Nagy 2021, Bocskor 2018</a:t>
            </a:r>
            <a:r>
              <a:rPr lang="hu-HU" sz="2200" dirty="0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hu-HU" sz="2200" u="sng" dirty="0" smtClean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Kutatási kérdés: </a:t>
            </a:r>
            <a:r>
              <a:rPr lang="hu-HU" sz="2200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Hogyan kapcsolódik össze a migráció ellenség a </a:t>
            </a:r>
            <a:r>
              <a:rPr lang="hu-HU" sz="22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pronatalista</a:t>
            </a:r>
            <a:r>
              <a:rPr lang="hu-HU" sz="2200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családpolitikával? </a:t>
            </a:r>
            <a:endParaRPr lang="hu-HU" sz="2200" dirty="0">
              <a:solidFill>
                <a:srgbClr val="00B050"/>
              </a:solidFill>
              <a:latin typeface="Times New Roman" panose="02020603050405020304" pitchFamily="18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  <a:p>
            <a:pPr algn="just"/>
            <a:endParaRPr lang="en-GB" sz="2400" dirty="0">
              <a:latin typeface="Times New Roman" panose="02020603050405020304" pitchFamily="18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51520" y="5554445"/>
            <a:ext cx="8743082" cy="7469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5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10978" y="96887"/>
            <a:ext cx="8783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 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MSZT 2022. évi Vándorgyűlés </a:t>
            </a:r>
            <a:r>
              <a:rPr lang="en-GB" sz="1400" dirty="0" smtClean="0">
                <a:solidFill>
                  <a:schemeClr val="bg2">
                    <a:lumMod val="75000"/>
                  </a:schemeClr>
                </a:solidFill>
                <a:latin typeface="Century Gothic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Miskolc </a:t>
            </a:r>
            <a:r>
              <a:rPr lang="en-GB" sz="1400" dirty="0" smtClean="0">
                <a:solidFill>
                  <a:schemeClr val="accent3"/>
                </a:solidFill>
                <a:latin typeface="Century Gothic"/>
              </a:rPr>
              <a:t>▐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2022. október 14-15.</a:t>
            </a:r>
            <a:r>
              <a:rPr lang="en-GB" sz="1400" dirty="0" smtClean="0">
                <a:solidFill>
                  <a:srgbClr val="CE791C"/>
                </a:solidFill>
                <a:latin typeface="Century Gothic"/>
              </a:rPr>
              <a:t>▐</a:t>
            </a:r>
            <a:endParaRPr lang="hu-HU" sz="1400" dirty="0">
              <a:solidFill>
                <a:srgbClr val="CE791C"/>
              </a:solidFill>
              <a:latin typeface="Segoe UI Light" panose="020B0502040204020203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724128"/>
            <a:ext cx="2267744" cy="113387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2676"/>
            <a:ext cx="8229600" cy="72008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Módszertan</a:t>
            </a:r>
            <a:endParaRPr lang="en-GB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39444"/>
          </a:xfrm>
        </p:spPr>
        <p:txBody>
          <a:bodyPr>
            <a:normAutofit/>
          </a:bodyPr>
          <a:lstStyle/>
          <a:p>
            <a:pPr algn="just"/>
            <a:r>
              <a:rPr lang="hu-HU" sz="20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Korpusz: A kormány jelenlegi és archivált weboldalain 2014 és 2021 között a hírek menüpontban közzétett beszédek és cikkek, melyekben a következő kulcsszavak szerepelnek:</a:t>
            </a:r>
          </a:p>
          <a:p>
            <a:pPr lvl="1" algn="just"/>
            <a:r>
              <a:rPr lang="hu-HU" sz="18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bevándorlás/migráció/menekült és gyerek/gyermek/család/demográfia</a:t>
            </a:r>
          </a:p>
          <a:p>
            <a:pPr algn="just"/>
            <a:endParaRPr lang="hu-HU" sz="2000" dirty="0" smtClean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Összesen 205 db. szöveg, ebből: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000" i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84 db. a bevándorlás szóra  (~1000 szövegből)</a:t>
            </a:r>
          </a:p>
          <a:p>
            <a:pPr marL="0" indent="0" algn="just">
              <a:buNone/>
            </a:pPr>
            <a:r>
              <a:rPr lang="hu-HU" sz="2000" i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</a:t>
            </a:r>
            <a:r>
              <a:rPr lang="hu-HU" sz="2000" i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evándorlás: 340-szer, </a:t>
            </a:r>
            <a:r>
              <a:rPr lang="en-GB" sz="2000" i="1" dirty="0" err="1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migráció</a:t>
            </a:r>
            <a:r>
              <a:rPr lang="en-GB" sz="2000" i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hu-HU" sz="2000" i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239-szer</a:t>
            </a:r>
            <a:r>
              <a:rPr lang="en-GB" sz="2000" i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GB" sz="2000" i="1" dirty="0" err="1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menekült</a:t>
            </a:r>
            <a:r>
              <a:rPr lang="hu-HU" sz="2000" i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86-szor szerepel</a:t>
            </a:r>
            <a:endParaRPr lang="hu-HU" sz="2000" i="1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000" i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112 db. a migráció szóra </a:t>
            </a:r>
            <a:r>
              <a:rPr lang="hu-HU" sz="2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(~2000 </a:t>
            </a:r>
            <a:r>
              <a:rPr lang="hu-HU" sz="2000" i="1" dirty="0">
                <a:solidFill>
                  <a:prstClr val="black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szövegből)</a:t>
            </a:r>
            <a:endParaRPr lang="hu-HU" sz="2000" i="1" dirty="0" smtClean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000" i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9 db. </a:t>
            </a:r>
            <a:r>
              <a:rPr lang="hu-HU" sz="2000" i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</a:t>
            </a:r>
            <a:r>
              <a:rPr lang="hu-HU" sz="2000" i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hu-HU" sz="2000" i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menekült szóra </a:t>
            </a:r>
            <a:r>
              <a:rPr lang="hu-HU" sz="2000" i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(~400 </a:t>
            </a:r>
            <a:r>
              <a:rPr lang="hu-HU" sz="2000" i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szövegből)</a:t>
            </a:r>
            <a:endParaRPr lang="hu-HU" sz="2000" i="1" dirty="0" smtClean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hu-HU" sz="2000" dirty="0" smtClean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Tematikus elemzés </a:t>
            </a:r>
            <a:r>
              <a:rPr lang="hu-HU" sz="2000" i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(Braun és Clarke, 2006)</a:t>
            </a:r>
            <a:r>
              <a:rPr lang="hu-HU" sz="20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induktív kódolás </a:t>
            </a:r>
            <a:r>
              <a:rPr lang="hu-HU" sz="20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témakörök azonosítása a cikkek átolvasását követően</a:t>
            </a:r>
            <a:endParaRPr lang="hu-HU" sz="2000" dirty="0" smtClean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algn="just"/>
            <a:endParaRPr lang="en-GB" sz="22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57200" y="3838482"/>
            <a:ext cx="7355160" cy="3826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60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10978" y="96887"/>
            <a:ext cx="8783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 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MSZT 2022. évi Vándorgyűlés </a:t>
            </a:r>
            <a:r>
              <a:rPr lang="en-GB" sz="1400" dirty="0" smtClean="0">
                <a:solidFill>
                  <a:schemeClr val="bg2">
                    <a:lumMod val="75000"/>
                  </a:schemeClr>
                </a:solidFill>
                <a:latin typeface="Century Gothic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Miskolc </a:t>
            </a:r>
            <a:r>
              <a:rPr lang="en-GB" sz="1400" dirty="0" smtClean="0">
                <a:solidFill>
                  <a:schemeClr val="accent3"/>
                </a:solidFill>
                <a:latin typeface="Century Gothic"/>
              </a:rPr>
              <a:t>▐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2022. október 14-15.</a:t>
            </a:r>
            <a:r>
              <a:rPr lang="en-GB" sz="1400" dirty="0" smtClean="0">
                <a:solidFill>
                  <a:srgbClr val="CE791C"/>
                </a:solidFill>
                <a:latin typeface="Century Gothic"/>
              </a:rPr>
              <a:t>▐</a:t>
            </a:r>
            <a:endParaRPr lang="hu-HU" sz="1400" dirty="0">
              <a:solidFill>
                <a:srgbClr val="CE791C"/>
              </a:solidFill>
              <a:latin typeface="Segoe UI Light" panose="020B0502040204020203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724128"/>
            <a:ext cx="2267744" cy="113387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2676"/>
            <a:ext cx="8229600" cy="72008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Eredmények</a:t>
            </a:r>
            <a:endParaRPr lang="en-GB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309254"/>
            <a:ext cx="8229600" cy="5072074"/>
          </a:xfrm>
        </p:spPr>
        <p:txBody>
          <a:bodyPr>
            <a:normAutofit/>
          </a:bodyPr>
          <a:lstStyle/>
          <a:p>
            <a:pPr algn="just"/>
            <a:r>
              <a:rPr lang="hu-HU" sz="2200" b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6 témakör </a:t>
            </a:r>
            <a:r>
              <a:rPr lang="hu-HU" sz="2200" b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1 fő témakör és 5 db. </a:t>
            </a:r>
            <a:r>
              <a:rPr lang="hu-HU" sz="2200" b="1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hu-HU" sz="2200" b="1" dirty="0" err="1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ltémakör</a:t>
            </a:r>
            <a:r>
              <a:rPr lang="hu-HU" sz="2200" b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(a fő téma megerősítése)</a:t>
            </a:r>
            <a:endParaRPr lang="hu-HU" sz="2200" b="1" dirty="0" smtClean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algn="just"/>
            <a:endParaRPr lang="hu-HU" sz="22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2" algn="just"/>
            <a:endParaRPr lang="en-GB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2553046" y="2011475"/>
            <a:ext cx="3963170" cy="2286262"/>
          </a:xfrm>
          <a:prstGeom prst="ellipse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lipszis 5"/>
          <p:cNvSpPr/>
          <p:nvPr/>
        </p:nvSpPr>
        <p:spPr>
          <a:xfrm>
            <a:off x="109342" y="3085285"/>
            <a:ext cx="2232248" cy="1534554"/>
          </a:xfrm>
          <a:prstGeom prst="ellipse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llipszis 7"/>
          <p:cNvSpPr/>
          <p:nvPr/>
        </p:nvSpPr>
        <p:spPr>
          <a:xfrm>
            <a:off x="683568" y="4774409"/>
            <a:ext cx="2678838" cy="1503548"/>
          </a:xfrm>
          <a:prstGeom prst="ellipse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lipszis 8"/>
          <p:cNvSpPr/>
          <p:nvPr/>
        </p:nvSpPr>
        <p:spPr>
          <a:xfrm>
            <a:off x="3683319" y="5212534"/>
            <a:ext cx="2341283" cy="1379971"/>
          </a:xfrm>
          <a:prstGeom prst="ellipse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lipszis 9"/>
          <p:cNvSpPr/>
          <p:nvPr/>
        </p:nvSpPr>
        <p:spPr>
          <a:xfrm>
            <a:off x="6143075" y="4799287"/>
            <a:ext cx="2304256" cy="1305023"/>
          </a:xfrm>
          <a:prstGeom prst="ellipse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lipszis 10"/>
          <p:cNvSpPr/>
          <p:nvPr/>
        </p:nvSpPr>
        <p:spPr>
          <a:xfrm>
            <a:off x="6712647" y="3028762"/>
            <a:ext cx="2382040" cy="1451247"/>
          </a:xfrm>
          <a:prstGeom prst="ellipse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zövegdoboz 11"/>
          <p:cNvSpPr txBox="1"/>
          <p:nvPr/>
        </p:nvSpPr>
        <p:spPr>
          <a:xfrm>
            <a:off x="3066349" y="2554057"/>
            <a:ext cx="3330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bevándorlás/migráció nem megoldás a demográfiai problémákra, helyette a magyar családokat kell támogatni</a:t>
            </a:r>
            <a:endParaRPr 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Egyenes összekötő 19"/>
          <p:cNvCxnSpPr/>
          <p:nvPr/>
        </p:nvCxnSpPr>
        <p:spPr>
          <a:xfrm flipV="1">
            <a:off x="2843808" y="4297737"/>
            <a:ext cx="518598" cy="449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4853960" y="4397093"/>
            <a:ext cx="0" cy="582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>
            <a:off x="5903287" y="4288430"/>
            <a:ext cx="493392" cy="45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>
            <a:off x="2077465" y="3237370"/>
            <a:ext cx="3887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>
            <a:off x="6567924" y="3267413"/>
            <a:ext cx="3083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zövegdoboz 29"/>
          <p:cNvSpPr txBox="1"/>
          <p:nvPr/>
        </p:nvSpPr>
        <p:spPr>
          <a:xfrm>
            <a:off x="1261218" y="5348203"/>
            <a:ext cx="161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Gazdaság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626199" y="3569719"/>
            <a:ext cx="1381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Biztonság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6753077" y="5212534"/>
            <a:ext cx="1150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Népakarat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Szövegdoboz 34"/>
          <p:cNvSpPr txBox="1"/>
          <p:nvPr/>
        </p:nvSpPr>
        <p:spPr>
          <a:xfrm>
            <a:off x="4071004" y="5715506"/>
            <a:ext cx="1409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Szuverenitás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7143689" y="3348132"/>
            <a:ext cx="1848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Kultúra és Nacionalizmus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10978" y="96887"/>
            <a:ext cx="8783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MSZT 2022. évi Vándorgyűlés </a:t>
            </a:r>
            <a:r>
              <a:rPr lang="en-GB" sz="1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Miskolc </a:t>
            </a:r>
            <a:r>
              <a:rPr lang="en-GB" sz="14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▐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2022. október 14-15.</a:t>
            </a:r>
            <a:r>
              <a:rPr lang="en-GB" sz="1400" dirty="0" smtClean="0">
                <a:solidFill>
                  <a:srgbClr val="CE79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▐</a:t>
            </a:r>
            <a:endParaRPr lang="hu-HU" sz="1400" dirty="0">
              <a:solidFill>
                <a:srgbClr val="CE79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724128"/>
            <a:ext cx="2267744" cy="113387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926722"/>
            <a:ext cx="8229600" cy="468052"/>
          </a:xfrm>
        </p:spPr>
        <p:txBody>
          <a:bodyPr>
            <a:normAutofit fontScale="90000"/>
          </a:bodyPr>
          <a:lstStyle/>
          <a:p>
            <a:r>
              <a:rPr lang="hu-H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 bevándorlás/migráció nem megoldás a demográfia problémákra</a:t>
            </a:r>
            <a:endParaRPr lang="en-GB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916832"/>
            <a:ext cx="8383960" cy="468052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hu-HU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„Mi </a:t>
            </a:r>
            <a:r>
              <a:rPr lang="hu-HU" sz="2200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 népesedési problémák megoldására a leghatékonyabb választ nem a bevándorlás támogatásában, hanem a belső erőforrásaink mozgósításában, a gyermekvállalás ösztönzésében </a:t>
            </a:r>
            <a:r>
              <a:rPr lang="hu-HU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látjuk.” </a:t>
            </a:r>
            <a:r>
              <a:rPr lang="hu-HU" sz="22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(Novák Katalin, parlament, 2017. 05. 29.)</a:t>
            </a:r>
          </a:p>
          <a:p>
            <a:pPr marL="0" indent="0" algn="just">
              <a:buNone/>
            </a:pPr>
            <a:endParaRPr lang="hu-HU" sz="2200" i="1" dirty="0" smtClean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„</a:t>
            </a:r>
            <a:r>
              <a:rPr lang="en-GB" sz="2200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És</a:t>
            </a:r>
            <a:r>
              <a:rPr lang="en-GB" sz="2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én</a:t>
            </a:r>
            <a:r>
              <a:rPr lang="en-GB" sz="2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nem</a:t>
            </a:r>
            <a:r>
              <a:rPr lang="en-GB" sz="2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vagyok</a:t>
            </a:r>
            <a:r>
              <a:rPr lang="en-GB" sz="2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hajlandó</a:t>
            </a:r>
            <a:r>
              <a:rPr lang="en-GB" sz="2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olyan</a:t>
            </a:r>
            <a:r>
              <a:rPr lang="en-GB" sz="2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politikát</a:t>
            </a:r>
            <a:r>
              <a:rPr lang="en-GB" sz="2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támogatni</a:t>
            </a:r>
            <a:r>
              <a:rPr lang="en-GB" sz="2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GB" sz="2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ami</a:t>
            </a:r>
            <a:r>
              <a:rPr lang="en-GB" sz="2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a </a:t>
            </a:r>
            <a:r>
              <a:rPr lang="en-GB" sz="2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hiányzó</a:t>
            </a:r>
            <a:r>
              <a:rPr lang="en-GB" sz="2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gyerekeket</a:t>
            </a:r>
            <a:r>
              <a:rPr lang="en-GB" sz="2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migránsokkal</a:t>
            </a:r>
            <a:r>
              <a:rPr lang="en-GB" sz="2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akarja</a:t>
            </a:r>
            <a:r>
              <a:rPr lang="en-GB" sz="2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pótolni</a:t>
            </a:r>
            <a:r>
              <a:rPr lang="en-GB" sz="2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 </a:t>
            </a:r>
            <a:r>
              <a:rPr lang="en-GB" sz="2200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 </a:t>
            </a:r>
            <a:r>
              <a:rPr lang="en-GB" sz="2200" i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legjobb</a:t>
            </a:r>
            <a:r>
              <a:rPr lang="en-GB" sz="2200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migráns</a:t>
            </a:r>
            <a:r>
              <a:rPr lang="en-GB" sz="2200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a </a:t>
            </a:r>
            <a:r>
              <a:rPr lang="en-GB" sz="2200" i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saját</a:t>
            </a:r>
            <a:r>
              <a:rPr lang="en-GB" sz="2200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gyerek</a:t>
            </a:r>
            <a:r>
              <a:rPr lang="en-GB" sz="2200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r>
              <a:rPr lang="hu-HU" sz="2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”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hu-HU" sz="22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(Orbán </a:t>
            </a:r>
            <a:r>
              <a:rPr lang="hu-HU" sz="22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Viktor beszéde az Olasz Testvérek (</a:t>
            </a:r>
            <a:r>
              <a:rPr lang="hu-HU" sz="22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FdI</a:t>
            </a:r>
            <a:r>
              <a:rPr lang="hu-HU" sz="22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) párt „</a:t>
            </a:r>
            <a:r>
              <a:rPr lang="hu-HU" sz="22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Atreju</a:t>
            </a:r>
            <a:r>
              <a:rPr lang="hu-HU" sz="22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2019” elnevezésű rendezvényén, 2019. </a:t>
            </a:r>
            <a:r>
              <a:rPr lang="hu-HU" sz="22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09. </a:t>
            </a:r>
            <a:r>
              <a:rPr lang="hu-HU" sz="22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23</a:t>
            </a:r>
            <a:r>
              <a:rPr lang="hu-HU" sz="22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.)</a:t>
            </a:r>
          </a:p>
          <a:p>
            <a:pPr marL="0" indent="0" algn="just">
              <a:buNone/>
            </a:pPr>
            <a:endParaRPr lang="hu-HU" sz="22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200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„..ha </a:t>
            </a:r>
            <a:r>
              <a:rPr lang="hu-HU" sz="2200" i="1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közben az országot elárasztják a migránsok, és nekünk is olyan kérdésekkel kell </a:t>
            </a:r>
            <a:r>
              <a:rPr lang="hu-HU" sz="2200" i="1" dirty="0" err="1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szembenéznünk</a:t>
            </a:r>
            <a:r>
              <a:rPr lang="hu-HU" sz="2200" i="1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mint amivel Ausztria, Németország vagy Franciaország néz szembe. </a:t>
            </a:r>
            <a:r>
              <a:rPr lang="hu-HU" sz="2200" i="1" u="sng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Akkor a pénz arra fog menni, akkor az energia nem a családtámogatás kiszélesítésére </a:t>
            </a:r>
            <a:r>
              <a:rPr lang="hu-HU" sz="2200" i="1" u="sng" dirty="0" err="1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fordítódik</a:t>
            </a:r>
            <a:r>
              <a:rPr lang="hu-HU" sz="2200" i="1" u="sng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majd</a:t>
            </a:r>
            <a:r>
              <a:rPr lang="hu-HU" sz="2200" i="1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hanem azoknak az együttélési gondoknak, bajoknak a kezelésére megy el, amit az ideérkező tömeges migránsok eredményeznek majd</a:t>
            </a:r>
            <a:r>
              <a:rPr lang="hu-HU" sz="2200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.” </a:t>
            </a:r>
            <a:r>
              <a:rPr lang="hu-HU" sz="22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(</a:t>
            </a:r>
            <a:r>
              <a:rPr lang="hu-HU" sz="22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Orbán Viktor, Kossuth Rádió „180 perc”, 2018. </a:t>
            </a:r>
            <a:r>
              <a:rPr lang="hu-HU" sz="22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03. </a:t>
            </a:r>
            <a:r>
              <a:rPr lang="hu-HU" sz="22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2</a:t>
            </a:r>
            <a:r>
              <a:rPr lang="hu-HU" sz="22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.)</a:t>
            </a:r>
            <a:endParaRPr lang="en-GB" sz="22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66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10978" y="96887"/>
            <a:ext cx="8783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 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MSZT 2022. évi Vándorgyűlés </a:t>
            </a:r>
            <a:r>
              <a:rPr lang="en-GB" sz="1400" dirty="0" smtClean="0">
                <a:solidFill>
                  <a:schemeClr val="bg2">
                    <a:lumMod val="75000"/>
                  </a:schemeClr>
                </a:solidFill>
                <a:latin typeface="Century Gothic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Miskolc </a:t>
            </a:r>
            <a:r>
              <a:rPr lang="en-GB" sz="1400" dirty="0" smtClean="0">
                <a:solidFill>
                  <a:schemeClr val="accent3"/>
                </a:solidFill>
                <a:latin typeface="Century Gothic"/>
              </a:rPr>
              <a:t>▐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2022. október 14-15.</a:t>
            </a:r>
            <a:r>
              <a:rPr lang="en-GB" sz="1400" dirty="0" smtClean="0">
                <a:solidFill>
                  <a:srgbClr val="CE791C"/>
                </a:solidFill>
                <a:latin typeface="Century Gothic"/>
              </a:rPr>
              <a:t>▐</a:t>
            </a:r>
            <a:endParaRPr lang="hu-HU" sz="1400" dirty="0">
              <a:solidFill>
                <a:srgbClr val="CE791C"/>
              </a:solidFill>
              <a:latin typeface="Segoe UI Light" panose="020B0502040204020203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724128"/>
            <a:ext cx="2267744" cy="113387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2676"/>
            <a:ext cx="8229600" cy="72008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Biztonság</a:t>
            </a:r>
            <a:endParaRPr lang="en-GB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539552" y="872716"/>
            <a:ext cx="8229600" cy="496855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hu-HU" sz="2200" b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hu-HU" sz="2400" i="1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„A</a:t>
            </a:r>
            <a:r>
              <a:rPr lang="hu-HU" sz="24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hu-HU" sz="2400" i="1" u="sng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keresztényüldözés</a:t>
            </a:r>
            <a:r>
              <a:rPr lang="hu-H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nemcsak a vallásszabadság hiányáról szól, hanem jogi, biztonsági, sőt demográfia kérdés is, összefügg továbbá a migráció és az integráció problémájával. </a:t>
            </a:r>
            <a:r>
              <a:rPr lang="hu-HU" sz="24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(Török Tamás, az üldözött keresztények megsegítéséért felelős helyettes államtitkár, 2017. </a:t>
            </a:r>
            <a:r>
              <a:rPr lang="hu-HU" sz="24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03. 20.). </a:t>
            </a:r>
            <a:endParaRPr lang="hu-HU" sz="24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2400" i="1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400" i="1" dirty="0">
                <a:solidFill>
                  <a:srgbClr val="7030A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"A magyar emberek nagy többségének egybehangzó véleménye szerint az illegális migráció problémájára adott válaszon múlik Magyarország és az Európai Unió sorsa. Az egyre szaporodó </a:t>
            </a:r>
            <a:r>
              <a:rPr lang="hu-HU" sz="2400" i="1" u="sng" dirty="0">
                <a:solidFill>
                  <a:srgbClr val="7030A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terrorista merényletek és erőszakcselekmények </a:t>
            </a:r>
            <a:r>
              <a:rPr lang="hu-HU" sz="2400" i="1" dirty="0">
                <a:solidFill>
                  <a:srgbClr val="7030A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az európai zsidó közösséget különösen is érintik. Itt és most mindannyiunk élete, gyermekeink, unokáink jövője a tét" </a:t>
            </a:r>
            <a:r>
              <a:rPr lang="en-GB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r>
              <a:rPr lang="hu-HU" sz="2400" dirty="0">
                <a:solidFill>
                  <a:srgbClr val="7030A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(Orbán </a:t>
            </a:r>
            <a:r>
              <a:rPr lang="hu-HU" sz="24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Viktor a </a:t>
            </a:r>
            <a:r>
              <a:rPr lang="hu-HU" sz="24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Heisler</a:t>
            </a:r>
            <a:r>
              <a:rPr lang="hu-HU" sz="24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András Mazsihisz-elnöknek írt, Havasi Bertalan, a miniszterelnök sajtófőnöke által az MTI rendelkezésére bocsátott levélben</a:t>
            </a:r>
            <a:r>
              <a:rPr lang="hu-HU" sz="24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 2017. 07. 7</a:t>
            </a:r>
            <a:r>
              <a:rPr lang="hu-H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.)</a:t>
            </a:r>
          </a:p>
          <a:p>
            <a:pPr marL="0" indent="0" algn="just">
              <a:buNone/>
            </a:pPr>
            <a:endParaRPr lang="hu-HU" sz="2400" dirty="0">
              <a:solidFill>
                <a:srgbClr val="7030A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400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„A</a:t>
            </a:r>
            <a:r>
              <a:rPr lang="en-GB" sz="2400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u="sng" dirty="0" err="1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koronavírus-járvány</a:t>
            </a:r>
            <a:r>
              <a:rPr lang="en-GB" sz="2400" i="1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is </a:t>
            </a:r>
            <a:r>
              <a:rPr lang="en-GB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arra</a:t>
            </a:r>
            <a:r>
              <a:rPr lang="en-GB" sz="2400" i="1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mutat</a:t>
            </a:r>
            <a:r>
              <a:rPr lang="en-GB" sz="2400" i="1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rá</a:t>
            </a:r>
            <a:r>
              <a:rPr lang="en-GB" sz="2400" i="1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GB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hogy</a:t>
            </a:r>
            <a:r>
              <a:rPr lang="en-GB" sz="2400" i="1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a </a:t>
            </a:r>
            <a:r>
              <a:rPr lang="en-GB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demográfiai</a:t>
            </a:r>
            <a:r>
              <a:rPr lang="en-GB" sz="2400" i="1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kihívásokra</a:t>
            </a:r>
            <a:r>
              <a:rPr lang="en-GB" sz="2400" i="1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nem</a:t>
            </a:r>
            <a:r>
              <a:rPr lang="en-GB" sz="2400" i="1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a </a:t>
            </a:r>
            <a:r>
              <a:rPr lang="en-GB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tömeges</a:t>
            </a:r>
            <a:r>
              <a:rPr lang="en-GB" sz="2400" i="1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bevándorlás</a:t>
            </a:r>
            <a:r>
              <a:rPr lang="en-GB" sz="2400" i="1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a </a:t>
            </a:r>
            <a:r>
              <a:rPr lang="en-GB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megoldás</a:t>
            </a:r>
            <a:r>
              <a:rPr lang="en-GB" sz="2400" i="1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GB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mivel</a:t>
            </a:r>
            <a:r>
              <a:rPr lang="en-GB" sz="2400" i="1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annak</a:t>
            </a:r>
            <a:r>
              <a:rPr lang="en-GB" sz="2400" i="1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súlyos</a:t>
            </a:r>
            <a:r>
              <a:rPr lang="en-GB" sz="2400" i="1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veszélyei</a:t>
            </a:r>
            <a:r>
              <a:rPr lang="en-GB" sz="2400" i="1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vannak</a:t>
            </a:r>
            <a:r>
              <a:rPr lang="hu-HU" sz="2400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”. </a:t>
            </a:r>
            <a:r>
              <a:rPr lang="hu-HU" sz="24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(Novák Katalin, 2020. május 5. </a:t>
            </a:r>
            <a:r>
              <a:rPr lang="hu-HU" sz="24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).</a:t>
            </a:r>
            <a:endParaRPr lang="en-GB" sz="24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88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10978" y="96887"/>
            <a:ext cx="8783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 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MSZT 2022. évi Vándorgyűlés </a:t>
            </a:r>
            <a:r>
              <a:rPr lang="en-GB" sz="1400" dirty="0" smtClean="0">
                <a:solidFill>
                  <a:schemeClr val="bg2">
                    <a:lumMod val="75000"/>
                  </a:schemeClr>
                </a:solidFill>
                <a:latin typeface="Century Gothic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Miskolc </a:t>
            </a:r>
            <a:r>
              <a:rPr lang="en-GB" sz="1400" dirty="0" smtClean="0">
                <a:solidFill>
                  <a:schemeClr val="accent3"/>
                </a:solidFill>
                <a:latin typeface="Century Gothic"/>
              </a:rPr>
              <a:t>▐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2022. október 14-15.</a:t>
            </a:r>
            <a:r>
              <a:rPr lang="en-GB" sz="1400" dirty="0" smtClean="0">
                <a:solidFill>
                  <a:srgbClr val="CE791C"/>
                </a:solidFill>
                <a:latin typeface="Century Gothic"/>
              </a:rPr>
              <a:t>▐</a:t>
            </a:r>
            <a:endParaRPr lang="hu-HU" sz="1400" dirty="0">
              <a:solidFill>
                <a:srgbClr val="CE791C"/>
              </a:solidFill>
              <a:latin typeface="Segoe UI Light" panose="020B0502040204020203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724128"/>
            <a:ext cx="2267744" cy="113387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2676"/>
            <a:ext cx="8229600" cy="72008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Szuverenitás</a:t>
            </a:r>
            <a:endParaRPr lang="en-GB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323528" y="1034480"/>
            <a:ext cx="8568952" cy="551774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hu-HU" sz="2200" i="1" dirty="0">
              <a:solidFill>
                <a:srgbClr val="00B05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>
              <a:buNone/>
            </a:pPr>
            <a:r>
              <a:rPr lang="hu-HU" sz="2400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„</a:t>
            </a:r>
            <a:r>
              <a:rPr lang="en-GB" sz="2400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Míg</a:t>
            </a:r>
            <a:r>
              <a:rPr lang="en-GB" sz="2400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 </a:t>
            </a:r>
            <a:r>
              <a:rPr lang="en-GB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Nyugat</a:t>
            </a:r>
            <a:r>
              <a:rPr lang="en-GB" sz="2400" i="1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azon</a:t>
            </a:r>
            <a:r>
              <a:rPr lang="en-GB" sz="2400" i="1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gondolkodik</a:t>
            </a:r>
            <a:r>
              <a:rPr lang="en-GB" sz="2400" i="1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"</a:t>
            </a:r>
            <a:r>
              <a:rPr lang="en-GB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hogyan</a:t>
            </a:r>
            <a:r>
              <a:rPr lang="en-GB" sz="2400" i="1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éljünk</a:t>
            </a:r>
            <a:r>
              <a:rPr lang="en-GB" sz="2400" i="1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együtt</a:t>
            </a:r>
            <a:r>
              <a:rPr lang="en-GB" sz="2400" i="1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", </a:t>
            </a:r>
            <a:r>
              <a:rPr lang="en-GB" sz="2400" i="1" u="sng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mi, </a:t>
            </a:r>
            <a:r>
              <a:rPr lang="en-GB" sz="2400" i="1" u="sng" dirty="0" err="1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közép-európaiak</a:t>
            </a:r>
            <a:r>
              <a:rPr lang="en-GB" sz="2400" i="1" u="sng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azon</a:t>
            </a:r>
            <a:r>
              <a:rPr lang="en-GB" sz="2400" i="1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 </a:t>
            </a:r>
            <a:r>
              <a:rPr lang="en-GB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mit</a:t>
            </a:r>
            <a:r>
              <a:rPr lang="en-GB" sz="2400" i="1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kell</a:t>
            </a:r>
            <a:r>
              <a:rPr lang="en-GB" sz="2400" i="1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tenni</a:t>
            </a:r>
            <a:r>
              <a:rPr lang="en-GB" sz="2400" i="1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GB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hogy</a:t>
            </a:r>
            <a:r>
              <a:rPr lang="en-GB" sz="2400" i="1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u="sng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ne </a:t>
            </a:r>
            <a:r>
              <a:rPr lang="en-GB" sz="2400" i="1" u="sng" dirty="0" err="1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következzen</a:t>
            </a:r>
            <a:r>
              <a:rPr lang="en-GB" sz="2400" i="1" u="sng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be, </a:t>
            </a:r>
            <a:r>
              <a:rPr lang="en-GB" sz="2400" i="1" u="sng" dirty="0" err="1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hogy</a:t>
            </a:r>
            <a:r>
              <a:rPr lang="en-GB" sz="2400" i="1" u="sng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u="sng" dirty="0" err="1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együtt</a:t>
            </a:r>
            <a:r>
              <a:rPr lang="en-GB" sz="2400" i="1" u="sng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u="sng" dirty="0" err="1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kelljen</a:t>
            </a:r>
            <a:r>
              <a:rPr lang="en-GB" sz="2400" i="1" u="sng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u="sng" dirty="0" err="1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élnünk</a:t>
            </a:r>
            <a:r>
              <a:rPr lang="en-GB" sz="2400" i="1" u="sng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 </a:t>
            </a:r>
            <a:r>
              <a:rPr lang="en-GB" sz="2400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migránsokkal</a:t>
            </a:r>
            <a:r>
              <a:rPr lang="hu-HU" sz="2400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”.</a:t>
            </a:r>
            <a:r>
              <a:rPr lang="en-GB" sz="2400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(Orbán Viktor, Kolozsvár, 2019. 05. 08.).</a:t>
            </a:r>
          </a:p>
          <a:p>
            <a:pPr marL="0" indent="0" algn="just">
              <a:buNone/>
            </a:pPr>
            <a:endParaRPr lang="hu-HU" sz="2400" i="1" dirty="0" smtClean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„Mi </a:t>
            </a:r>
            <a:r>
              <a:rPr lang="hu-HU" sz="2400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nem kritizáljuk a bevándorlóországokat, de megköveteljük, kiköveteljük magunknak azt a jogot, hogy </a:t>
            </a:r>
            <a:r>
              <a:rPr lang="hu-HU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tartsák tiszteletben a magyar nemzetnek azt a döntését</a:t>
            </a:r>
            <a:r>
              <a:rPr lang="hu-HU" sz="2400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hogy mi nem kívánunk olyanná válni, mint amilyenek most ők, és nem kívánunk </a:t>
            </a:r>
            <a:r>
              <a:rPr lang="hu-HU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bevándorlóország lenni</a:t>
            </a:r>
            <a:r>
              <a:rPr lang="hu-HU" sz="2400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 Nem akarunk kevert népességet </a:t>
            </a:r>
            <a:r>
              <a:rPr lang="hu-H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létrehozni..”</a:t>
            </a:r>
          </a:p>
          <a:p>
            <a:pPr marL="0" indent="0" algn="just">
              <a:buNone/>
            </a:pPr>
            <a:r>
              <a:rPr lang="hu-HU" sz="24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(Orbán </a:t>
            </a:r>
            <a:r>
              <a:rPr lang="hu-HU" sz="24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Viktor sajtónyilatkozata </a:t>
            </a:r>
            <a:r>
              <a:rPr lang="hu-HU" sz="24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Beata</a:t>
            </a:r>
            <a:r>
              <a:rPr lang="hu-HU" sz="24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Szydło</a:t>
            </a:r>
            <a:r>
              <a:rPr lang="hu-HU" sz="24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lengyel miniszterelnökkel való tárgyalását követően, </a:t>
            </a:r>
            <a:r>
              <a:rPr lang="hu-HU" sz="24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2017. 09. 22.).</a:t>
            </a:r>
          </a:p>
          <a:p>
            <a:pPr marL="0" indent="0" algn="just">
              <a:buNone/>
            </a:pPr>
            <a:endParaRPr lang="hu-HU" sz="24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„</a:t>
            </a:r>
            <a:r>
              <a:rPr lang="hu-HU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Azért tűnik úgy, mert óriási erők épülnek a világon, és mozdultak meg annak érdekében, hogy meggyőzzék az embereket arról, </a:t>
            </a:r>
            <a:r>
              <a:rPr lang="hu-HU" sz="2400" i="1" u="sng" dirty="0">
                <a:solidFill>
                  <a:schemeClr val="accent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hogy az identitások korszaka lejárt</a:t>
            </a:r>
            <a:r>
              <a:rPr lang="hu-HU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a világ meg fog </a:t>
            </a:r>
            <a:r>
              <a:rPr lang="hu-HU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változni </a:t>
            </a:r>
            <a:r>
              <a:rPr lang="hu-HU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az egész világ egy nagy népvándorlás révén át fog alakulni, és ez a mozgás, ez a népvándorlás, amit </a:t>
            </a:r>
            <a:r>
              <a:rPr lang="hu-HU" sz="2400" i="1" u="sng" dirty="0">
                <a:solidFill>
                  <a:schemeClr val="accent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mi migrációnak nevezzük </a:t>
            </a:r>
            <a:r>
              <a:rPr lang="hu-HU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Magyarországon, szükségszerűen meg fogja változtatni a világot, nincs mit tenni, ebbe bele kell törődni. </a:t>
            </a:r>
            <a:r>
              <a:rPr lang="hu-HU" sz="2400" i="1" u="sng" dirty="0">
                <a:solidFill>
                  <a:schemeClr val="accent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Ez a lélektani alapja Brüsszel </a:t>
            </a:r>
            <a:r>
              <a:rPr lang="hu-HU" sz="2400" i="1" u="sng" dirty="0" smtClean="0">
                <a:solidFill>
                  <a:schemeClr val="accent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politikájának..”</a:t>
            </a:r>
            <a:r>
              <a:rPr lang="hu-HU" sz="2400" u="sng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(Orbán Viktor, a a Kereszténydemokrata Internacionálé vallásközi párbeszédről szóló nemzetközi konferenciáján, 2018. </a:t>
            </a:r>
            <a:r>
              <a:rPr lang="hu-HU" sz="24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02. </a:t>
            </a:r>
            <a:r>
              <a:rPr lang="hu-HU" sz="24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16</a:t>
            </a:r>
            <a:r>
              <a:rPr lang="hu-HU" sz="24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.). </a:t>
            </a:r>
            <a:endParaRPr lang="hu-HU" sz="24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0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10978" y="96887"/>
            <a:ext cx="8783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 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MSZT 2022. évi Vándorgyűlés </a:t>
            </a:r>
            <a:r>
              <a:rPr lang="en-GB" sz="1400" dirty="0" smtClean="0">
                <a:solidFill>
                  <a:schemeClr val="bg2">
                    <a:lumMod val="75000"/>
                  </a:schemeClr>
                </a:solidFill>
                <a:latin typeface="Century Gothic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Miskolc </a:t>
            </a:r>
            <a:r>
              <a:rPr lang="en-GB" sz="1400" dirty="0" smtClean="0">
                <a:solidFill>
                  <a:schemeClr val="accent3"/>
                </a:solidFill>
                <a:latin typeface="Century Gothic"/>
              </a:rPr>
              <a:t>▐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2022. október 14-15.</a:t>
            </a:r>
            <a:r>
              <a:rPr lang="en-GB" sz="1400" dirty="0" smtClean="0">
                <a:solidFill>
                  <a:srgbClr val="CE791C"/>
                </a:solidFill>
                <a:latin typeface="Century Gothic"/>
              </a:rPr>
              <a:t>▐</a:t>
            </a:r>
            <a:endParaRPr lang="hu-HU" sz="1400" dirty="0">
              <a:solidFill>
                <a:srgbClr val="CE791C"/>
              </a:solidFill>
              <a:latin typeface="Segoe UI Light" panose="020B0502040204020203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724128"/>
            <a:ext cx="2267744" cy="113387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2676"/>
            <a:ext cx="8229600" cy="72008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Kultúra és nacionalizmus</a:t>
            </a:r>
            <a:endParaRPr lang="en-GB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hu-H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„Bevándorlásellenesek </a:t>
            </a:r>
            <a:r>
              <a:rPr lang="hu-H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vagyunk, mert egy fogyatkozó népességű ország nem ringathatja magát abba az illúzióba, hogy </a:t>
            </a:r>
            <a:r>
              <a:rPr lang="hu-HU" sz="2400" i="1" u="sng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darab-darab</a:t>
            </a:r>
            <a:r>
              <a:rPr lang="hu-H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és amennyiben a természetes fogyást, amennyit veszítünk a természetes fogyással, tudjuk pótolni majd külföldről érkezettekkel, merthogy </a:t>
            </a:r>
            <a:r>
              <a:rPr lang="hu-H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darab-darab</a:t>
            </a:r>
            <a:r>
              <a:rPr lang="hu-H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” </a:t>
            </a:r>
            <a:r>
              <a:rPr lang="hu-HU" sz="24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(Orbán Viktor a </a:t>
            </a:r>
            <a:r>
              <a:rPr lang="hu-HU" sz="24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Magyar Diaszpóra Tanács IX. </a:t>
            </a:r>
            <a:r>
              <a:rPr lang="hu-HU" sz="24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ülésén, 2020. 11. 15.)</a:t>
            </a:r>
          </a:p>
          <a:p>
            <a:pPr marL="0" indent="0" algn="just">
              <a:buNone/>
            </a:pPr>
            <a:endParaRPr lang="hu-HU" sz="24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4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„Ma </a:t>
            </a:r>
            <a:r>
              <a:rPr lang="hu-HU" sz="2400" i="1" dirty="0">
                <a:solidFill>
                  <a:srgbClr val="7030A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 legnagyobb európai vita a migrációról szól. Ezen áll vagy bukik a jövőnk, Európa sorsa. Az a kérdés, hogy u</a:t>
            </a:r>
            <a:r>
              <a:rPr lang="hu-HU" sz="2400" i="1" u="sng" dirty="0">
                <a:solidFill>
                  <a:srgbClr val="7030A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gyanolyan országokban élnek-e </a:t>
            </a:r>
            <a:r>
              <a:rPr lang="hu-HU" sz="2400" i="1" dirty="0">
                <a:solidFill>
                  <a:srgbClr val="7030A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majd gyermekeink, unokáink, mint amilyenben mi éltünk. </a:t>
            </a:r>
            <a:r>
              <a:rPr lang="hu-HU" sz="24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…” </a:t>
            </a:r>
            <a:r>
              <a:rPr lang="hu-HU" sz="24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(Orbán Viktor </a:t>
            </a:r>
            <a:r>
              <a:rPr lang="hu-HU" sz="24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húsvéti interjúja, amely a Magyar Idők című napilapban jelent meg 2017. </a:t>
            </a:r>
            <a:r>
              <a:rPr lang="hu-HU" sz="24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04. </a:t>
            </a:r>
            <a:r>
              <a:rPr lang="hu-HU" sz="24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15-én</a:t>
            </a:r>
            <a:r>
              <a:rPr lang="hu-HU" sz="24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.)</a:t>
            </a:r>
            <a:endParaRPr lang="hu-HU" sz="24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4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endParaRPr lang="hu-HU" sz="24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400" i="1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 "Soros-tervnek" a migráció csak az eszköze, hogy azzal </a:t>
            </a:r>
            <a:r>
              <a:rPr lang="hu-HU" sz="2400" i="1" u="sng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meggyengítse a nemzeteket, és megadja a kegyelemdöfést</a:t>
            </a:r>
            <a:r>
              <a:rPr lang="hu-HU" sz="2400" i="1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a keresztény </a:t>
            </a:r>
            <a:r>
              <a:rPr lang="hu-HU" sz="2400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kultúrának ... amit </a:t>
            </a:r>
            <a:r>
              <a:rPr lang="hu-HU" sz="2400" i="1" dirty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nem tűrtünk el a szovjet birodalomtól, azt nem fogjuk eltűrni a Soros-birodalomtól sem"..” </a:t>
            </a:r>
            <a:r>
              <a:rPr lang="hu-HU" sz="2400" i="1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(Orbán Viktor kormányfő a kormánypárt XXVII., tisztújító kongresszusán, </a:t>
            </a:r>
            <a:r>
              <a:rPr lang="hu-HU" sz="2400" i="1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2017. 11. 12.)</a:t>
            </a:r>
          </a:p>
          <a:p>
            <a:pPr marL="0" indent="0" algn="just">
              <a:buNone/>
            </a:pPr>
            <a:endParaRPr lang="en-GB" sz="2200" i="1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5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</TotalTime>
  <Words>1494</Words>
  <Application>Microsoft Office PowerPoint</Application>
  <PresentationFormat>Diavetítés a képernyőre (4:3 oldalarány)</PresentationFormat>
  <Paragraphs>113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3" baseType="lpstr">
      <vt:lpstr>Segoe UI Light</vt:lpstr>
      <vt:lpstr>Calibri</vt:lpstr>
      <vt:lpstr>Wingdings</vt:lpstr>
      <vt:lpstr>Segoe UI Emoji</vt:lpstr>
      <vt:lpstr>Segoe UI</vt:lpstr>
      <vt:lpstr>Times New Roman</vt:lpstr>
      <vt:lpstr>Arial</vt:lpstr>
      <vt:lpstr>Century Gothic</vt:lpstr>
      <vt:lpstr>Office-téma</vt:lpstr>
      <vt:lpstr>PowerPoint-bemutató</vt:lpstr>
      <vt:lpstr>Bevezetés</vt:lpstr>
      <vt:lpstr>Kontextus - Magyarország</vt:lpstr>
      <vt:lpstr>Módszertan</vt:lpstr>
      <vt:lpstr>Eredmények</vt:lpstr>
      <vt:lpstr>A bevándorlás/migráció nem megoldás a demográfia problémákra</vt:lpstr>
      <vt:lpstr>Biztonság</vt:lpstr>
      <vt:lpstr>Szuverenitás</vt:lpstr>
      <vt:lpstr>Kultúra és nacionalizmus</vt:lpstr>
      <vt:lpstr>Gazdaság - munkaerő</vt:lpstr>
      <vt:lpstr>Népakarat</vt:lpstr>
      <vt:lpstr>Összegzés</vt:lpstr>
      <vt:lpstr>További feladatok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P.Tóth Tamás</dc:creator>
  <cp:lastModifiedBy>Szalma Ivett</cp:lastModifiedBy>
  <cp:revision>110</cp:revision>
  <dcterms:created xsi:type="dcterms:W3CDTF">2012-06-26T06:44:18Z</dcterms:created>
  <dcterms:modified xsi:type="dcterms:W3CDTF">2022-10-13T10:59:59Z</dcterms:modified>
</cp:coreProperties>
</file>