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350" r:id="rId4"/>
    <p:sldId id="334" r:id="rId5"/>
    <p:sldId id="352" r:id="rId6"/>
    <p:sldId id="353" r:id="rId7"/>
    <p:sldId id="354" r:id="rId8"/>
    <p:sldId id="336" r:id="rId9"/>
    <p:sldId id="337" r:id="rId10"/>
    <p:sldId id="341" r:id="rId11"/>
    <p:sldId id="343" r:id="rId12"/>
    <p:sldId id="344" r:id="rId13"/>
    <p:sldId id="338" r:id="rId14"/>
    <p:sldId id="345" r:id="rId15"/>
    <p:sldId id="348" r:id="rId16"/>
    <p:sldId id="339" r:id="rId17"/>
    <p:sldId id="297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lma Ivett" initials="SI" lastIdx="0" clrIdx="0">
    <p:extLst>
      <p:ext uri="{19B8F6BF-5375-455C-9EA6-DF929625EA0E}">
        <p15:presenceInfo xmlns:p15="http://schemas.microsoft.com/office/powerpoint/2012/main" userId="Szalma Iv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990099"/>
    <a:srgbClr val="CC00CC"/>
    <a:srgbClr val="FFFFFF"/>
    <a:srgbClr val="CC0000"/>
    <a:srgbClr val="339933"/>
    <a:srgbClr val="000099"/>
    <a:srgbClr val="FF66CC"/>
    <a:srgbClr val="00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8777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400" y="-17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6D783-29A5-42B8-9406-D11E52F56F3C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402D9BEF-374F-4E28-902A-D604FAD887F2}">
      <dgm:prSet phldrT="[Szöveg]"/>
      <dgm:spPr/>
      <dgm:t>
        <a:bodyPr/>
        <a:lstStyle/>
        <a:p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A gyermekvállalás (anyaság) „hazafias kötelesség” a nemzet reprodukciója céljából</a:t>
          </a:r>
          <a:endParaRPr lang="en-GB" noProof="0" dirty="0" smtClean="0">
            <a:solidFill>
              <a:schemeClr val="tx1"/>
            </a:solidFill>
            <a:latin typeface="Ebrima" panose="02000000000000000000" pitchFamily="2" charset="0"/>
            <a:ea typeface="+mn-ea"/>
          </a:endParaRPr>
        </a:p>
        <a:p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Kapcsolat nacionalizmussal</a:t>
          </a:r>
          <a:r>
            <a:rPr lang="en-GB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, </a:t>
          </a:r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esetleg a reproduktív döntési szabadság korlátozásával, eugenetikával stb.</a:t>
          </a:r>
          <a:endParaRPr lang="en-GB" noProof="0" dirty="0">
            <a:solidFill>
              <a:schemeClr val="tx1"/>
            </a:solidFill>
          </a:endParaRPr>
        </a:p>
      </dgm:t>
    </dgm:pt>
    <dgm:pt modelId="{25632E6F-8232-4BDD-B1F9-A3C86E701C92}" type="parTrans" cxnId="{103A5A31-F9C5-4402-8141-1A01D5C37315}">
      <dgm:prSet/>
      <dgm:spPr/>
      <dgm:t>
        <a:bodyPr/>
        <a:lstStyle/>
        <a:p>
          <a:endParaRPr lang="hu-HU"/>
        </a:p>
      </dgm:t>
    </dgm:pt>
    <dgm:pt modelId="{D14B0890-4AD7-4506-9916-9266A99C0513}" type="sibTrans" cxnId="{103A5A31-F9C5-4402-8141-1A01D5C37315}">
      <dgm:prSet/>
      <dgm:spPr/>
      <dgm:t>
        <a:bodyPr/>
        <a:lstStyle/>
        <a:p>
          <a:endParaRPr lang="hu-HU"/>
        </a:p>
      </dgm:t>
    </dgm:pt>
    <dgm:pt modelId="{185FD80C-E614-417D-8015-AC4615A92566}">
      <dgm:prSet phldrT="[Szöveg]"/>
      <dgm:spPr/>
      <dgm:t>
        <a:bodyPr/>
        <a:lstStyle/>
        <a:p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Az anyaság „természetes”</a:t>
          </a:r>
          <a:r>
            <a:rPr lang="en-GB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, </a:t>
          </a:r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a női identitás központi eleme</a:t>
          </a:r>
        </a:p>
        <a:p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Kapcsolat a hagyományos családmodell eszményével, </a:t>
          </a:r>
          <a:r>
            <a:rPr lang="hu-HU" noProof="0" dirty="0" err="1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internalizált</a:t>
          </a:r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 társadalmi norma</a:t>
          </a:r>
          <a:endParaRPr lang="en-GB" noProof="0" dirty="0">
            <a:solidFill>
              <a:schemeClr val="tx1"/>
            </a:solidFill>
          </a:endParaRPr>
        </a:p>
      </dgm:t>
    </dgm:pt>
    <dgm:pt modelId="{86F89E86-902A-4E5F-B3AC-CA23849C4DFA}" type="parTrans" cxnId="{2DE4CF8D-9A39-4F22-B8B5-6A4ED0C2DE14}">
      <dgm:prSet/>
      <dgm:spPr/>
      <dgm:t>
        <a:bodyPr/>
        <a:lstStyle/>
        <a:p>
          <a:endParaRPr lang="hu-HU"/>
        </a:p>
      </dgm:t>
    </dgm:pt>
    <dgm:pt modelId="{31F6AB53-8EA5-4696-BBD9-78F5D67C247A}" type="sibTrans" cxnId="{2DE4CF8D-9A39-4F22-B8B5-6A4ED0C2DE14}">
      <dgm:prSet/>
      <dgm:spPr/>
      <dgm:t>
        <a:bodyPr/>
        <a:lstStyle/>
        <a:p>
          <a:endParaRPr lang="hu-HU"/>
        </a:p>
      </dgm:t>
    </dgm:pt>
    <dgm:pt modelId="{F7FE6290-62F7-45C2-8EF3-24CBDCA75E90}">
      <dgm:prSet phldrT="[Szöveg]"/>
      <dgm:spPr/>
      <dgm:t>
        <a:bodyPr/>
        <a:lstStyle/>
        <a:p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</a:rPr>
            <a:t>A gyermekvállalás egyéni cél</a:t>
          </a:r>
          <a:r>
            <a:rPr lang="en-GB" noProof="0" dirty="0" smtClean="0">
              <a:solidFill>
                <a:schemeClr val="tx1"/>
              </a:solidFill>
              <a:latin typeface="Ebrima" panose="02000000000000000000" pitchFamily="2" charset="0"/>
            </a:rPr>
            <a:t>,</a:t>
          </a:r>
          <a:r>
            <a:rPr lang="hu-HU" noProof="0" dirty="0" smtClean="0">
              <a:solidFill>
                <a:schemeClr val="tx1"/>
              </a:solidFill>
              <a:latin typeface="Ebrima" panose="02000000000000000000" pitchFamily="2" charset="0"/>
            </a:rPr>
            <a:t> hozzájárul az egyén és a pár jóllétéhez</a:t>
          </a:r>
          <a:endParaRPr lang="en-GB" noProof="0" dirty="0">
            <a:solidFill>
              <a:schemeClr val="tx1"/>
            </a:solidFill>
          </a:endParaRPr>
        </a:p>
      </dgm:t>
    </dgm:pt>
    <dgm:pt modelId="{5B789B3E-364D-459A-BBBB-549F3E535E4E}" type="parTrans" cxnId="{0C50728C-670D-4ECF-AFD9-8C50103D4BF9}">
      <dgm:prSet/>
      <dgm:spPr/>
      <dgm:t>
        <a:bodyPr/>
        <a:lstStyle/>
        <a:p>
          <a:endParaRPr lang="hu-HU"/>
        </a:p>
      </dgm:t>
    </dgm:pt>
    <dgm:pt modelId="{A7D4DA88-E096-474E-8099-8C4EEB1306A7}" type="sibTrans" cxnId="{0C50728C-670D-4ECF-AFD9-8C50103D4BF9}">
      <dgm:prSet/>
      <dgm:spPr/>
      <dgm:t>
        <a:bodyPr/>
        <a:lstStyle/>
        <a:p>
          <a:endParaRPr lang="hu-HU"/>
        </a:p>
      </dgm:t>
    </dgm:pt>
    <dgm:pt modelId="{6E0A44A1-0D66-4608-89CA-D758CC3811E1}" type="pres">
      <dgm:prSet presAssocID="{40C6D783-29A5-42B8-9406-D11E52F56F3C}" presName="Name0" presStyleCnt="0">
        <dgm:presLayoutVars>
          <dgm:dir/>
          <dgm:resizeHandles val="exact"/>
        </dgm:presLayoutVars>
      </dgm:prSet>
      <dgm:spPr/>
    </dgm:pt>
    <dgm:pt modelId="{12BD4362-CB1A-4ACA-B957-6380E0B550CB}" type="pres">
      <dgm:prSet presAssocID="{40C6D783-29A5-42B8-9406-D11E52F56F3C}" presName="fgShape" presStyleLbl="fgShp" presStyleIdx="0" presStyleCnt="1" custScaleX="83694" custLinFactNeighborX="0" custLinFactNeighborY="-12549"/>
      <dgm:spPr>
        <a:ln>
          <a:solidFill>
            <a:srgbClr val="CC0000"/>
          </a:solidFill>
        </a:ln>
      </dgm:spPr>
      <dgm:t>
        <a:bodyPr/>
        <a:lstStyle/>
        <a:p>
          <a:endParaRPr lang="hu-HU"/>
        </a:p>
      </dgm:t>
    </dgm:pt>
    <dgm:pt modelId="{09F65D96-3B62-45B7-B00F-2C6139AB75F1}" type="pres">
      <dgm:prSet presAssocID="{40C6D783-29A5-42B8-9406-D11E52F56F3C}" presName="linComp" presStyleCnt="0"/>
      <dgm:spPr/>
    </dgm:pt>
    <dgm:pt modelId="{EC8D688C-1E50-42FC-A395-E980736E9552}" type="pres">
      <dgm:prSet presAssocID="{402D9BEF-374F-4E28-902A-D604FAD887F2}" presName="compNode" presStyleCnt="0"/>
      <dgm:spPr/>
    </dgm:pt>
    <dgm:pt modelId="{8E2109CF-6B23-4FED-9832-67A76AC2511B}" type="pres">
      <dgm:prSet presAssocID="{402D9BEF-374F-4E28-902A-D604FAD887F2}" presName="bkgdShape" presStyleLbl="node1" presStyleIdx="0" presStyleCnt="3" custLinFactNeighborX="-64" custLinFactNeighborY="25975"/>
      <dgm:spPr/>
      <dgm:t>
        <a:bodyPr/>
        <a:lstStyle/>
        <a:p>
          <a:endParaRPr lang="hu-HU"/>
        </a:p>
      </dgm:t>
    </dgm:pt>
    <dgm:pt modelId="{2C12C8FE-3225-4CCC-BE32-D463A889C7E7}" type="pres">
      <dgm:prSet presAssocID="{402D9BEF-374F-4E28-902A-D604FAD887F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04DB3D-0AD1-4679-ACDD-2F28AF0D2788}" type="pres">
      <dgm:prSet presAssocID="{402D9BEF-374F-4E28-902A-D604FAD887F2}" presName="invisiNode" presStyleLbl="node1" presStyleIdx="0" presStyleCnt="3"/>
      <dgm:spPr/>
    </dgm:pt>
    <dgm:pt modelId="{0B154F6A-9008-44CA-9CF4-76FB2F7FD6F7}" type="pres">
      <dgm:prSet presAssocID="{402D9BEF-374F-4E28-902A-D604FAD887F2}" presName="imagNode" presStyleLbl="fgImgPlace1" presStyleIdx="0" presStyleCnt="3"/>
      <dgm:spPr/>
    </dgm:pt>
    <dgm:pt modelId="{6B0FBF4E-774F-4CFC-897A-B48C62A881FC}" type="pres">
      <dgm:prSet presAssocID="{D14B0890-4AD7-4506-9916-9266A99C051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71EFD7DC-72FF-4CAC-A9CF-C7145436D2B7}" type="pres">
      <dgm:prSet presAssocID="{185FD80C-E614-417D-8015-AC4615A92566}" presName="compNode" presStyleCnt="0"/>
      <dgm:spPr/>
    </dgm:pt>
    <dgm:pt modelId="{94479C90-64F1-4562-8EA6-B1B21AB77AFC}" type="pres">
      <dgm:prSet presAssocID="{185FD80C-E614-417D-8015-AC4615A92566}" presName="bkgdShape" presStyleLbl="node1" presStyleIdx="1" presStyleCnt="3"/>
      <dgm:spPr/>
      <dgm:t>
        <a:bodyPr/>
        <a:lstStyle/>
        <a:p>
          <a:endParaRPr lang="hu-HU"/>
        </a:p>
      </dgm:t>
    </dgm:pt>
    <dgm:pt modelId="{F79D2E8F-6536-4EED-AEBF-ED2E6A926565}" type="pres">
      <dgm:prSet presAssocID="{185FD80C-E614-417D-8015-AC4615A9256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A1766A-25FA-4476-A6BE-920F0033FB13}" type="pres">
      <dgm:prSet presAssocID="{185FD80C-E614-417D-8015-AC4615A92566}" presName="invisiNode" presStyleLbl="node1" presStyleIdx="1" presStyleCnt="3"/>
      <dgm:spPr/>
    </dgm:pt>
    <dgm:pt modelId="{AFA7EFD1-6578-4609-A3AE-C041E2310929}" type="pres">
      <dgm:prSet presAssocID="{185FD80C-E614-417D-8015-AC4615A92566}" presName="imagNode" presStyleLbl="fgImgPlace1" presStyleIdx="1" presStyleCnt="3"/>
      <dgm:spPr/>
    </dgm:pt>
    <dgm:pt modelId="{D71673D1-0AC1-41FD-BFBB-AF0F149D49D8}" type="pres">
      <dgm:prSet presAssocID="{31F6AB53-8EA5-4696-BBD9-78F5D67C247A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FDFC501-877E-4FD9-BC5F-B3D6AEDFE27E}" type="pres">
      <dgm:prSet presAssocID="{F7FE6290-62F7-45C2-8EF3-24CBDCA75E90}" presName="compNode" presStyleCnt="0"/>
      <dgm:spPr/>
    </dgm:pt>
    <dgm:pt modelId="{54240F26-1FDE-4243-9853-76F736DA12B9}" type="pres">
      <dgm:prSet presAssocID="{F7FE6290-62F7-45C2-8EF3-24CBDCA75E90}" presName="bkgdShape" presStyleLbl="node1" presStyleIdx="2" presStyleCnt="3"/>
      <dgm:spPr/>
      <dgm:t>
        <a:bodyPr/>
        <a:lstStyle/>
        <a:p>
          <a:endParaRPr lang="hu-HU"/>
        </a:p>
      </dgm:t>
    </dgm:pt>
    <dgm:pt modelId="{A52DA5CD-1B94-4493-8F9F-0BAEACE9E97D}" type="pres">
      <dgm:prSet presAssocID="{F7FE6290-62F7-45C2-8EF3-24CBDCA75E9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8DA88E-8EFE-49D6-B5E1-C71A9A9E8B14}" type="pres">
      <dgm:prSet presAssocID="{F7FE6290-62F7-45C2-8EF3-24CBDCA75E90}" presName="invisiNode" presStyleLbl="node1" presStyleIdx="2" presStyleCnt="3"/>
      <dgm:spPr/>
    </dgm:pt>
    <dgm:pt modelId="{2719DAC2-6BA5-4E78-9ADD-2E6964B20C45}" type="pres">
      <dgm:prSet presAssocID="{F7FE6290-62F7-45C2-8EF3-24CBDCA75E90}" presName="imagNode" presStyleLbl="fgImgPlace1" presStyleIdx="2" presStyleCnt="3"/>
      <dgm:spPr/>
    </dgm:pt>
  </dgm:ptLst>
  <dgm:cxnLst>
    <dgm:cxn modelId="{509B0DB0-8BEB-413A-8667-ABC46475E371}" type="presOf" srcId="{31F6AB53-8EA5-4696-BBD9-78F5D67C247A}" destId="{D71673D1-0AC1-41FD-BFBB-AF0F149D49D8}" srcOrd="0" destOrd="0" presId="urn:microsoft.com/office/officeart/2005/8/layout/hList7"/>
    <dgm:cxn modelId="{0C50728C-670D-4ECF-AFD9-8C50103D4BF9}" srcId="{40C6D783-29A5-42B8-9406-D11E52F56F3C}" destId="{F7FE6290-62F7-45C2-8EF3-24CBDCA75E90}" srcOrd="2" destOrd="0" parTransId="{5B789B3E-364D-459A-BBBB-549F3E535E4E}" sibTransId="{A7D4DA88-E096-474E-8099-8C4EEB1306A7}"/>
    <dgm:cxn modelId="{F6D864ED-BA47-4502-AE00-269D05A7B463}" type="presOf" srcId="{402D9BEF-374F-4E28-902A-D604FAD887F2}" destId="{2C12C8FE-3225-4CCC-BE32-D463A889C7E7}" srcOrd="1" destOrd="0" presId="urn:microsoft.com/office/officeart/2005/8/layout/hList7"/>
    <dgm:cxn modelId="{6A0E1194-B1AA-420B-9F25-513028A141E6}" type="presOf" srcId="{40C6D783-29A5-42B8-9406-D11E52F56F3C}" destId="{6E0A44A1-0D66-4608-89CA-D758CC3811E1}" srcOrd="0" destOrd="0" presId="urn:microsoft.com/office/officeart/2005/8/layout/hList7"/>
    <dgm:cxn modelId="{879C52F3-B92F-428A-BB9A-F27F8E21D189}" type="presOf" srcId="{F7FE6290-62F7-45C2-8EF3-24CBDCA75E90}" destId="{A52DA5CD-1B94-4493-8F9F-0BAEACE9E97D}" srcOrd="1" destOrd="0" presId="urn:microsoft.com/office/officeart/2005/8/layout/hList7"/>
    <dgm:cxn modelId="{C2D08D18-BAA0-4A6C-ADEC-536312B122F7}" type="presOf" srcId="{F7FE6290-62F7-45C2-8EF3-24CBDCA75E90}" destId="{54240F26-1FDE-4243-9853-76F736DA12B9}" srcOrd="0" destOrd="0" presId="urn:microsoft.com/office/officeart/2005/8/layout/hList7"/>
    <dgm:cxn modelId="{103A5A31-F9C5-4402-8141-1A01D5C37315}" srcId="{40C6D783-29A5-42B8-9406-D11E52F56F3C}" destId="{402D9BEF-374F-4E28-902A-D604FAD887F2}" srcOrd="0" destOrd="0" parTransId="{25632E6F-8232-4BDD-B1F9-A3C86E701C92}" sibTransId="{D14B0890-4AD7-4506-9916-9266A99C0513}"/>
    <dgm:cxn modelId="{C5ED25CC-8258-4760-9C41-F073E372C034}" type="presOf" srcId="{185FD80C-E614-417D-8015-AC4615A92566}" destId="{F79D2E8F-6536-4EED-AEBF-ED2E6A926565}" srcOrd="1" destOrd="0" presId="urn:microsoft.com/office/officeart/2005/8/layout/hList7"/>
    <dgm:cxn modelId="{09BD920E-31AC-4EE6-B359-61C3B684CBFA}" type="presOf" srcId="{D14B0890-4AD7-4506-9916-9266A99C0513}" destId="{6B0FBF4E-774F-4CFC-897A-B48C62A881FC}" srcOrd="0" destOrd="0" presId="urn:microsoft.com/office/officeart/2005/8/layout/hList7"/>
    <dgm:cxn modelId="{2DE4CF8D-9A39-4F22-B8B5-6A4ED0C2DE14}" srcId="{40C6D783-29A5-42B8-9406-D11E52F56F3C}" destId="{185FD80C-E614-417D-8015-AC4615A92566}" srcOrd="1" destOrd="0" parTransId="{86F89E86-902A-4E5F-B3AC-CA23849C4DFA}" sibTransId="{31F6AB53-8EA5-4696-BBD9-78F5D67C247A}"/>
    <dgm:cxn modelId="{370B055A-B3B4-4566-BC15-BB29DC260122}" type="presOf" srcId="{185FD80C-E614-417D-8015-AC4615A92566}" destId="{94479C90-64F1-4562-8EA6-B1B21AB77AFC}" srcOrd="0" destOrd="0" presId="urn:microsoft.com/office/officeart/2005/8/layout/hList7"/>
    <dgm:cxn modelId="{1557B783-9994-4A4F-81D1-7629ADB903CC}" type="presOf" srcId="{402D9BEF-374F-4E28-902A-D604FAD887F2}" destId="{8E2109CF-6B23-4FED-9832-67A76AC2511B}" srcOrd="0" destOrd="0" presId="urn:microsoft.com/office/officeart/2005/8/layout/hList7"/>
    <dgm:cxn modelId="{B85E118B-8AA9-48E8-AFC9-B64A23BC43A5}" type="presParOf" srcId="{6E0A44A1-0D66-4608-89CA-D758CC3811E1}" destId="{12BD4362-CB1A-4ACA-B957-6380E0B550CB}" srcOrd="0" destOrd="0" presId="urn:microsoft.com/office/officeart/2005/8/layout/hList7"/>
    <dgm:cxn modelId="{845542DA-E834-43C2-B620-58301319662A}" type="presParOf" srcId="{6E0A44A1-0D66-4608-89CA-D758CC3811E1}" destId="{09F65D96-3B62-45B7-B00F-2C6139AB75F1}" srcOrd="1" destOrd="0" presId="urn:microsoft.com/office/officeart/2005/8/layout/hList7"/>
    <dgm:cxn modelId="{EED54E30-94B9-489D-96A8-37DC5F35F4DA}" type="presParOf" srcId="{09F65D96-3B62-45B7-B00F-2C6139AB75F1}" destId="{EC8D688C-1E50-42FC-A395-E980736E9552}" srcOrd="0" destOrd="0" presId="urn:microsoft.com/office/officeart/2005/8/layout/hList7"/>
    <dgm:cxn modelId="{DC0DCEF8-841C-4DFD-ACC8-603BF1A66DBA}" type="presParOf" srcId="{EC8D688C-1E50-42FC-A395-E980736E9552}" destId="{8E2109CF-6B23-4FED-9832-67A76AC2511B}" srcOrd="0" destOrd="0" presId="urn:microsoft.com/office/officeart/2005/8/layout/hList7"/>
    <dgm:cxn modelId="{CC8AD691-F0FD-49D3-975A-A9625C95B3AA}" type="presParOf" srcId="{EC8D688C-1E50-42FC-A395-E980736E9552}" destId="{2C12C8FE-3225-4CCC-BE32-D463A889C7E7}" srcOrd="1" destOrd="0" presId="urn:microsoft.com/office/officeart/2005/8/layout/hList7"/>
    <dgm:cxn modelId="{277A615B-3E43-455F-91BF-1A824ADBD9BC}" type="presParOf" srcId="{EC8D688C-1E50-42FC-A395-E980736E9552}" destId="{D304DB3D-0AD1-4679-ACDD-2F28AF0D2788}" srcOrd="2" destOrd="0" presId="urn:microsoft.com/office/officeart/2005/8/layout/hList7"/>
    <dgm:cxn modelId="{7BC35034-43AC-44F9-B7CB-3C22E5A9DE1D}" type="presParOf" srcId="{EC8D688C-1E50-42FC-A395-E980736E9552}" destId="{0B154F6A-9008-44CA-9CF4-76FB2F7FD6F7}" srcOrd="3" destOrd="0" presId="urn:microsoft.com/office/officeart/2005/8/layout/hList7"/>
    <dgm:cxn modelId="{E76D4FA2-0841-4255-9BAC-8D467AC2FD3C}" type="presParOf" srcId="{09F65D96-3B62-45B7-B00F-2C6139AB75F1}" destId="{6B0FBF4E-774F-4CFC-897A-B48C62A881FC}" srcOrd="1" destOrd="0" presId="urn:microsoft.com/office/officeart/2005/8/layout/hList7"/>
    <dgm:cxn modelId="{DCC3827D-BB69-4D06-BC92-AC65924D4647}" type="presParOf" srcId="{09F65D96-3B62-45B7-B00F-2C6139AB75F1}" destId="{71EFD7DC-72FF-4CAC-A9CF-C7145436D2B7}" srcOrd="2" destOrd="0" presId="urn:microsoft.com/office/officeart/2005/8/layout/hList7"/>
    <dgm:cxn modelId="{E1B4D366-9C44-40C9-B60F-774B2B9860F1}" type="presParOf" srcId="{71EFD7DC-72FF-4CAC-A9CF-C7145436D2B7}" destId="{94479C90-64F1-4562-8EA6-B1B21AB77AFC}" srcOrd="0" destOrd="0" presId="urn:microsoft.com/office/officeart/2005/8/layout/hList7"/>
    <dgm:cxn modelId="{ECC8715E-F305-4C63-8117-588D5FE8C036}" type="presParOf" srcId="{71EFD7DC-72FF-4CAC-A9CF-C7145436D2B7}" destId="{F79D2E8F-6536-4EED-AEBF-ED2E6A926565}" srcOrd="1" destOrd="0" presId="urn:microsoft.com/office/officeart/2005/8/layout/hList7"/>
    <dgm:cxn modelId="{0DABB121-A3DF-4E04-A57F-F861496488F6}" type="presParOf" srcId="{71EFD7DC-72FF-4CAC-A9CF-C7145436D2B7}" destId="{18A1766A-25FA-4476-A6BE-920F0033FB13}" srcOrd="2" destOrd="0" presId="urn:microsoft.com/office/officeart/2005/8/layout/hList7"/>
    <dgm:cxn modelId="{D36D7425-6620-470E-8E27-3B32E8EA9D0E}" type="presParOf" srcId="{71EFD7DC-72FF-4CAC-A9CF-C7145436D2B7}" destId="{AFA7EFD1-6578-4609-A3AE-C041E2310929}" srcOrd="3" destOrd="0" presId="urn:microsoft.com/office/officeart/2005/8/layout/hList7"/>
    <dgm:cxn modelId="{22947EE7-D0A8-4D02-98BD-51B52D371AF2}" type="presParOf" srcId="{09F65D96-3B62-45B7-B00F-2C6139AB75F1}" destId="{D71673D1-0AC1-41FD-BFBB-AF0F149D49D8}" srcOrd="3" destOrd="0" presId="urn:microsoft.com/office/officeart/2005/8/layout/hList7"/>
    <dgm:cxn modelId="{D084508F-1E52-455A-8842-AFCEAEC7386A}" type="presParOf" srcId="{09F65D96-3B62-45B7-B00F-2C6139AB75F1}" destId="{8FDFC501-877E-4FD9-BC5F-B3D6AEDFE27E}" srcOrd="4" destOrd="0" presId="urn:microsoft.com/office/officeart/2005/8/layout/hList7"/>
    <dgm:cxn modelId="{7221B54E-255A-408D-84AF-08451B0C9235}" type="presParOf" srcId="{8FDFC501-877E-4FD9-BC5F-B3D6AEDFE27E}" destId="{54240F26-1FDE-4243-9853-76F736DA12B9}" srcOrd="0" destOrd="0" presId="urn:microsoft.com/office/officeart/2005/8/layout/hList7"/>
    <dgm:cxn modelId="{512F90F4-1F93-45BE-B43B-20CA264C7523}" type="presParOf" srcId="{8FDFC501-877E-4FD9-BC5F-B3D6AEDFE27E}" destId="{A52DA5CD-1B94-4493-8F9F-0BAEACE9E97D}" srcOrd="1" destOrd="0" presId="urn:microsoft.com/office/officeart/2005/8/layout/hList7"/>
    <dgm:cxn modelId="{000F8EDD-F0F2-4245-8063-4F4A91F40866}" type="presParOf" srcId="{8FDFC501-877E-4FD9-BC5F-B3D6AEDFE27E}" destId="{378DA88E-8EFE-49D6-B5E1-C71A9A9E8B14}" srcOrd="2" destOrd="0" presId="urn:microsoft.com/office/officeart/2005/8/layout/hList7"/>
    <dgm:cxn modelId="{13B09831-A90D-41A0-9638-EBD94BB33451}" type="presParOf" srcId="{8FDFC501-877E-4FD9-BC5F-B3D6AEDFE27E}" destId="{2719DAC2-6BA5-4E78-9ADD-2E6964B20C4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109CF-6B23-4FED-9832-67A76AC2511B}">
      <dsp:nvSpPr>
        <dsp:cNvPr id="0" name=""/>
        <dsp:cNvSpPr/>
      </dsp:nvSpPr>
      <dsp:spPr>
        <a:xfrm>
          <a:off x="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A gyermekvállalás (anyaság) „hazafias kötelesség” a nemzet reprodukciója céljából</a:t>
          </a:r>
          <a:endParaRPr lang="en-GB" sz="1400" kern="1200" noProof="0" dirty="0" smtClean="0">
            <a:solidFill>
              <a:schemeClr val="tx1"/>
            </a:solidFill>
            <a:latin typeface="Ebrima" panose="02000000000000000000" pitchFamily="2" charset="0"/>
            <a:ea typeface="+mn-ea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Kapcsolat nacionalizmussal</a:t>
          </a:r>
          <a:r>
            <a:rPr lang="en-GB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, </a:t>
          </a: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esetleg a reproduktív döntési szabadság korlátozásával, eugenetikával stb.</a:t>
          </a:r>
          <a:endParaRPr lang="en-GB" sz="1400" kern="1200" noProof="0" dirty="0">
            <a:solidFill>
              <a:schemeClr val="tx1"/>
            </a:solidFill>
          </a:endParaRPr>
        </a:p>
      </dsp:txBody>
      <dsp:txXfrm>
        <a:off x="7" y="1810385"/>
        <a:ext cx="2688282" cy="1810385"/>
      </dsp:txXfrm>
    </dsp:sp>
    <dsp:sp modelId="{0B154F6A-9008-44CA-9CF4-76FB2F7FD6F7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79C90-64F1-4562-8EA6-B1B21AB77AFC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Az anyaság „természetes”</a:t>
          </a:r>
          <a:r>
            <a:rPr lang="en-GB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, </a:t>
          </a: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a női identitás központi eleme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Kapcsolat a hagyományos családmodell eszményével, </a:t>
          </a:r>
          <a:r>
            <a:rPr lang="hu-HU" sz="1400" kern="1200" noProof="0" dirty="0" err="1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internalizált</a:t>
          </a: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  <a:ea typeface="+mn-ea"/>
            </a:rPr>
            <a:t> társadalmi norma</a:t>
          </a:r>
          <a:endParaRPr lang="en-GB" sz="1400" kern="1200" noProof="0" dirty="0">
            <a:solidFill>
              <a:schemeClr val="tx1"/>
            </a:solidFill>
          </a:endParaRPr>
        </a:p>
      </dsp:txBody>
      <dsp:txXfrm>
        <a:off x="2770658" y="1810385"/>
        <a:ext cx="2688282" cy="1810385"/>
      </dsp:txXfrm>
    </dsp:sp>
    <dsp:sp modelId="{AFA7EFD1-6578-4609-A3AE-C041E2310929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40F26-1FDE-4243-9853-76F736DA12B9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</a:rPr>
            <a:t>A gyermekvállalás egyéni cél</a:t>
          </a:r>
          <a:r>
            <a:rPr lang="en-GB" sz="1400" kern="1200" noProof="0" dirty="0" smtClean="0">
              <a:solidFill>
                <a:schemeClr val="tx1"/>
              </a:solidFill>
              <a:latin typeface="Ebrima" panose="02000000000000000000" pitchFamily="2" charset="0"/>
            </a:rPr>
            <a:t>,</a:t>
          </a:r>
          <a:r>
            <a:rPr lang="hu-HU" sz="1400" kern="1200" noProof="0" dirty="0" smtClean="0">
              <a:solidFill>
                <a:schemeClr val="tx1"/>
              </a:solidFill>
              <a:latin typeface="Ebrima" panose="02000000000000000000" pitchFamily="2" charset="0"/>
            </a:rPr>
            <a:t> hozzájárul az egyén és a pár jóllétéhez</a:t>
          </a:r>
          <a:endParaRPr lang="en-GB" sz="1400" kern="1200" noProof="0" dirty="0">
            <a:solidFill>
              <a:schemeClr val="tx1"/>
            </a:solidFill>
          </a:endParaRPr>
        </a:p>
      </dsp:txBody>
      <dsp:txXfrm>
        <a:off x="5539589" y="1810385"/>
        <a:ext cx="2688282" cy="1810385"/>
      </dsp:txXfrm>
    </dsp:sp>
    <dsp:sp modelId="{2719DAC2-6BA5-4E78-9ADD-2E6964B20C45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D4362-CB1A-4ACA-B957-6380E0B550CB}">
      <dsp:nvSpPr>
        <dsp:cNvPr id="0" name=""/>
        <dsp:cNvSpPr/>
      </dsp:nvSpPr>
      <dsp:spPr>
        <a:xfrm>
          <a:off x="946466" y="3535575"/>
          <a:ext cx="6336666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B08926-3055-4536-B41A-EEEE9C3BA6EC}" type="datetimeFigureOut">
              <a:rPr lang="hu-HU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7A9EE3-9B76-4FE6-9BB4-C8839EDAE2F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39771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A5908D-5509-403B-AFB3-219BEEAA68BE}" type="datetimeFigureOut">
              <a:rPr lang="hu-HU"/>
              <a:pPr>
                <a:defRPr/>
              </a:pPr>
              <a:t>2022. 10. 13.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8ED553-6A26-4CC1-BFB8-95EA0FAB8457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75981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6BD492-5167-4BC0-B0CB-410F69EF33A4}" type="slidenum">
              <a:rPr lang="hu-HU" altLang="fr-FR"/>
              <a:pPr/>
              <a:t>1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68656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fr-FR" dirty="0" smtClean="0"/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C49CB6-F3C3-495D-BC11-4D28B64BF3C1}" type="slidenum">
              <a:rPr lang="hu-HU" altLang="fr-FR"/>
              <a:pPr/>
              <a:t>2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74836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5A74E-FBA0-450D-A051-92202589BD42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1518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28ABD-6BF4-4D3D-B293-3D65BE286107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72354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D704F-7948-46A7-826E-E5DFE9E01A6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6416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4316A-166D-4D99-9EF3-BF9B0A098CA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56679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90581-AB31-4D4C-B5B3-60E9E3E3193C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1529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3A649-3E4B-4C1E-9AD1-3EB383DC0423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9979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7B599-62FC-4829-A7DA-A6EC6F252F5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3797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CF95E-9802-41DF-8C73-8B505EA3F8AF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33705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A8591-4D26-43F0-B36F-05F6742BB8C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826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A199D-7B79-4DB0-8ECD-88309AAAA9AF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6910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0D885-D5A1-4166-B790-D6D9285472F7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8041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37FAE-DC7E-410E-82DE-4556330C0A2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1780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fr-FR" dirty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fr-FR"/>
              <a:t>Mintaszöveg szerkesztése</a:t>
            </a:r>
          </a:p>
          <a:p>
            <a:pPr lvl="1"/>
            <a:r>
              <a:rPr lang="hu-HU" altLang="fr-FR"/>
              <a:t>Második szint</a:t>
            </a:r>
          </a:p>
          <a:p>
            <a:pPr lvl="2"/>
            <a:r>
              <a:rPr lang="hu-HU" altLang="fr-FR"/>
              <a:t>Harmadik szint</a:t>
            </a:r>
          </a:p>
          <a:p>
            <a:pPr lvl="3"/>
            <a:r>
              <a:rPr lang="hu-HU" altLang="fr-FR"/>
              <a:t>Negyedik szint</a:t>
            </a:r>
          </a:p>
          <a:p>
            <a:pPr lvl="4"/>
            <a:r>
              <a:rPr lang="hu-HU" altLang="fr-FR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D24137-8229-4FA7-9370-3F723206E72F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zalma.Ivett@tk.hu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murinko@demografia.h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s://reprosoc.tk.h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6" y="692870"/>
            <a:ext cx="7921253" cy="187220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u-HU" sz="3800" b="1" dirty="0" smtClean="0">
                <a:solidFill>
                  <a:schemeClr val="tx1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A gyermekvállalást támogató nézetek és demográfiai változások Európában</a:t>
            </a:r>
            <a:endParaRPr lang="en-GB" altLang="fr-FR" sz="3800" b="1" dirty="0">
              <a:solidFill>
                <a:schemeClr val="tx1"/>
              </a:solidFill>
              <a:latin typeface="Ebrim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140968"/>
            <a:ext cx="8640960" cy="280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fr-FR" sz="2400" dirty="0" smtClean="0">
              <a:latin typeface="Ebrima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Ebrima" panose="02000000000000000000" pitchFamily="2" charset="0"/>
              </a:rPr>
              <a:t>Murinkó </a:t>
            </a:r>
            <a:r>
              <a:rPr lang="hu-HU" sz="2400" dirty="0" smtClean="0">
                <a:latin typeface="Ebrima" panose="02000000000000000000" pitchFamily="2" charset="0"/>
              </a:rPr>
              <a:t>Lívia </a:t>
            </a:r>
            <a:r>
              <a:rPr lang="en-GB" sz="2400" dirty="0" smtClean="0">
                <a:latin typeface="Ebrima" panose="02000000000000000000" pitchFamily="2" charset="0"/>
              </a:rPr>
              <a:t>(</a:t>
            </a:r>
            <a:r>
              <a:rPr lang="hu-HU" sz="2400" dirty="0" smtClean="0">
                <a:latin typeface="Ebrima" panose="02000000000000000000" pitchFamily="2" charset="0"/>
              </a:rPr>
              <a:t>KSH NKI</a:t>
            </a:r>
            <a:r>
              <a:rPr lang="en-GB" sz="2400" dirty="0" smtClean="0">
                <a:latin typeface="Ebrima" panose="02000000000000000000" pitchFamily="2" charset="0"/>
              </a:rPr>
              <a:t>) – </a:t>
            </a:r>
            <a:r>
              <a:rPr lang="en-GB" sz="2400" dirty="0" err="1" smtClean="0">
                <a:latin typeface="Ebrima" panose="02000000000000000000" pitchFamily="2" charset="0"/>
              </a:rPr>
              <a:t>Szalma</a:t>
            </a:r>
            <a:r>
              <a:rPr lang="en-GB" sz="2400" dirty="0" smtClean="0">
                <a:latin typeface="Ebrima" panose="02000000000000000000" pitchFamily="2" charset="0"/>
              </a:rPr>
              <a:t> </a:t>
            </a:r>
            <a:r>
              <a:rPr lang="hu-HU" sz="2400" dirty="0" smtClean="0">
                <a:latin typeface="Ebrima" panose="02000000000000000000" pitchFamily="2" charset="0"/>
              </a:rPr>
              <a:t>Ivett </a:t>
            </a:r>
            <a:r>
              <a:rPr lang="en-GB" sz="2400" dirty="0" smtClean="0">
                <a:latin typeface="Ebrima" panose="02000000000000000000" pitchFamily="2" charset="0"/>
              </a:rPr>
              <a:t>(TK SZI)</a:t>
            </a:r>
            <a:endParaRPr lang="hu-HU" sz="2400" dirty="0" smtClean="0">
              <a:latin typeface="Ebrima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r>
              <a:rPr lang="hu-HU" sz="2000" dirty="0" smtClean="0">
                <a:solidFill>
                  <a:srgbClr val="000099"/>
                </a:solidFill>
                <a:latin typeface="Ebrima" panose="02000000000000000000" pitchFamily="2" charset="0"/>
              </a:rPr>
              <a:t>MTA TK Lendület Reprodukciós Döntéseket Vizsgáló Kutatócsoport</a:t>
            </a:r>
            <a:br>
              <a:rPr lang="hu-HU" sz="2000" dirty="0" smtClean="0">
                <a:solidFill>
                  <a:srgbClr val="000099"/>
                </a:solidFill>
                <a:latin typeface="Ebrima" panose="02000000000000000000" pitchFamily="2" charset="0"/>
              </a:rPr>
            </a:br>
            <a:endParaRPr lang="en-GB" altLang="fr-FR" sz="2400" b="1" dirty="0" smtClean="0">
              <a:latin typeface="Ebrima" panose="02000000000000000000" pitchFamily="2" charset="0"/>
            </a:endParaRPr>
          </a:p>
          <a:p>
            <a:endParaRPr lang="hu-HU" altLang="fr-FR" sz="1400" dirty="0" smtClean="0">
              <a:latin typeface="Ebrima" panose="02000000000000000000" pitchFamily="2" charset="0"/>
            </a:endParaRPr>
          </a:p>
          <a:p>
            <a:r>
              <a:rPr lang="hu-HU" altLang="fr-FR" sz="1400" dirty="0" smtClean="0">
                <a:latin typeface="Ebrima" panose="02000000000000000000" pitchFamily="2" charset="0"/>
              </a:rPr>
              <a:t>Szociológiai Tudás és Közjó: MSZT Vándorgyűlés</a:t>
            </a:r>
          </a:p>
          <a:p>
            <a:r>
              <a:rPr lang="hu-HU" altLang="fr-FR" sz="1400" dirty="0" smtClean="0">
                <a:latin typeface="Ebrima" panose="02000000000000000000" pitchFamily="2" charset="0"/>
              </a:rPr>
              <a:t>Miskolc</a:t>
            </a:r>
            <a:r>
              <a:rPr lang="en-GB" altLang="fr-FR" sz="1400" dirty="0" smtClean="0">
                <a:latin typeface="Ebrima" panose="02000000000000000000" pitchFamily="2" charset="0"/>
              </a:rPr>
              <a:t>, 2022</a:t>
            </a:r>
            <a:r>
              <a:rPr lang="hu-HU" altLang="fr-FR" sz="1400" dirty="0" smtClean="0">
                <a:latin typeface="Ebrima" panose="02000000000000000000" pitchFamily="2" charset="0"/>
              </a:rPr>
              <a:t>. okt. 14–15.</a:t>
            </a:r>
            <a:endParaRPr lang="en-GB" altLang="fr-FR" sz="1400" dirty="0">
              <a:latin typeface="Ebrima" panose="02000000000000000000" pitchFamily="2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453961" y="5876925"/>
            <a:ext cx="248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fr-FR" b="1" dirty="0"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4448" t="57000" r="78568" b="39850"/>
          <a:stretch/>
        </p:blipFill>
        <p:spPr>
          <a:xfrm>
            <a:off x="3654082" y="4509120"/>
            <a:ext cx="1980219" cy="6480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/>
          <a:stretch/>
        </p:blipFill>
        <p:spPr>
          <a:xfrm>
            <a:off x="132606" y="5733256"/>
            <a:ext cx="2649436" cy="1060780"/>
          </a:xfrm>
          <a:prstGeom prst="snip2Same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1"/>
          <a:stretch/>
        </p:blipFill>
        <p:spPr>
          <a:xfrm>
            <a:off x="7308304" y="5991498"/>
            <a:ext cx="1703090" cy="682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Egyéni tényezők – demográfiai háttér</a:t>
            </a:r>
            <a:endParaRPr lang="hu-HU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hu-HU" altLang="en-US" smtClean="0"/>
              <a:pPr/>
              <a:t>10</a:t>
            </a:fld>
            <a:endParaRPr lang="hu-HU" altLang="en-US"/>
          </a:p>
        </p:txBody>
      </p:sp>
      <p:sp>
        <p:nvSpPr>
          <p:cNvPr id="5" name="Szövegdoboz 4"/>
          <p:cNvSpPr txBox="1"/>
          <p:nvPr/>
        </p:nvSpPr>
        <p:spPr>
          <a:xfrm>
            <a:off x="1394181" y="6273461"/>
            <a:ext cx="6353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Adatok: EVS 4 (2008–2010); függő változó: ideológiai pronatalizmus állítással való egyetértés</a:t>
            </a:r>
          </a:p>
          <a:p>
            <a:r>
              <a:rPr lang="hu-HU" sz="1100" dirty="0" smtClean="0"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Többszintű logisztikus regresszió alapján becsült átlagos marginális hatások</a:t>
            </a:r>
            <a:endParaRPr lang="hu-HU" sz="1100" dirty="0">
              <a:latin typeface="Calibri Light" panose="020F0302020204030204" pitchFamily="34" charset="0"/>
              <a:ea typeface="Ebrima" panose="020000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81" y="1417638"/>
            <a:ext cx="609506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Egyéni tényezők – társadalmi helyzet</a:t>
            </a:r>
            <a:endParaRPr lang="hu-HU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hu-HU" altLang="en-US" smtClean="0"/>
              <a:pPr/>
              <a:t>11</a:t>
            </a:fld>
            <a:endParaRPr lang="hu-HU" altLang="en-US"/>
          </a:p>
        </p:txBody>
      </p:sp>
      <p:sp>
        <p:nvSpPr>
          <p:cNvPr id="5" name="Szövegdoboz 4"/>
          <p:cNvSpPr txBox="1"/>
          <p:nvPr/>
        </p:nvSpPr>
        <p:spPr>
          <a:xfrm>
            <a:off x="1394181" y="6273461"/>
            <a:ext cx="6353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Adatok: EVS 4 (2008–2010); függő változó: ideológiai pronatalizmus állítással való egyetértés</a:t>
            </a:r>
          </a:p>
          <a:p>
            <a:r>
              <a:rPr lang="hu-HU" sz="1100" dirty="0" smtClean="0"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Többszintű logisztikus regresszió alapján becsült átlagos marginális hatások</a:t>
            </a:r>
            <a:endParaRPr lang="hu-HU" sz="1100" dirty="0">
              <a:latin typeface="Calibri Light" panose="020F0302020204030204" pitchFamily="34" charset="0"/>
              <a:ea typeface="Ebrima" panose="02000000000000000000" pitchFamily="2" charset="0"/>
              <a:cs typeface="Calibri Light" panose="020F03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95" y="1417638"/>
            <a:ext cx="635985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95" y="1445874"/>
            <a:ext cx="6359854" cy="432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Egyéni tényezők – értékek, attitűdök</a:t>
            </a:r>
            <a:endParaRPr lang="hu-HU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hu-HU" altLang="en-US" smtClean="0"/>
              <a:pPr/>
              <a:t>12</a:t>
            </a:fld>
            <a:endParaRPr lang="hu-HU" altLang="en-US"/>
          </a:p>
        </p:txBody>
      </p:sp>
      <p:cxnSp>
        <p:nvCxnSpPr>
          <p:cNvPr id="7" name="Egyenes összekötő 6"/>
          <p:cNvCxnSpPr/>
          <p:nvPr/>
        </p:nvCxnSpPr>
        <p:spPr>
          <a:xfrm>
            <a:off x="1371396" y="3694517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392491" y="1916832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394181" y="6273461"/>
            <a:ext cx="6353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Adatok: EVS 4 (2008–2010); függő változó: ideológiai pronatalizmus állítással való egyetértés</a:t>
            </a:r>
          </a:p>
          <a:p>
            <a:r>
              <a:rPr lang="hu-HU" sz="1100" dirty="0" smtClean="0"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Többszintű logisztikus regresszió alapján becsült átlagos marginális hatások</a:t>
            </a:r>
            <a:endParaRPr lang="hu-HU" sz="1100" dirty="0">
              <a:latin typeface="Calibri Light" panose="020F0302020204030204" pitchFamily="34" charset="0"/>
              <a:ea typeface="Ebrima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368152"/>
          </a:xfrm>
        </p:spPr>
        <p:txBody>
          <a:bodyPr/>
          <a:lstStyle/>
          <a:p>
            <a: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Eredmények 3:</a:t>
            </a:r>
            <a:r>
              <a:rPr lang="hu-HU" sz="3200" b="1" dirty="0">
                <a:solidFill>
                  <a:srgbClr val="000099"/>
                </a:solidFill>
                <a:latin typeface="Ebrima" panose="02000000000000000000" pitchFamily="2" charset="0"/>
              </a:rPr>
              <a:t/>
            </a:r>
            <a:br>
              <a:rPr lang="hu-HU" sz="3200" b="1" dirty="0">
                <a:solidFill>
                  <a:srgbClr val="000099"/>
                </a:solidFill>
                <a:latin typeface="Ebrima" panose="02000000000000000000" pitchFamily="2" charset="0"/>
              </a:rPr>
            </a:br>
            <a: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 makro szintű </a:t>
            </a:r>
            <a:r>
              <a:rPr lang="hu-HU" sz="3200" b="1" dirty="0">
                <a:solidFill>
                  <a:srgbClr val="000099"/>
                </a:solidFill>
                <a:latin typeface="Ebrima" panose="02000000000000000000" pitchFamily="2" charset="0"/>
              </a:rPr>
              <a:t>változók összefüggése az ideológiai pronatalista attitűddel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447207"/>
            <a:ext cx="2133600" cy="274268"/>
          </a:xfrm>
        </p:spPr>
        <p:txBody>
          <a:bodyPr/>
          <a:lstStyle/>
          <a:p>
            <a:fld id="{73090581-AB31-4D4C-B5B3-60E9E3E3193C}" type="slidenum">
              <a:rPr lang="hu-HU" altLang="en-US" smtClean="0">
                <a:latin typeface="Ebrima" panose="02000000000000000000" pitchFamily="2" charset="0"/>
                <a:cs typeface="Times New Roman" panose="02020603050405020304" pitchFamily="18" charset="0"/>
              </a:rPr>
              <a:pPr/>
              <a:t>13</a:t>
            </a:fld>
            <a:endParaRPr lang="hu-HU" altLang="en-US" dirty="0">
              <a:latin typeface="Ebrim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Demográfiai </a:t>
            </a:r>
            <a:r>
              <a:rPr lang="hu-HU" sz="2800" b="1" dirty="0" err="1" smtClean="0">
                <a:solidFill>
                  <a:srgbClr val="000099"/>
                </a:solidFill>
                <a:latin typeface="Ebrima" panose="02000000000000000000" pitchFamily="2" charset="0"/>
              </a:rPr>
              <a:t>makroindikátorok</a:t>
            </a:r>
            <a:endParaRPr lang="hu-HU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hu-HU" altLang="en-US" smtClean="0"/>
              <a:pPr/>
              <a:t>14</a:t>
            </a:fld>
            <a:endParaRPr lang="hu-HU" alt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2" y="1124245"/>
            <a:ext cx="4128479" cy="2772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2" y="3896245"/>
            <a:ext cx="4127107" cy="2772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842" y="3905210"/>
            <a:ext cx="4127107" cy="2772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819" y="1124245"/>
            <a:ext cx="4126438" cy="2772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1196751"/>
            <a:ext cx="226591" cy="2406461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hu-HU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 pontos különbség az egyetértők arányában</a:t>
            </a:r>
            <a:endParaRPr lang="hu-H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741580" y="1196751"/>
            <a:ext cx="226591" cy="2406461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hu-HU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 pontos különbség az egyetértők arányában</a:t>
            </a:r>
            <a:endParaRPr lang="hu-H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11560" y="3905210"/>
            <a:ext cx="226591" cy="2406461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hu-HU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 pontos különbség az egyetértők arányában</a:t>
            </a:r>
            <a:endParaRPr lang="hu-H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741580" y="3967754"/>
            <a:ext cx="226591" cy="2406461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hu-HU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 pontos különbség az egyetértők arányában</a:t>
            </a:r>
            <a:endParaRPr lang="hu-H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35696" y="3603212"/>
            <a:ext cx="22322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Népességszám változása (%)</a:t>
            </a:r>
            <a:endParaRPr lang="hu-H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955689" y="6375212"/>
            <a:ext cx="22322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Teljes termékenységi arányszám</a:t>
            </a:r>
            <a:endParaRPr lang="hu-H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323856" y="6395007"/>
            <a:ext cx="12961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Gyermektelenség (%)</a:t>
            </a:r>
            <a:endParaRPr lang="hu-H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152964" y="3584098"/>
            <a:ext cx="15873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Külföldiek aránya (%)</a:t>
            </a:r>
            <a:endParaRPr lang="hu-H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Következtetések 1.</a:t>
            </a:r>
            <a:endParaRPr lang="en-GB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sz="1800" dirty="0" smtClean="0">
                <a:solidFill>
                  <a:srgbClr val="FF000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Mennyire elterjedtek a pronatalista attitűdök Európában?</a:t>
            </a:r>
          </a:p>
          <a:p>
            <a:pPr lvl="1"/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Az európai kép igen változatos: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ÉNY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DK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skála</a:t>
            </a:r>
            <a:endParaRPr lang="en-GB" sz="1400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hu-HU" sz="1400" dirty="0">
                <a:latin typeface="Ebrima" panose="02000000000000000000" pitchFamily="2" charset="0"/>
                <a:cs typeface="Times New Roman" panose="02020603050405020304" pitchFamily="18" charset="0"/>
              </a:rPr>
              <a:t>Az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ideológiai, kulturális és pszichológiai </a:t>
            </a:r>
            <a:r>
              <a:rPr lang="hu-HU" sz="1400" dirty="0">
                <a:latin typeface="Ebrima" panose="02000000000000000000" pitchFamily="2" charset="0"/>
                <a:cs typeface="Times New Roman" panose="02020603050405020304" pitchFamily="18" charset="0"/>
              </a:rPr>
              <a:t>pronatalista attitűdök erősen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összefüggnek egymással</a:t>
            </a:r>
            <a:endParaRPr lang="en-GB" sz="1400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Elfogadottabbak azok a dimenziók, melyek az egyéni előnyökre vonatkoznak és nem fogalmaznak meg elvárást</a:t>
            </a:r>
            <a:endParaRPr lang="en-GB" sz="1400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r>
              <a:rPr lang="hu-HU" sz="1800" dirty="0" smtClean="0">
                <a:solidFill>
                  <a:srgbClr val="00B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Egyéni szintű összefüggések</a:t>
            </a:r>
            <a:r>
              <a:rPr lang="en-GB" sz="1800" dirty="0" smtClean="0">
                <a:solidFill>
                  <a:srgbClr val="00B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hu-HU" sz="1800" dirty="0" err="1" smtClean="0">
                <a:solidFill>
                  <a:srgbClr val="00B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pronatalistábbak</a:t>
            </a:r>
            <a:r>
              <a:rPr lang="hu-HU" sz="1800" dirty="0" smtClean="0">
                <a:solidFill>
                  <a:srgbClr val="00B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 (ideológiailag) azok, akik </a:t>
            </a:r>
            <a:r>
              <a:rPr lang="en-GB" sz="1800" dirty="0" smtClean="0">
                <a:solidFill>
                  <a:srgbClr val="00B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…</a:t>
            </a:r>
          </a:p>
          <a:p>
            <a:pPr lvl="1"/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elsősorban </a:t>
            </a:r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nem rájuk hárulnak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 gyermekvállalás terhei 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férfi, idősebb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1400" dirty="0">
                <a:latin typeface="Ebrima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hagyományos családideált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testesítik meg 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házas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gyereke van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alacsonyabb társadalmi státuszúak 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nem dolgozik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alapfokú végzettség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alacsony jövedelem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vallásosak</a:t>
            </a:r>
            <a:endParaRPr lang="en-GB" sz="1400" b="1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elfogadják a hagyományos családi értékeket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és nemi szerepeket</a:t>
            </a:r>
            <a:endParaRPr lang="en-GB" sz="1400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elfogadják az etnikai nacionalizmust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vagy az idegenellenességet</a:t>
            </a:r>
            <a:endParaRPr lang="en-GB" sz="1400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47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Következtetések</a:t>
            </a:r>
            <a:r>
              <a:rPr lang="en-GB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 2</a:t>
            </a:r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.</a:t>
            </a:r>
            <a:endParaRPr lang="en-GB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GB" sz="1800" dirty="0" err="1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Ideol</a:t>
            </a:r>
            <a:r>
              <a:rPr lang="hu-HU" sz="1800" dirty="0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ó</a:t>
            </a:r>
            <a:r>
              <a:rPr lang="en-GB" sz="1800" dirty="0" err="1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gi</a:t>
            </a:r>
            <a:r>
              <a:rPr lang="hu-HU" sz="1800" dirty="0" err="1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ai</a:t>
            </a:r>
            <a:r>
              <a:rPr lang="en-GB" sz="1800" dirty="0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pronatali</a:t>
            </a:r>
            <a:r>
              <a:rPr lang="hu-HU" sz="1800" dirty="0" err="1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zmus</a:t>
            </a:r>
            <a:r>
              <a:rPr lang="hu-HU" sz="1800" dirty="0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 magasabb azokban az országokban, ahol</a:t>
            </a:r>
            <a:r>
              <a:rPr lang="en-GB" sz="1800" dirty="0" smtClean="0">
                <a:solidFill>
                  <a:srgbClr val="990099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…</a:t>
            </a: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erősen csökken a népességszám</a:t>
            </a:r>
            <a:endParaRPr lang="en-GB" sz="1400" b="1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alacsony az országban élő külföldiek aránya</a:t>
            </a:r>
            <a:endParaRPr lang="en-GB" sz="1400" b="1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alacsony a gyermektelenség</a:t>
            </a:r>
            <a:endParaRPr lang="en-GB" sz="1400" b="1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Mit mondhatunk a mechanizmusokról</a:t>
            </a:r>
            <a:r>
              <a:rPr lang="en-GB" sz="18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? </a:t>
            </a:r>
            <a:r>
              <a:rPr lang="en-GB" sz="18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– </a:t>
            </a:r>
            <a:r>
              <a:rPr lang="hu-HU" sz="18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az okság iránya nem egyértelmű</a:t>
            </a:r>
            <a:endParaRPr lang="en-GB" sz="1800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r>
              <a:rPr lang="hu-HU" sz="1800" dirty="0" smtClean="0">
                <a:solidFill>
                  <a:srgbClr val="00B0F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A pronatalista attitűdökre tekinthetünk úgy, mint</a:t>
            </a:r>
            <a:r>
              <a:rPr lang="en-GB" sz="1800" dirty="0" smtClean="0">
                <a:solidFill>
                  <a:srgbClr val="00B0F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…</a:t>
            </a: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 népességcsökkenésre</a:t>
            </a:r>
            <a:r>
              <a:rPr lang="en-GB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 bevándorlás lehetőségére/veszélyére vagy akár a magas halandóságra adott </a:t>
            </a:r>
            <a:r>
              <a:rPr lang="hu-HU" sz="1400" b="1" u="sng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reakciók</a:t>
            </a:r>
            <a:endParaRPr lang="en-GB" sz="1400" b="1" u="sng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 gyermekvállalás </a:t>
            </a:r>
            <a:r>
              <a:rPr lang="hu-HU" sz="1400" b="1" u="sng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előfeltételei</a:t>
            </a:r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vagy </a:t>
            </a:r>
            <a:r>
              <a:rPr lang="hu-HU" sz="1400" b="1" u="sng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mozgatórugói</a:t>
            </a:r>
            <a:endParaRPr lang="en-GB" sz="1400" b="1" u="sng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2"/>
            <a:r>
              <a:rPr lang="hu-HU" sz="1400" b="1" dirty="0">
                <a:latin typeface="Ebrima" panose="02000000000000000000" pitchFamily="2" charset="0"/>
                <a:cs typeface="Times New Roman" panose="02020603050405020304" pitchFamily="18" charset="0"/>
              </a:rPr>
              <a:t>k</a:t>
            </a:r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apcsolat alacsony gyermektelenséggel de magasabb termékenységgel nem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!</a:t>
            </a:r>
            <a:endParaRPr lang="en-GB" sz="1400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2"/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miért? </a:t>
            </a:r>
            <a:r>
              <a:rPr lang="hu-HU" sz="1400" b="1" dirty="0">
                <a:latin typeface="Ebrima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zelektív pronatalizmus</a:t>
            </a:r>
            <a:endParaRPr lang="en-GB" sz="1400" b="1" dirty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lvl="2"/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miért? </a:t>
            </a:r>
            <a:r>
              <a:rPr lang="hu-HU" sz="1400" b="1" dirty="0">
                <a:latin typeface="Ebrima" panose="02000000000000000000" pitchFamily="2" charset="0"/>
                <a:cs typeface="Times New Roman" panose="02020603050405020304" pitchFamily="18" charset="0"/>
              </a:rPr>
              <a:t>m</a:t>
            </a:r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egalapozatlan intenciók 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(pronatalist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közvélemény elősegíti az intenciókat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u-HU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de a megvalósításukat nem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hu-HU" sz="1400" dirty="0" err="1" smtClean="0">
                <a:latin typeface="Ebrima" panose="02000000000000000000" pitchFamily="2" charset="0"/>
                <a:cs typeface="Times New Roman" panose="02020603050405020304" pitchFamily="18" charset="0"/>
              </a:rPr>
              <a:t>pl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GB" sz="1200" dirty="0" err="1" smtClean="0">
                <a:latin typeface="Ebrima" panose="02000000000000000000" pitchFamily="2" charset="0"/>
                <a:cs typeface="Times New Roman" panose="02020603050405020304" pitchFamily="18" charset="0"/>
              </a:rPr>
              <a:t>Spéder</a:t>
            </a:r>
            <a:r>
              <a:rPr lang="hu-HU" sz="12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&amp; Makay</a:t>
            </a:r>
            <a:r>
              <a:rPr lang="en-GB" sz="12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2022</a:t>
            </a:r>
            <a:r>
              <a:rPr lang="en-GB" sz="1400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egymással összefüggő </a:t>
            </a:r>
            <a:r>
              <a:rPr lang="hu-HU" sz="1400" b="1" u="sng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értékrendszer</a:t>
            </a:r>
            <a:r>
              <a:rPr lang="hu-HU" sz="1400" b="1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részei</a:t>
            </a:r>
            <a:endParaRPr lang="en-GB" sz="1400" b="1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en-GB" altLang="en-US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pPr/>
              <a:t>16</a:t>
            </a:fld>
            <a:endParaRPr lang="en-GB" alt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9497" y="1004715"/>
            <a:ext cx="8229600" cy="1143000"/>
          </a:xfrm>
        </p:spPr>
        <p:txBody>
          <a:bodyPr/>
          <a:lstStyle/>
          <a:p>
            <a:r>
              <a:rPr lang="hu-HU" altLang="fr-FR" sz="3600" b="1" dirty="0" smtClean="0">
                <a:solidFill>
                  <a:schemeClr val="accent2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Köszönjük a figyelmet</a:t>
            </a:r>
            <a:r>
              <a:rPr lang="en-GB" altLang="fr-FR" sz="3600" b="1" dirty="0" smtClean="0">
                <a:solidFill>
                  <a:schemeClr val="accent2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!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altLang="en-US" sz="2800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altLang="en-US" sz="2800" b="1" dirty="0" smtClean="0">
              <a:solidFill>
                <a:srgbClr val="002060"/>
              </a:solidFill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altLang="en-US" sz="2400" b="1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35062" y="2433983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latin typeface="Ebrima" panose="02000000000000000000" pitchFamily="2" charset="0"/>
                <a:cs typeface="Times New Roman" panose="02020603050405020304" pitchFamily="18" charset="0"/>
                <a:hlinkClick r:id="rId2"/>
              </a:rPr>
              <a:t>murinko@demografia.hu</a:t>
            </a:r>
            <a:endParaRPr lang="en-GB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Ebrima" panose="02000000000000000000" pitchFamily="2" charset="0"/>
                <a:cs typeface="Times New Roman" panose="02020603050405020304" pitchFamily="18" charset="0"/>
                <a:hlinkClick r:id="rId3"/>
              </a:rPr>
              <a:t>Szalma.Ivett@tk.hu</a:t>
            </a:r>
            <a:r>
              <a:rPr lang="en-GB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endParaRPr lang="hu-HU" dirty="0" smtClean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hu-HU" dirty="0"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Ebrima" panose="02000000000000000000" pitchFamily="2" charset="0"/>
                <a:cs typeface="Times New Roman" panose="02020603050405020304" pitchFamily="18" charset="0"/>
                <a:hlinkClick r:id="rId4"/>
              </a:rPr>
              <a:t>reprosoc.tk.hu</a:t>
            </a:r>
            <a:r>
              <a:rPr lang="hu-HU" dirty="0" smtClean="0"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l="14448" t="57000" r="78568" b="39850"/>
          <a:stretch/>
        </p:blipFill>
        <p:spPr>
          <a:xfrm>
            <a:off x="3491880" y="5754554"/>
            <a:ext cx="2270940" cy="74321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/>
          <a:stretch/>
        </p:blipFill>
        <p:spPr>
          <a:xfrm>
            <a:off x="147900" y="5595772"/>
            <a:ext cx="2649436" cy="1060780"/>
          </a:xfrm>
          <a:prstGeom prst="snip2Same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1"/>
          <a:stretch/>
        </p:blipFill>
        <p:spPr>
          <a:xfrm>
            <a:off x="7189781" y="5815060"/>
            <a:ext cx="1703090" cy="6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 </a:t>
            </a:r>
            <a:r>
              <a:rPr lang="hu-HU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Háttér</a:t>
            </a:r>
            <a:r>
              <a:rPr lang="en-GB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: </a:t>
            </a:r>
            <a:r>
              <a:rPr lang="hu-HU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mi az a</a:t>
            </a:r>
            <a:r>
              <a:rPr lang="en-GB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 </a:t>
            </a:r>
            <a:r>
              <a:rPr lang="en-GB" altLang="fr-FR" sz="2800" b="1" dirty="0" err="1" smtClean="0">
                <a:solidFill>
                  <a:srgbClr val="000099"/>
                </a:solidFill>
                <a:latin typeface="Ebrima" panose="02000000000000000000" pitchFamily="2" charset="0"/>
              </a:rPr>
              <a:t>pronatali</a:t>
            </a:r>
            <a:r>
              <a:rPr lang="hu-HU" altLang="fr-FR" sz="2800" b="1" dirty="0" err="1" smtClean="0">
                <a:solidFill>
                  <a:srgbClr val="000099"/>
                </a:solidFill>
                <a:latin typeface="Ebrima" panose="02000000000000000000" pitchFamily="2" charset="0"/>
              </a:rPr>
              <a:t>zmus</a:t>
            </a:r>
            <a:r>
              <a:rPr lang="en-GB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?</a:t>
            </a:r>
            <a:endParaRPr lang="en-GB" altLang="fr-FR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124744"/>
            <a:ext cx="7200800" cy="4781128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1800" dirty="0" smtClean="0">
              <a:latin typeface="Ebrima" panose="02000000000000000000" pitchFamily="2" charset="0"/>
            </a:endParaRPr>
          </a:p>
          <a:p>
            <a:pPr marL="0" indent="0" eaLnBrk="1" hangingPunct="1">
              <a:buNone/>
            </a:pPr>
            <a:r>
              <a:rPr lang="hu-HU" sz="1800" b="1" dirty="0" smtClean="0">
                <a:latin typeface="Ebrima" panose="02000000000000000000" pitchFamily="2" charset="0"/>
              </a:rPr>
              <a:t>Pronatalizmus:</a:t>
            </a:r>
            <a:r>
              <a:rPr lang="hu-HU" sz="1800" dirty="0" smtClean="0">
                <a:latin typeface="Ebrima" panose="02000000000000000000" pitchFamily="2" charset="0"/>
              </a:rPr>
              <a:t> „a születések ösztönzése</a:t>
            </a:r>
            <a:r>
              <a:rPr lang="en-GB" sz="1800" dirty="0" smtClean="0">
                <a:latin typeface="Ebrima" panose="02000000000000000000" pitchFamily="2" charset="0"/>
              </a:rPr>
              <a:t> </a:t>
            </a:r>
            <a:r>
              <a:rPr lang="hu-HU" sz="1800" dirty="0" smtClean="0">
                <a:latin typeface="Ebrima" panose="02000000000000000000" pitchFamily="2" charset="0"/>
              </a:rPr>
              <a:t>az egyéni, családi és társadalmi jóllét növelése érdekében” </a:t>
            </a:r>
            <a:r>
              <a:rPr lang="en-GB" sz="1200" dirty="0" smtClean="0">
                <a:latin typeface="Ebrima" panose="02000000000000000000" pitchFamily="2" charset="0"/>
              </a:rPr>
              <a:t>(De </a:t>
            </a:r>
            <a:r>
              <a:rPr lang="en-GB" sz="1200" dirty="0" err="1" smtClean="0">
                <a:latin typeface="Ebrima" panose="02000000000000000000" pitchFamily="2" charset="0"/>
              </a:rPr>
              <a:t>Sandre</a:t>
            </a:r>
            <a:r>
              <a:rPr lang="en-GB" sz="1200" dirty="0" smtClean="0">
                <a:latin typeface="Ebrima" panose="02000000000000000000" pitchFamily="2" charset="0"/>
              </a:rPr>
              <a:t>, 1978, p. 145)</a:t>
            </a:r>
          </a:p>
          <a:p>
            <a:pPr marL="0" indent="0" eaLnBrk="1" hangingPunct="1">
              <a:buNone/>
            </a:pPr>
            <a:r>
              <a:rPr lang="hu-HU" sz="1800" b="1" dirty="0" smtClean="0">
                <a:latin typeface="Ebrima" panose="02000000000000000000" pitchFamily="2" charset="0"/>
              </a:rPr>
              <a:t/>
            </a:r>
            <a:br>
              <a:rPr lang="hu-HU" sz="1800" b="1" dirty="0" smtClean="0">
                <a:latin typeface="Ebrima" panose="02000000000000000000" pitchFamily="2" charset="0"/>
              </a:rPr>
            </a:br>
            <a:r>
              <a:rPr lang="hu-HU" sz="1800" b="1" dirty="0" smtClean="0">
                <a:latin typeface="Ebrima" panose="02000000000000000000" pitchFamily="2" charset="0"/>
              </a:rPr>
              <a:t>Két szint</a:t>
            </a:r>
            <a:r>
              <a:rPr lang="en-GB" sz="1800" dirty="0" smtClean="0">
                <a:latin typeface="Ebrima" panose="02000000000000000000" pitchFamily="2" charset="0"/>
              </a:rPr>
              <a:t>:</a:t>
            </a:r>
          </a:p>
          <a:p>
            <a:pPr eaLnBrk="1" hangingPunct="1">
              <a:buFont typeface="+mj-lt"/>
              <a:buAutoNum type="arabicPeriod"/>
            </a:pPr>
            <a:r>
              <a:rPr lang="en-GB" sz="1800" i="1" dirty="0" err="1" smtClean="0">
                <a:solidFill>
                  <a:srgbClr val="FF5050"/>
                </a:solidFill>
                <a:latin typeface="Ebrima" panose="02000000000000000000" pitchFamily="2" charset="0"/>
              </a:rPr>
              <a:t>Polic</a:t>
            </a:r>
            <a:r>
              <a:rPr lang="hu-HU" sz="1800" i="1" dirty="0" smtClean="0">
                <a:solidFill>
                  <a:srgbClr val="FF5050"/>
                </a:solidFill>
                <a:latin typeface="Ebrima" panose="02000000000000000000" pitchFamily="2" charset="0"/>
              </a:rPr>
              <a:t>y:</a:t>
            </a:r>
            <a:r>
              <a:rPr lang="en-GB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 „</a:t>
            </a:r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direkt vagy indirekt állami beavatkozások, melyek célja</a:t>
            </a:r>
            <a:r>
              <a:rPr lang="en-GB" sz="18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a termékenységi folyamatoknak, valamint azok okainak és következményeinek</a:t>
            </a:r>
            <a:r>
              <a:rPr lang="en-GB" sz="18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a befolyásolása</a:t>
            </a:r>
            <a:r>
              <a:rPr lang="en-GB" sz="18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” </a:t>
            </a:r>
            <a:r>
              <a:rPr lang="en-GB" sz="12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GB" sz="1200" dirty="0" err="1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Heitlinger</a:t>
            </a:r>
            <a:r>
              <a:rPr lang="en-GB" sz="1200" dirty="0" smtClean="0">
                <a:solidFill>
                  <a:srgbClr val="FF5050"/>
                </a:solidFill>
                <a:latin typeface="Ebrima" panose="02000000000000000000" pitchFamily="2" charset="0"/>
                <a:cs typeface="Times New Roman" panose="02020603050405020304" pitchFamily="18" charset="0"/>
              </a:rPr>
              <a:t> 1991)</a:t>
            </a:r>
            <a:endParaRPr lang="hu-HU" sz="1200" dirty="0" smtClean="0">
              <a:solidFill>
                <a:srgbClr val="FF5050"/>
              </a:solidFill>
              <a:latin typeface="Ebrima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sz="1800" dirty="0">
                <a:solidFill>
                  <a:srgbClr val="FF5050"/>
                </a:solidFill>
                <a:latin typeface="Ebrima" panose="02000000000000000000" pitchFamily="2" charset="0"/>
              </a:rPr>
              <a:t>↓</a:t>
            </a:r>
          </a:p>
          <a:p>
            <a:pPr marL="0" indent="0" algn="ctr" eaLnBrk="1" hangingPunct="1">
              <a:buNone/>
            </a:pPr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A</a:t>
            </a:r>
            <a:r>
              <a:rPr lang="en-US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 pro-</a:t>
            </a:r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 (és</a:t>
            </a:r>
            <a:r>
              <a:rPr lang="en-US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 anti</a:t>
            </a:r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-)</a:t>
            </a:r>
            <a:r>
              <a:rPr lang="en-US" sz="1800" dirty="0" err="1" smtClean="0">
                <a:solidFill>
                  <a:srgbClr val="FF5050"/>
                </a:solidFill>
                <a:latin typeface="Ebrima" panose="02000000000000000000" pitchFamily="2" charset="0"/>
              </a:rPr>
              <a:t>natalist</a:t>
            </a:r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a</a:t>
            </a:r>
            <a:r>
              <a:rPr lang="en-US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 </a:t>
            </a:r>
            <a:r>
              <a:rPr lang="hu-HU" sz="1800" dirty="0" smtClean="0">
                <a:solidFill>
                  <a:srgbClr val="FF5050"/>
                </a:solidFill>
                <a:latin typeface="Ebrima" panose="02000000000000000000" pitchFamily="2" charset="0"/>
              </a:rPr>
              <a:t>intézkedések száma világszerte emelkedik</a:t>
            </a:r>
            <a:r>
              <a:rPr lang="hu-HU" sz="1200" dirty="0" smtClean="0">
                <a:solidFill>
                  <a:srgbClr val="FF5050"/>
                </a:solidFill>
                <a:latin typeface="Ebrima" panose="02000000000000000000" pitchFamily="2" charset="0"/>
              </a:rPr>
              <a:t/>
            </a:r>
            <a:br>
              <a:rPr lang="hu-HU" sz="1200" dirty="0" smtClean="0">
                <a:solidFill>
                  <a:srgbClr val="FF5050"/>
                </a:solidFill>
                <a:latin typeface="Ebrima" panose="02000000000000000000" pitchFamily="2" charset="0"/>
              </a:rPr>
            </a:br>
            <a:r>
              <a:rPr lang="en-US" sz="1200" dirty="0" smtClean="0">
                <a:solidFill>
                  <a:srgbClr val="FF5050"/>
                </a:solidFill>
                <a:latin typeface="Ebrima" panose="02000000000000000000" pitchFamily="2" charset="0"/>
              </a:rPr>
              <a:t>(</a:t>
            </a:r>
            <a:r>
              <a:rPr lang="en-US" sz="1200" dirty="0" err="1">
                <a:solidFill>
                  <a:srgbClr val="FF5050"/>
                </a:solidFill>
                <a:latin typeface="Ebrima" panose="02000000000000000000" pitchFamily="2" charset="0"/>
              </a:rPr>
              <a:t>Skirbekk</a:t>
            </a:r>
            <a:r>
              <a:rPr lang="en-US" sz="1200" dirty="0">
                <a:solidFill>
                  <a:srgbClr val="FF5050"/>
                </a:solidFill>
                <a:latin typeface="Ebrima" panose="02000000000000000000" pitchFamily="2" charset="0"/>
              </a:rPr>
              <a:t> 2022) </a:t>
            </a:r>
          </a:p>
          <a:p>
            <a:pPr eaLnBrk="1" hangingPunct="1"/>
            <a:endParaRPr lang="en-GB" sz="1200" dirty="0" smtClean="0">
              <a:latin typeface="Ebrima" panose="02000000000000000000" pitchFamily="2" charset="0"/>
            </a:endParaRPr>
          </a:p>
          <a:p>
            <a:pPr eaLnBrk="1" hangingPunct="1">
              <a:buFont typeface="+mj-lt"/>
              <a:buAutoNum type="arabicPeriod" startAt="2"/>
            </a:pPr>
            <a:r>
              <a:rPr lang="en-GB" sz="1800" i="1" dirty="0" err="1" smtClean="0">
                <a:solidFill>
                  <a:srgbClr val="00B050"/>
                </a:solidFill>
                <a:latin typeface="Ebrima" panose="02000000000000000000" pitchFamily="2" charset="0"/>
              </a:rPr>
              <a:t>Attit</a:t>
            </a:r>
            <a:r>
              <a:rPr lang="hu-HU" sz="1800" i="1" dirty="0" smtClean="0">
                <a:solidFill>
                  <a:srgbClr val="00B050"/>
                </a:solidFill>
                <a:latin typeface="Ebrima" panose="02000000000000000000" pitchFamily="2" charset="0"/>
              </a:rPr>
              <a:t>ű</a:t>
            </a:r>
            <a:r>
              <a:rPr lang="en-GB" sz="1800" i="1" dirty="0" smtClean="0">
                <a:solidFill>
                  <a:srgbClr val="00B050"/>
                </a:solidFill>
                <a:latin typeface="Ebrima" panose="02000000000000000000" pitchFamily="2" charset="0"/>
              </a:rPr>
              <a:t>d</a:t>
            </a:r>
            <a:r>
              <a:rPr lang="hu-HU" sz="1800" i="1" dirty="0" err="1" smtClean="0">
                <a:solidFill>
                  <a:srgbClr val="00B050"/>
                </a:solidFill>
                <a:latin typeface="Ebrima" panose="02000000000000000000" pitchFamily="2" charset="0"/>
              </a:rPr>
              <a:t>ök</a:t>
            </a:r>
            <a:r>
              <a:rPr lang="en-GB" sz="1800" i="1" dirty="0" smtClean="0">
                <a:solidFill>
                  <a:srgbClr val="00B050"/>
                </a:solidFill>
                <a:latin typeface="Ebrima" panose="02000000000000000000" pitchFamily="2" charset="0"/>
              </a:rPr>
              <a:t>:</a:t>
            </a:r>
            <a:r>
              <a:rPr lang="hu-HU" sz="1800" i="1" dirty="0" smtClean="0">
                <a:solidFill>
                  <a:srgbClr val="00B050"/>
                </a:solidFill>
                <a:latin typeface="Ebrima" panose="02000000000000000000" pitchFamily="2" charset="0"/>
              </a:rPr>
              <a:t> </a:t>
            </a:r>
            <a:r>
              <a:rPr lang="hu-HU" sz="1800" dirty="0" smtClean="0">
                <a:solidFill>
                  <a:srgbClr val="00B050"/>
                </a:solidFill>
                <a:latin typeface="Ebrima" panose="02000000000000000000" pitchFamily="2" charset="0"/>
              </a:rPr>
              <a:t>3 dimenzió</a:t>
            </a:r>
          </a:p>
          <a:p>
            <a:pPr marL="0" indent="0" eaLnBrk="1" hangingPunct="1">
              <a:buNone/>
            </a:pPr>
            <a:endParaRPr lang="hu-HU" sz="1800" dirty="0" smtClean="0">
              <a:latin typeface="Ebrima" panose="02000000000000000000" pitchFamily="2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Ebrima" panose="02000000000000000000" pitchFamily="2" charset="0"/>
            </a:endParaRPr>
          </a:p>
          <a:p>
            <a:pPr eaLnBrk="1" hangingPunct="1">
              <a:buFont typeface="+mj-lt"/>
              <a:buAutoNum type="arabicPeriod" startAt="2"/>
            </a:pPr>
            <a:endParaRPr lang="en-GB" sz="1800" dirty="0" smtClean="0">
              <a:latin typeface="Ebrima" panose="02000000000000000000" pitchFamily="2" charset="0"/>
            </a:endParaRPr>
          </a:p>
        </p:txBody>
      </p:sp>
      <p:sp>
        <p:nvSpPr>
          <p:cNvPr id="22531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fr-FR" dirty="0" smtClean="0"/>
              <a:t>1</a:t>
            </a:r>
            <a:endParaRPr lang="en-GB" altLang="fr-FR" dirty="0"/>
          </a:p>
        </p:txBody>
      </p:sp>
      <p:sp>
        <p:nvSpPr>
          <p:cNvPr id="3" name="Téglalap 2"/>
          <p:cNvSpPr/>
          <p:nvPr/>
        </p:nvSpPr>
        <p:spPr>
          <a:xfrm>
            <a:off x="1619672" y="3387141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Ebrima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684747"/>
              </p:ext>
            </p:extLst>
          </p:nvPr>
        </p:nvGraphicFramePr>
        <p:xfrm>
          <a:off x="457200" y="14061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88475" y="225346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Ideológiai</a:t>
            </a:r>
            <a:endParaRPr lang="en-GB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73725" y="225346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Kulturális</a:t>
            </a:r>
            <a:endParaRPr lang="en-GB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71943" y="2125267"/>
            <a:ext cx="155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Pszicholó-giai</a:t>
            </a:r>
            <a:endParaRPr lang="en-GB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hu-HU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Háttér</a:t>
            </a:r>
            <a:r>
              <a:rPr lang="en-GB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: </a:t>
            </a:r>
            <a:r>
              <a:rPr lang="hu-HU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</a:t>
            </a:r>
            <a:r>
              <a:rPr lang="en-GB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 pronatalist</a:t>
            </a:r>
            <a:r>
              <a:rPr lang="hu-HU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</a:t>
            </a:r>
            <a:r>
              <a:rPr lang="en-GB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 </a:t>
            </a:r>
            <a:r>
              <a:rPr lang="hu-HU" altLang="fr-FR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attitűdök dimenziói</a:t>
            </a:r>
            <a:endParaRPr lang="en-GB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15616" y="5137447"/>
            <a:ext cx="701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Közügy </a:t>
            </a:r>
            <a:r>
              <a:rPr lang="en-GB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hu-HU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agy személyes ügy</a:t>
            </a:r>
            <a:endParaRPr lang="en-GB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57200" y="6329461"/>
            <a:ext cx="2938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fr-FR" sz="1200" dirty="0" err="1" smtClean="0">
                <a:latin typeface="Ebrima" panose="02000000000000000000" pitchFamily="2" charset="0"/>
              </a:rPr>
              <a:t>Heitlinger</a:t>
            </a:r>
            <a:r>
              <a:rPr lang="en-GB" altLang="fr-FR" sz="1200" dirty="0" smtClean="0">
                <a:latin typeface="Ebrima" panose="02000000000000000000" pitchFamily="2" charset="0"/>
              </a:rPr>
              <a:t> 1991</a:t>
            </a:r>
            <a:r>
              <a:rPr lang="hu-HU" altLang="fr-FR" sz="1200" dirty="0" smtClean="0">
                <a:latin typeface="Ebrima" panose="02000000000000000000" pitchFamily="2" charset="0"/>
              </a:rPr>
              <a:t> alapján</a:t>
            </a:r>
            <a:r>
              <a:rPr lang="en-GB" altLang="fr-FR" sz="1200" dirty="0" smtClean="0">
                <a:latin typeface="Ebrima" panose="02000000000000000000" pitchFamily="2" charset="0"/>
              </a:rPr>
              <a:t>; </a:t>
            </a:r>
            <a:r>
              <a:rPr lang="hu-HU" altLang="fr-FR" sz="1200" dirty="0" smtClean="0">
                <a:latin typeface="Ebrima" panose="02000000000000000000" pitchFamily="2" charset="0"/>
              </a:rPr>
              <a:t>saját szerkesztés</a:t>
            </a:r>
            <a:endParaRPr lang="en-GB" sz="1200" dirty="0"/>
          </a:p>
        </p:txBody>
      </p:sp>
      <p:sp>
        <p:nvSpPr>
          <p:cNvPr id="12" name="Balra nyíl 11"/>
          <p:cNvSpPr/>
          <p:nvPr/>
        </p:nvSpPr>
        <p:spPr>
          <a:xfrm>
            <a:off x="1403648" y="5630426"/>
            <a:ext cx="6336704" cy="678894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zövegdoboz 12"/>
          <p:cNvSpPr txBox="1"/>
          <p:nvPr/>
        </p:nvSpPr>
        <p:spPr>
          <a:xfrm>
            <a:off x="1065816" y="5805264"/>
            <a:ext cx="701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nők feletti társadalmi kontroll az anyaság intézményén keresztül</a:t>
            </a:r>
            <a:endParaRPr lang="en-GB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 kutatás céljai</a:t>
            </a:r>
            <a:endParaRPr lang="en-GB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 eaLnBrk="1" hangingPunct="1">
              <a:buFont typeface="+mj-lt"/>
              <a:buAutoNum type="arabicPeriod"/>
            </a:pPr>
            <a:r>
              <a:rPr lang="hu-HU" sz="1800" i="1" dirty="0" smtClean="0">
                <a:solidFill>
                  <a:srgbClr val="CC00CC"/>
                </a:solidFill>
                <a:latin typeface="Ebrima" panose="02000000000000000000" pitchFamily="2" charset="0"/>
                <a:sym typeface="Wingdings" panose="05000000000000000000" pitchFamily="2" charset="2"/>
              </a:rPr>
              <a:t>Attitűdök</a:t>
            </a:r>
            <a:r>
              <a:rPr lang="hu-HU" sz="1800" dirty="0" smtClean="0">
                <a:solidFill>
                  <a:srgbClr val="CC00CC"/>
                </a:solidFill>
                <a:latin typeface="Ebrima" panose="02000000000000000000" pitchFamily="2" charset="0"/>
                <a:sym typeface="Wingdings" panose="05000000000000000000" pitchFamily="2" charset="2"/>
              </a:rPr>
              <a:t> szintjén vizsgáljuk </a:t>
            </a:r>
            <a:r>
              <a:rPr lang="hu-HU" sz="1800" dirty="0" smtClean="0">
                <a:latin typeface="Ebrima" panose="02000000000000000000" pitchFamily="2" charset="0"/>
                <a:sym typeface="Wingdings" panose="05000000000000000000" pitchFamily="2" charset="2"/>
              </a:rPr>
              <a:t>a </a:t>
            </a:r>
            <a:r>
              <a:rPr lang="hu-HU" sz="1800" dirty="0" err="1" smtClean="0">
                <a:latin typeface="Ebrima" panose="02000000000000000000" pitchFamily="2" charset="0"/>
              </a:rPr>
              <a:t>pronatalizmust</a:t>
            </a:r>
            <a:r>
              <a:rPr lang="hu-HU" sz="1800" dirty="0" smtClean="0">
                <a:latin typeface="Ebrima" panose="02000000000000000000" pitchFamily="2" charset="0"/>
              </a:rPr>
              <a:t> és dimenzióit Európában</a:t>
            </a:r>
            <a:br>
              <a:rPr lang="hu-HU" sz="1800" dirty="0" smtClean="0">
                <a:latin typeface="Ebrima" panose="02000000000000000000" pitchFamily="2" charset="0"/>
              </a:rPr>
            </a:br>
            <a:r>
              <a:rPr lang="hu-HU" sz="1800" dirty="0" smtClean="0">
                <a:latin typeface="Ebrima" panose="02000000000000000000" pitchFamily="2" charset="0"/>
              </a:rPr>
              <a:t>(a konkrét </a:t>
            </a:r>
            <a:r>
              <a:rPr lang="hu-HU" sz="1800" dirty="0" err="1" smtClean="0">
                <a:latin typeface="Ebrima" panose="02000000000000000000" pitchFamily="2" charset="0"/>
              </a:rPr>
              <a:t>policyket</a:t>
            </a:r>
            <a:r>
              <a:rPr lang="hu-HU" sz="1800" dirty="0" smtClean="0">
                <a:latin typeface="Ebrima" panose="02000000000000000000" pitchFamily="2" charset="0"/>
              </a:rPr>
              <a:t> nem!) – </a:t>
            </a:r>
            <a:r>
              <a:rPr lang="hu-HU" sz="1800" i="1" dirty="0" smtClean="0">
                <a:latin typeface="Ebrima" panose="02000000000000000000" pitchFamily="2" charset="0"/>
              </a:rPr>
              <a:t>leíró</a:t>
            </a:r>
            <a:r>
              <a:rPr lang="hu-HU" sz="1800" dirty="0" smtClean="0">
                <a:latin typeface="Ebrima" panose="02000000000000000000" pitchFamily="2" charset="0"/>
              </a:rPr>
              <a:t> elemzés</a:t>
            </a:r>
            <a:endParaRPr lang="en-GB" sz="1800" dirty="0" smtClean="0">
              <a:latin typeface="Ebrima" panose="02000000000000000000" pitchFamily="2" charset="0"/>
            </a:endParaRPr>
          </a:p>
          <a:p>
            <a:pPr marL="742950" lvl="2" indent="-342900" eaLnBrk="1" hangingPunct="1">
              <a:buFont typeface="+mj-lt"/>
              <a:buAutoNum type="arabicPeriod"/>
            </a:pPr>
            <a:r>
              <a:rPr lang="hu-HU" sz="1800" dirty="0" smtClean="0">
                <a:latin typeface="Ebrima" panose="02000000000000000000" pitchFamily="2" charset="0"/>
              </a:rPr>
              <a:t>Az európai </a:t>
            </a:r>
            <a:r>
              <a:rPr lang="hu-HU" sz="1800" b="1" i="1" dirty="0" smtClean="0">
                <a:solidFill>
                  <a:srgbClr val="00B050"/>
                </a:solidFill>
                <a:latin typeface="Ebrima" panose="02000000000000000000" pitchFamily="2" charset="0"/>
              </a:rPr>
              <a:t>országok demográfiai helyzete </a:t>
            </a:r>
            <a:r>
              <a:rPr lang="hu-HU" sz="1800" dirty="0" smtClean="0">
                <a:latin typeface="Ebrima" panose="02000000000000000000" pitchFamily="2" charset="0"/>
              </a:rPr>
              <a:t>és a pronatalista attitűdök közötti kapcsolat</a:t>
            </a:r>
          </a:p>
          <a:p>
            <a:pPr marL="742950" lvl="2" indent="-342900" eaLnBrk="1" hangingPunct="1">
              <a:buFont typeface="+mj-lt"/>
              <a:buAutoNum type="arabicPeriod"/>
            </a:pPr>
            <a:r>
              <a:rPr lang="hu-HU" sz="1800" dirty="0" smtClean="0">
                <a:latin typeface="Ebrima" panose="02000000000000000000" pitchFamily="2" charset="0"/>
              </a:rPr>
              <a:t>Az </a:t>
            </a:r>
            <a:r>
              <a:rPr lang="hu-HU" sz="1800" i="1" dirty="0" smtClean="0">
                <a:solidFill>
                  <a:srgbClr val="00B0F0"/>
                </a:solidFill>
                <a:latin typeface="Ebrima" panose="02000000000000000000" pitchFamily="2" charset="0"/>
              </a:rPr>
              <a:t>egyéni szintű társadalmi-demográfiai </a:t>
            </a:r>
            <a:r>
              <a:rPr lang="hu-HU" sz="1800" i="1" dirty="0" smtClean="0">
                <a:latin typeface="Ebrima" panose="02000000000000000000" pitchFamily="2" charset="0"/>
              </a:rPr>
              <a:t>tényezők </a:t>
            </a:r>
            <a:r>
              <a:rPr lang="hu-HU" sz="1800" dirty="0" smtClean="0">
                <a:latin typeface="Ebrima" panose="02000000000000000000" pitchFamily="2" charset="0"/>
              </a:rPr>
              <a:t>és a </a:t>
            </a:r>
            <a:r>
              <a:rPr lang="en-GB" sz="1800" dirty="0" smtClean="0">
                <a:latin typeface="Ebrima" panose="02000000000000000000" pitchFamily="2" charset="0"/>
                <a:ea typeface="+mn-ea"/>
              </a:rPr>
              <a:t>pronatalist</a:t>
            </a:r>
            <a:r>
              <a:rPr lang="hu-HU" sz="1800" dirty="0" smtClean="0">
                <a:latin typeface="Ebrima" panose="02000000000000000000" pitchFamily="2" charset="0"/>
                <a:ea typeface="+mn-ea"/>
              </a:rPr>
              <a:t>a</a:t>
            </a:r>
            <a:r>
              <a:rPr lang="en-GB" sz="1800" dirty="0" smtClean="0">
                <a:latin typeface="Ebrima" panose="02000000000000000000" pitchFamily="2" charset="0"/>
                <a:ea typeface="+mn-ea"/>
              </a:rPr>
              <a:t> </a:t>
            </a:r>
            <a:r>
              <a:rPr lang="hu-HU" sz="1800" dirty="0" smtClean="0">
                <a:latin typeface="Ebrima" panose="02000000000000000000" pitchFamily="2" charset="0"/>
                <a:ea typeface="+mn-ea"/>
              </a:rPr>
              <a:t>attitűdök közötti összefüggések</a:t>
            </a:r>
          </a:p>
          <a:p>
            <a:pPr marL="742950" lvl="2" indent="-342900" eaLnBrk="1" hangingPunct="1">
              <a:buFont typeface="+mj-lt"/>
              <a:buAutoNum type="arabicPeriod"/>
            </a:pPr>
            <a:endParaRPr lang="en-GB" sz="1800" dirty="0" smtClean="0">
              <a:latin typeface="Ebrima" panose="02000000000000000000" pitchFamily="2" charset="0"/>
            </a:endParaRPr>
          </a:p>
          <a:p>
            <a:pPr marL="742950" lvl="2" indent="-342900" eaLnBrk="1" hangingPunct="1">
              <a:buFont typeface="Wingdings 2" panose="05020102010507070707" pitchFamily="18" charset="2"/>
              <a:buChar char="?"/>
            </a:pPr>
            <a:r>
              <a:rPr lang="hu-HU" sz="1800" dirty="0" smtClean="0">
                <a:latin typeface="Ebrima" panose="02000000000000000000" pitchFamily="2" charset="0"/>
              </a:rPr>
              <a:t>Jobban megértsük Európa </a:t>
            </a:r>
            <a:r>
              <a:rPr lang="hu-HU" sz="1800" dirty="0">
                <a:latin typeface="Ebrima" panose="02000000000000000000" pitchFamily="2" charset="0"/>
              </a:rPr>
              <a:t>sokszínű demográfiai </a:t>
            </a:r>
            <a:r>
              <a:rPr lang="hu-HU" sz="1800" dirty="0" smtClean="0">
                <a:latin typeface="Ebrima" panose="02000000000000000000" pitchFamily="2" charset="0"/>
              </a:rPr>
              <a:t>helyzetét </a:t>
            </a:r>
            <a:r>
              <a:rPr lang="hu-HU" sz="1800" dirty="0">
                <a:latin typeface="Ebrima" panose="02000000000000000000" pitchFamily="2" charset="0"/>
              </a:rPr>
              <a:t>és a termékenységi </a:t>
            </a:r>
            <a:r>
              <a:rPr lang="hu-HU" sz="1800" dirty="0" smtClean="0">
                <a:latin typeface="Ebrima" panose="02000000000000000000" pitchFamily="2" charset="0"/>
              </a:rPr>
              <a:t>döntési </a:t>
            </a:r>
            <a:r>
              <a:rPr lang="hu-HU" sz="1800" dirty="0" smtClean="0">
                <a:latin typeface="Ebrima" panose="02000000000000000000" pitchFamily="2" charset="0"/>
              </a:rPr>
              <a:t>folyamatokat.</a:t>
            </a:r>
            <a:endParaRPr lang="hu-HU" sz="1800" dirty="0" smtClean="0">
              <a:latin typeface="Ebrima" panose="02000000000000000000" pitchFamily="2" charset="0"/>
            </a:endParaRPr>
          </a:p>
          <a:p>
            <a:pPr marL="742950" lvl="2" indent="-342900" eaLnBrk="1" hangingPunct="1">
              <a:buFont typeface="Wingdings 2" panose="05020102010507070707" pitchFamily="18" charset="2"/>
              <a:buChar char="?"/>
            </a:pPr>
            <a:endParaRPr lang="hu-HU" sz="1800" dirty="0">
              <a:latin typeface="Ebrima" panose="02000000000000000000" pitchFamily="2" charset="0"/>
            </a:endParaRPr>
          </a:p>
          <a:p>
            <a:pPr marL="742950" lvl="2" indent="-342900" eaLnBrk="1" hangingPunct="1">
              <a:buFont typeface="Wingdings 2" panose="05020102010507070707" pitchFamily="18" charset="2"/>
              <a:buChar char="?"/>
            </a:pPr>
            <a:endParaRPr lang="hu-HU" sz="1800" dirty="0">
              <a:latin typeface="Ebrima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5" name="Téglalap 4"/>
          <p:cNvSpPr/>
          <p:nvPr/>
        </p:nvSpPr>
        <p:spPr>
          <a:xfrm>
            <a:off x="1259632" y="3717032"/>
            <a:ext cx="655272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Adatok</a:t>
            </a:r>
            <a:r>
              <a:rPr lang="en-GB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, </a:t>
            </a:r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változók</a:t>
            </a:r>
            <a:r>
              <a:rPr lang="en-GB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, </a:t>
            </a:r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módszerek</a:t>
            </a:r>
            <a:r>
              <a:rPr lang="en-GB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 1</a:t>
            </a:r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.</a:t>
            </a:r>
            <a:endParaRPr lang="en-GB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5963"/>
          </a:xfrm>
        </p:spPr>
        <p:txBody>
          <a:bodyPr/>
          <a:lstStyle/>
          <a:p>
            <a:r>
              <a:rPr lang="hu-HU" sz="1800" dirty="0" smtClean="0">
                <a:latin typeface="Ebrima" panose="02000000000000000000" pitchFamily="2" charset="0"/>
              </a:rPr>
              <a:t>Adatok:  </a:t>
            </a:r>
            <a:endParaRPr lang="en-GB" sz="1800" dirty="0" smtClean="0">
              <a:latin typeface="Ebrima" panose="02000000000000000000" pitchFamily="2" charset="0"/>
            </a:endParaRPr>
          </a:p>
          <a:p>
            <a:endParaRPr lang="hu-HU" sz="1800" dirty="0" smtClean="0">
              <a:latin typeface="Ebrima" panose="02000000000000000000" pitchFamily="2" charset="0"/>
            </a:endParaRPr>
          </a:p>
          <a:p>
            <a:r>
              <a:rPr lang="hu-HU" sz="1800" dirty="0" smtClean="0">
                <a:latin typeface="Ebrima" panose="02000000000000000000" pitchFamily="2" charset="0"/>
              </a:rPr>
              <a:t>Hullámok: 4. </a:t>
            </a:r>
            <a:r>
              <a:rPr lang="en-GB" sz="1800" dirty="0"/>
              <a:t>(2008–2010)</a:t>
            </a:r>
            <a:r>
              <a:rPr lang="hu-HU" sz="1800" dirty="0"/>
              <a:t> </a:t>
            </a:r>
            <a:r>
              <a:rPr lang="hu-HU" sz="1800" dirty="0" smtClean="0"/>
              <a:t>és 5. </a:t>
            </a:r>
            <a:r>
              <a:rPr lang="hu-HU" sz="1800" dirty="0"/>
              <a:t>(</a:t>
            </a:r>
            <a:r>
              <a:rPr lang="en-GB" sz="1800" dirty="0"/>
              <a:t>2017–2020) </a:t>
            </a:r>
            <a:endParaRPr lang="hu-HU" sz="1800" dirty="0"/>
          </a:p>
          <a:p>
            <a:r>
              <a:rPr lang="hu-HU" sz="1800" dirty="0">
                <a:solidFill>
                  <a:srgbClr val="CC00CC"/>
                </a:solidFill>
                <a:latin typeface="Ebrima" panose="02000000000000000000" pitchFamily="2" charset="0"/>
              </a:rPr>
              <a:t>45 </a:t>
            </a:r>
            <a:r>
              <a:rPr lang="hu-HU" sz="1800" dirty="0" smtClean="0">
                <a:solidFill>
                  <a:srgbClr val="CC00CC"/>
                </a:solidFill>
                <a:latin typeface="Ebrima" panose="02000000000000000000" pitchFamily="2" charset="0"/>
              </a:rPr>
              <a:t>európai ország, </a:t>
            </a:r>
            <a:r>
              <a:rPr lang="en-GB" sz="1800" dirty="0">
                <a:solidFill>
                  <a:srgbClr val="CC00CC"/>
                </a:solidFill>
              </a:rPr>
              <a:t>~70 </a:t>
            </a:r>
            <a:r>
              <a:rPr lang="hu-HU" sz="1800" dirty="0" smtClean="0">
                <a:solidFill>
                  <a:srgbClr val="CC00CC"/>
                </a:solidFill>
              </a:rPr>
              <a:t>ezer válaszadó</a:t>
            </a:r>
          </a:p>
          <a:p>
            <a:endParaRPr lang="en-GB" sz="1800" dirty="0">
              <a:latin typeface="Ebrima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hu-HU" sz="1800" dirty="0" smtClean="0">
                <a:latin typeface="Ebrima" panose="02000000000000000000" pitchFamily="2" charset="0"/>
              </a:rPr>
              <a:t>A </a:t>
            </a:r>
            <a:r>
              <a:rPr lang="en-GB" sz="1800" dirty="0" err="1" smtClean="0">
                <a:latin typeface="Ebrima" panose="02000000000000000000" pitchFamily="2" charset="0"/>
              </a:rPr>
              <a:t>pronatali</a:t>
            </a:r>
            <a:r>
              <a:rPr lang="hu-HU" sz="1800" dirty="0" err="1" smtClean="0">
                <a:latin typeface="Ebrima" panose="02000000000000000000" pitchFamily="2" charset="0"/>
              </a:rPr>
              <a:t>zmus</a:t>
            </a:r>
            <a:r>
              <a:rPr lang="hu-HU" sz="1800" dirty="0" smtClean="0">
                <a:latin typeface="Ebrima" panose="02000000000000000000" pitchFamily="2" charset="0"/>
              </a:rPr>
              <a:t> 3 dimenzióját mérő </a:t>
            </a:r>
            <a:r>
              <a:rPr lang="en-GB" sz="1800" dirty="0" smtClean="0">
                <a:latin typeface="Ebrima" panose="02000000000000000000" pitchFamily="2" charset="0"/>
              </a:rPr>
              <a:t>3 </a:t>
            </a:r>
            <a:r>
              <a:rPr lang="hu-HU" sz="1800" dirty="0" err="1" smtClean="0">
                <a:latin typeface="Ebrima" panose="02000000000000000000" pitchFamily="2" charset="0"/>
              </a:rPr>
              <a:t>item</a:t>
            </a:r>
            <a:r>
              <a:rPr lang="hu-HU" sz="1800" dirty="0" smtClean="0">
                <a:latin typeface="Ebrima" panose="02000000000000000000" pitchFamily="2" charset="0"/>
              </a:rPr>
              <a:t> (állításokkal való egyetértés)</a:t>
            </a:r>
            <a:endParaRPr lang="en-GB" sz="1800" dirty="0" smtClean="0">
              <a:latin typeface="Ebrima" panose="02000000000000000000" pitchFamily="2" charset="0"/>
            </a:endParaRPr>
          </a:p>
          <a:p>
            <a:pPr lvl="1"/>
            <a:r>
              <a:rPr lang="en-GB" sz="1400" b="1" dirty="0" smtClean="0">
                <a:latin typeface="Ebrima" panose="02000000000000000000" pitchFamily="2" charset="0"/>
              </a:rPr>
              <a:t>IDEOL</a:t>
            </a:r>
            <a:r>
              <a:rPr lang="hu-HU" sz="1400" b="1" dirty="0">
                <a:latin typeface="Ebrima" panose="02000000000000000000" pitchFamily="2" charset="0"/>
              </a:rPr>
              <a:t>Ó</a:t>
            </a:r>
            <a:r>
              <a:rPr lang="en-GB" sz="1400" b="1" dirty="0" smtClean="0">
                <a:latin typeface="Ebrima" panose="02000000000000000000" pitchFamily="2" charset="0"/>
              </a:rPr>
              <a:t>GIA</a:t>
            </a:r>
            <a:r>
              <a:rPr lang="hu-HU" sz="1400" b="1" dirty="0" smtClean="0">
                <a:latin typeface="Ebrima" panose="02000000000000000000" pitchFamily="2" charset="0"/>
              </a:rPr>
              <a:t>I</a:t>
            </a:r>
            <a:r>
              <a:rPr lang="en-GB" sz="1400" dirty="0" smtClean="0">
                <a:latin typeface="Ebrima" panose="02000000000000000000" pitchFamily="2" charset="0"/>
              </a:rPr>
              <a:t>: </a:t>
            </a:r>
            <a:r>
              <a:rPr lang="hu-HU" sz="1400" dirty="0" smtClean="0">
                <a:latin typeface="Ebrima" panose="02000000000000000000" pitchFamily="2" charset="0"/>
              </a:rPr>
              <a:t>„A gyermekvállalás a társadalommal szembeni kötelesség.”</a:t>
            </a:r>
            <a:endParaRPr lang="en-GB" sz="1400" dirty="0" smtClean="0">
              <a:latin typeface="Ebrima" panose="02000000000000000000" pitchFamily="2" charset="0"/>
            </a:endParaRPr>
          </a:p>
          <a:p>
            <a:pPr lvl="1"/>
            <a:r>
              <a:rPr lang="hu-HU" sz="1400" b="1" dirty="0" smtClean="0">
                <a:latin typeface="Ebrima" panose="02000000000000000000" pitchFamily="2" charset="0"/>
              </a:rPr>
              <a:t>KULTURÁLIS</a:t>
            </a:r>
            <a:r>
              <a:rPr lang="en-GB" sz="1400" dirty="0" smtClean="0">
                <a:latin typeface="Ebrima" panose="02000000000000000000" pitchFamily="2" charset="0"/>
              </a:rPr>
              <a:t>: </a:t>
            </a:r>
            <a:r>
              <a:rPr lang="hu-HU" sz="1400" dirty="0" smtClean="0">
                <a:latin typeface="Ebrima" panose="02000000000000000000" pitchFamily="2" charset="0"/>
              </a:rPr>
              <a:t>„Egy nőnek szüksége van a gyermekekre ahhoz, hogy teljes legyen az élete.</a:t>
            </a:r>
            <a:r>
              <a:rPr lang="en-GB" sz="1400" dirty="0" smtClean="0">
                <a:latin typeface="Ebrima" panose="02000000000000000000" pitchFamily="2" charset="0"/>
              </a:rPr>
              <a:t>”</a:t>
            </a:r>
            <a:endParaRPr lang="hu-HU" sz="1400" dirty="0" smtClean="0">
              <a:latin typeface="Ebrima" panose="02000000000000000000" pitchFamily="2" charset="0"/>
            </a:endParaRPr>
          </a:p>
          <a:p>
            <a:pPr lvl="1"/>
            <a:r>
              <a:rPr lang="hu-HU" sz="1400" b="1" dirty="0" smtClean="0">
                <a:latin typeface="Ebrima" panose="02000000000000000000" pitchFamily="2" charset="0"/>
              </a:rPr>
              <a:t>PSZICHOLÓGIAI</a:t>
            </a:r>
            <a:r>
              <a:rPr lang="en-GB" sz="1400" dirty="0" smtClean="0">
                <a:latin typeface="Ebrima" panose="02000000000000000000" pitchFamily="2" charset="0"/>
              </a:rPr>
              <a:t>: </a:t>
            </a:r>
            <a:r>
              <a:rPr lang="hu-HU" sz="1400" dirty="0" smtClean="0">
                <a:latin typeface="Ebrima" panose="02000000000000000000" pitchFamily="2" charset="0"/>
              </a:rPr>
              <a:t>„A gyerek szükséges a sikeres házassághoz.”</a:t>
            </a:r>
            <a:endParaRPr lang="hu-HU" sz="1800" dirty="0" smtClean="0">
              <a:latin typeface="Ebrima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87689"/>
            <a:ext cx="2986162" cy="6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Adatok, változók, módszerek 2.</a:t>
            </a:r>
            <a:endParaRPr lang="hu-HU" sz="28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hu-HU" sz="1800" dirty="0" smtClean="0">
                <a:solidFill>
                  <a:srgbClr val="00B0F0"/>
                </a:solidFill>
                <a:latin typeface="Ebrima" panose="02000000000000000000" pitchFamily="2" charset="0"/>
              </a:rPr>
              <a:t>Egyéni szintű változók:</a:t>
            </a:r>
          </a:p>
          <a:p>
            <a:pPr lvl="1"/>
            <a:r>
              <a:rPr lang="hu-HU" sz="1400" i="1" dirty="0" smtClean="0">
                <a:latin typeface="Ebrima" panose="02000000000000000000" pitchFamily="2" charset="0"/>
              </a:rPr>
              <a:t>Társadalmi-demográfiai háttér</a:t>
            </a:r>
            <a:r>
              <a:rPr lang="hu-HU" sz="1400" dirty="0" smtClean="0">
                <a:latin typeface="Ebrima" panose="02000000000000000000" pitchFamily="2" charset="0"/>
              </a:rPr>
              <a:t>: nem, korcsoport, családi állapot/párkapcsolati helyzet, van-e gyermeke, iskolai végzettség, munkaerő-piaci státusz, jövedelem</a:t>
            </a:r>
          </a:p>
          <a:p>
            <a:pPr lvl="1"/>
            <a:r>
              <a:rPr lang="hu-HU" sz="1400" i="1" dirty="0" smtClean="0">
                <a:latin typeface="Ebrima" panose="02000000000000000000" pitchFamily="2" charset="0"/>
              </a:rPr>
              <a:t>Vallás</a:t>
            </a:r>
            <a:r>
              <a:rPr lang="hu-HU" sz="1400" dirty="0" smtClean="0">
                <a:latin typeface="Ebrima" panose="02000000000000000000" pitchFamily="2" charset="0"/>
              </a:rPr>
              <a:t>: vallásosság, felekezet</a:t>
            </a:r>
          </a:p>
          <a:p>
            <a:pPr lvl="1"/>
            <a:r>
              <a:rPr lang="hu-HU" sz="1400" i="1" dirty="0" smtClean="0">
                <a:latin typeface="Ebrima" panose="02000000000000000000" pitchFamily="2" charset="0"/>
              </a:rPr>
              <a:t>Családi értékek és nemi szerepek</a:t>
            </a:r>
            <a:r>
              <a:rPr lang="hu-HU" sz="1400" dirty="0" smtClean="0">
                <a:latin typeface="Ebrima" panose="02000000000000000000" pitchFamily="2" charset="0"/>
              </a:rPr>
              <a:t>: házasság idejétmúlt intézmény, válás megengedhető, nők igazából otthont és gyermeket akarnak</a:t>
            </a:r>
          </a:p>
          <a:p>
            <a:pPr lvl="1"/>
            <a:r>
              <a:rPr lang="hu-HU" sz="1400" i="1" dirty="0" smtClean="0">
                <a:latin typeface="Ebrima" panose="02000000000000000000" pitchFamily="2" charset="0"/>
              </a:rPr>
              <a:t>Etnikai nacionalizmus </a:t>
            </a:r>
            <a:r>
              <a:rPr lang="hu-HU" sz="1400" dirty="0" smtClean="0">
                <a:latin typeface="Ebrima" panose="02000000000000000000" pitchFamily="2" charset="0"/>
              </a:rPr>
              <a:t>(… ősök/felmenők esetén lesz valaki igazi …), </a:t>
            </a:r>
            <a:r>
              <a:rPr lang="hu-HU" sz="1400" i="1" dirty="0" smtClean="0">
                <a:latin typeface="Ebrima" panose="02000000000000000000" pitchFamily="2" charset="0"/>
              </a:rPr>
              <a:t>idegenellenesség </a:t>
            </a:r>
            <a:r>
              <a:rPr lang="hu-HU" sz="1400" dirty="0" smtClean="0">
                <a:latin typeface="Ebrima" panose="02000000000000000000" pitchFamily="2" charset="0"/>
              </a:rPr>
              <a:t>(nem szeretne bevándorlót/vendégmunkást szomszédjának)</a:t>
            </a:r>
          </a:p>
          <a:p>
            <a:r>
              <a:rPr lang="hu-HU" sz="1800" dirty="0" smtClean="0">
                <a:solidFill>
                  <a:srgbClr val="0070C0"/>
                </a:solidFill>
                <a:latin typeface="Ebrima" panose="02000000000000000000" pitchFamily="2" charset="0"/>
              </a:rPr>
              <a:t>Makro szintű demográfiai indikátorok </a:t>
            </a:r>
            <a:r>
              <a:rPr lang="hu-HU" sz="1800" dirty="0" smtClean="0">
                <a:latin typeface="Ebrima" panose="02000000000000000000" pitchFamily="2" charset="0"/>
              </a:rPr>
              <a:t>: </a:t>
            </a:r>
          </a:p>
          <a:p>
            <a:pPr lvl="1"/>
            <a:r>
              <a:rPr lang="hu-HU" sz="1400" dirty="0" smtClean="0">
                <a:latin typeface="Ebrima" panose="02000000000000000000" pitchFamily="2" charset="0"/>
              </a:rPr>
              <a:t>Népességszám változása a megelőző 10 évben (%) (ENSZ)</a:t>
            </a:r>
          </a:p>
          <a:p>
            <a:pPr lvl="1"/>
            <a:r>
              <a:rPr lang="hu-HU" sz="1400" dirty="0" smtClean="0">
                <a:latin typeface="Ebrima" panose="02000000000000000000" pitchFamily="2" charset="0"/>
              </a:rPr>
              <a:t>Teljes termékenységi arányszám (ENSZ)</a:t>
            </a:r>
          </a:p>
          <a:p>
            <a:pPr lvl="1"/>
            <a:r>
              <a:rPr lang="hu-HU" sz="1400" dirty="0" smtClean="0">
                <a:latin typeface="Ebrima" panose="02000000000000000000" pitchFamily="2" charset="0"/>
              </a:rPr>
              <a:t>Gyermektelenek aránya (EVS)</a:t>
            </a:r>
          </a:p>
          <a:p>
            <a:pPr lvl="1"/>
            <a:r>
              <a:rPr lang="hu-HU" sz="1400" dirty="0" smtClean="0">
                <a:latin typeface="Ebrima" panose="02000000000000000000" pitchFamily="2" charset="0"/>
              </a:rPr>
              <a:t>Külföldiek (</a:t>
            </a:r>
            <a:r>
              <a:rPr lang="hu-HU" sz="1400" dirty="0" err="1" smtClean="0">
                <a:latin typeface="Ebrima" panose="02000000000000000000" pitchFamily="2" charset="0"/>
              </a:rPr>
              <a:t>stock</a:t>
            </a:r>
            <a:r>
              <a:rPr lang="hu-HU" sz="1400" dirty="0" smtClean="0">
                <a:latin typeface="Ebrima" panose="02000000000000000000" pitchFamily="2" charset="0"/>
              </a:rPr>
              <a:t>) aránya a teljes népességszámhoz képest (%) (ENSZ)</a:t>
            </a:r>
          </a:p>
          <a:p>
            <a:r>
              <a:rPr lang="hu-HU" sz="1800" dirty="0" smtClean="0">
                <a:latin typeface="Ebrima" panose="02000000000000000000" pitchFamily="2" charset="0"/>
              </a:rPr>
              <a:t>Módszer: többszintű logisztikus regresszió (átlagos marginális hatások)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hu-HU" altLang="en-US" smtClean="0"/>
              <a:pPr/>
              <a:t>6</a:t>
            </a:fld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39654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9248" y="2276872"/>
            <a:ext cx="8229600" cy="114300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Eredmények 1</a:t>
            </a:r>
            <a:r>
              <a:rPr lang="en-GB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:</a:t>
            </a:r>
            <a: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/>
            </a:r>
            <a:b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</a:br>
            <a: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 pronatalista attitűdök Európában</a:t>
            </a:r>
            <a:endParaRPr lang="en-GB" sz="32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hu-HU" altLang="en-US" smtClean="0"/>
              <a:pPr/>
              <a:t>7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5882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44" y="794968"/>
            <a:ext cx="7220712" cy="537819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51746"/>
            <a:ext cx="8784976" cy="728981"/>
          </a:xfrm>
        </p:spPr>
        <p:txBody>
          <a:bodyPr/>
          <a:lstStyle/>
          <a:p>
            <a:r>
              <a:rPr lang="hu-HU" sz="28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 pronatalista állításokkal egyetértők aránya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hu-HU" altLang="en-US" smtClean="0"/>
              <a:pPr/>
              <a:t>8</a:t>
            </a:fld>
            <a:endParaRPr lang="hu-HU" altLang="en-US"/>
          </a:p>
        </p:txBody>
      </p:sp>
      <p:sp>
        <p:nvSpPr>
          <p:cNvPr id="10" name="Téglalap 9"/>
          <p:cNvSpPr/>
          <p:nvPr/>
        </p:nvSpPr>
        <p:spPr>
          <a:xfrm>
            <a:off x="107504" y="5737393"/>
            <a:ext cx="2664296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u-HU" sz="1200" b="1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Átlagok (teljes minta)</a:t>
            </a:r>
            <a:r>
              <a:rPr lang="en-GB" sz="1200" b="1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:</a:t>
            </a:r>
          </a:p>
          <a:p>
            <a:r>
              <a:rPr lang="en-GB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- </a:t>
            </a:r>
            <a:r>
              <a:rPr lang="hu-HU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Ideológiai</a:t>
            </a:r>
            <a:r>
              <a:rPr lang="en-GB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: </a:t>
            </a:r>
            <a:r>
              <a:rPr lang="hu-HU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	    </a:t>
            </a:r>
            <a:r>
              <a:rPr lang="en-GB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33</a:t>
            </a:r>
            <a:r>
              <a:rPr lang="hu-HU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,</a:t>
            </a:r>
            <a:r>
              <a:rPr lang="en-GB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7</a:t>
            </a:r>
            <a:endParaRPr lang="en-GB" sz="1200" dirty="0" smtClean="0">
              <a:latin typeface="Ebrima" panose="02000000000000000000" pitchFamily="2" charset="0"/>
              <a:ea typeface="Times New Roman" panose="02020603050405020304" pitchFamily="18" charset="0"/>
            </a:endParaRPr>
          </a:p>
          <a:p>
            <a:r>
              <a:rPr lang="en-GB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- </a:t>
            </a:r>
            <a:r>
              <a:rPr lang="hu-HU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Kulturális</a:t>
            </a:r>
            <a:r>
              <a:rPr lang="en-GB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: </a:t>
            </a:r>
            <a:r>
              <a:rPr lang="hu-HU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	    </a:t>
            </a:r>
            <a:r>
              <a:rPr lang="en-GB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56</a:t>
            </a:r>
            <a:r>
              <a:rPr lang="hu-HU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,</a:t>
            </a:r>
            <a:r>
              <a:rPr lang="en-GB" sz="1200" dirty="0" smtClean="0">
                <a:solidFill>
                  <a:srgbClr val="000000"/>
                </a:solidFill>
                <a:latin typeface="Ebrima" panose="02000000000000000000" pitchFamily="2" charset="0"/>
                <a:ea typeface="Times New Roman" panose="02020603050405020304" pitchFamily="18" charset="0"/>
              </a:rPr>
              <a:t>7</a:t>
            </a:r>
          </a:p>
          <a:p>
            <a:r>
              <a:rPr lang="en-GB" sz="1200" dirty="0" smtClean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- </a:t>
            </a:r>
            <a:r>
              <a:rPr lang="hu-HU" sz="1200" dirty="0" smtClean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Pszichológiai</a:t>
            </a:r>
            <a:r>
              <a:rPr lang="en-GB" sz="1200" dirty="0" smtClean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:</a:t>
            </a:r>
            <a:r>
              <a:rPr lang="hu-HU" sz="1200" dirty="0" smtClean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200" dirty="0" smtClean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 65</a:t>
            </a:r>
            <a:r>
              <a:rPr lang="hu-HU" sz="1200" dirty="0" smtClean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,</a:t>
            </a:r>
            <a:r>
              <a:rPr lang="en-GB" sz="1200" dirty="0" smtClean="0">
                <a:effectLst/>
                <a:latin typeface="Ebrima" panose="02000000000000000000" pitchFamily="2" charset="0"/>
                <a:ea typeface="Times New Roman" panose="02020603050405020304" pitchFamily="18" charset="0"/>
              </a:rPr>
              <a:t>0</a:t>
            </a:r>
          </a:p>
          <a:p>
            <a:r>
              <a:rPr lang="hu-HU" sz="1200" b="1" dirty="0" smtClean="0">
                <a:latin typeface="Ebrima" panose="02000000000000000000" pitchFamily="2" charset="0"/>
                <a:ea typeface="Times New Roman" panose="02020603050405020304" pitchFamily="18" charset="0"/>
              </a:rPr>
              <a:t>Korrelációs együtthatók</a:t>
            </a:r>
            <a:r>
              <a:rPr lang="en-GB" sz="1200" b="1" dirty="0" smtClean="0">
                <a:latin typeface="Ebrima" panose="02000000000000000000" pitchFamily="2" charset="0"/>
                <a:ea typeface="Times New Roman" panose="02020603050405020304" pitchFamily="18" charset="0"/>
              </a:rPr>
              <a:t>: </a:t>
            </a:r>
            <a:r>
              <a:rPr lang="en-GB" sz="1200" dirty="0" smtClean="0">
                <a:latin typeface="Ebrima" panose="02000000000000000000" pitchFamily="2" charset="0"/>
                <a:ea typeface="Times New Roman" panose="02020603050405020304" pitchFamily="18" charset="0"/>
              </a:rPr>
              <a:t>0</a:t>
            </a:r>
            <a:r>
              <a:rPr lang="hu-HU" sz="1200" dirty="0" smtClean="0">
                <a:latin typeface="Ebrima" panose="02000000000000000000" pitchFamily="2" charset="0"/>
                <a:ea typeface="Times New Roman" panose="02020603050405020304" pitchFamily="18" charset="0"/>
              </a:rPr>
              <a:t>,</a:t>
            </a:r>
            <a:r>
              <a:rPr lang="en-GB" sz="1200" dirty="0" smtClean="0">
                <a:latin typeface="Ebrima" panose="02000000000000000000" pitchFamily="2" charset="0"/>
                <a:ea typeface="Times New Roman" panose="02020603050405020304" pitchFamily="18" charset="0"/>
              </a:rPr>
              <a:t>73–0</a:t>
            </a:r>
            <a:r>
              <a:rPr lang="hu-HU" sz="1200" dirty="0" smtClean="0">
                <a:latin typeface="Ebrima" panose="02000000000000000000" pitchFamily="2" charset="0"/>
                <a:ea typeface="Times New Roman" panose="02020603050405020304" pitchFamily="18" charset="0"/>
              </a:rPr>
              <a:t>,</a:t>
            </a:r>
            <a:r>
              <a:rPr lang="en-GB" sz="1200" dirty="0" smtClean="0">
                <a:latin typeface="Ebrima" panose="02000000000000000000" pitchFamily="2" charset="0"/>
                <a:ea typeface="Times New Roman" panose="02020603050405020304" pitchFamily="18" charset="0"/>
              </a:rPr>
              <a:t>76</a:t>
            </a:r>
            <a:endParaRPr lang="en-GB" sz="1200" dirty="0">
              <a:latin typeface="Ebrima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372200" y="6389348"/>
            <a:ext cx="2036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Adatok: EVS 4 (2008–2010) </a:t>
            </a:r>
            <a:endParaRPr lang="hu-HU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9248" y="2276872"/>
            <a:ext cx="8229600" cy="1368152"/>
          </a:xfrm>
        </p:spPr>
        <p:txBody>
          <a:bodyPr/>
          <a:lstStyle/>
          <a:p>
            <a: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Eredmények 2</a:t>
            </a:r>
            <a:r>
              <a:rPr lang="en-GB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: </a:t>
            </a:r>
            <a: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/>
            </a:r>
            <a:b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</a:br>
            <a:r>
              <a:rPr lang="hu-HU" sz="3200" b="1" dirty="0" smtClean="0">
                <a:solidFill>
                  <a:srgbClr val="000099"/>
                </a:solidFill>
                <a:latin typeface="Ebrima" panose="02000000000000000000" pitchFamily="2" charset="0"/>
              </a:rPr>
              <a:t>Az egyéni szintű változók összefüggése az ideológiai pronatalista attitűddel</a:t>
            </a:r>
            <a:endParaRPr lang="en-GB" sz="3200" b="1" dirty="0">
              <a:solidFill>
                <a:srgbClr val="000099"/>
              </a:solidFill>
              <a:latin typeface="Ebrima" panose="02000000000000000000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0581-AB31-4D4C-B5B3-60E9E3E3193C}" type="slidenum">
              <a:rPr lang="hu-HU" altLang="en-US" smtClean="0"/>
              <a:pPr/>
              <a:t>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1298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21216</TotalTime>
  <Words>740</Words>
  <Application>Microsoft Office PowerPoint</Application>
  <PresentationFormat>Diavetítés a képernyőre (4:3 oldalarány)</PresentationFormat>
  <Paragraphs>136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Ebrima</vt:lpstr>
      <vt:lpstr>Times New Roman</vt:lpstr>
      <vt:lpstr>Wingdings</vt:lpstr>
      <vt:lpstr>Wingdings 2</vt:lpstr>
      <vt:lpstr>Alapértelmezett terv</vt:lpstr>
      <vt:lpstr>A gyermekvállalást támogató nézetek és demográfiai változások Európában</vt:lpstr>
      <vt:lpstr> Háttér: mi az a pronatalizmus?</vt:lpstr>
      <vt:lpstr>Háttér: a pronatalista attitűdök dimenziói</vt:lpstr>
      <vt:lpstr>A kutatás céljai</vt:lpstr>
      <vt:lpstr>Adatok, változók, módszerek 1.</vt:lpstr>
      <vt:lpstr>Adatok, változók, módszerek 2.</vt:lpstr>
      <vt:lpstr>Eredmények 1: A pronatalista attitűdök Európában</vt:lpstr>
      <vt:lpstr>A pronatalista állításokkal egyetértők aránya</vt:lpstr>
      <vt:lpstr>Eredmények 2:  Az egyéni szintű változók összefüggése az ideológiai pronatalista attitűddel</vt:lpstr>
      <vt:lpstr>Egyéni tényezők – demográfiai háttér</vt:lpstr>
      <vt:lpstr>Egyéni tényezők – társadalmi helyzet</vt:lpstr>
      <vt:lpstr>Egyéni tényezők – értékek, attitűdök</vt:lpstr>
      <vt:lpstr>Eredmények 3: A makro szintű változók összefüggése az ideológiai pronatalista attitűddel</vt:lpstr>
      <vt:lpstr>Demográfiai makroindikátorok</vt:lpstr>
      <vt:lpstr>Következtetések 1.</vt:lpstr>
      <vt:lpstr>Következtetések 2.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első tartós párkapcsolat utáni fertilitási mintázatok Európában</dc:title>
  <dc:creator>X</dc:creator>
  <cp:lastModifiedBy>Szalma Ivett</cp:lastModifiedBy>
  <cp:revision>896</cp:revision>
  <dcterms:created xsi:type="dcterms:W3CDTF">2013-04-10T06:16:49Z</dcterms:created>
  <dcterms:modified xsi:type="dcterms:W3CDTF">2022-10-13T12:11:47Z</dcterms:modified>
</cp:coreProperties>
</file>