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 id="2147483660" r:id="rId4"/>
  </p:sldMasterIdLst>
  <p:sldIdLst>
    <p:sldId id="263" r:id="rId5"/>
    <p:sldId id="292" r:id="rId6"/>
    <p:sldId id="291" r:id="rId7"/>
    <p:sldId id="294" r:id="rId8"/>
    <p:sldId id="297" r:id="rId9"/>
    <p:sldId id="296" r:id="rId10"/>
    <p:sldId id="285" r:id="rId11"/>
    <p:sldId id="278" r:id="rId12"/>
    <p:sldId id="276" r:id="rId13"/>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E9780D5-F9D7-3AAC-D033-3A4F69EC2CE9}" name="Szalma Ivett" initials="IS" userId="S::szalma.ivett@tk.mta.hu::ef521e54-5f20-4fcd-9a36-3efcfe487a5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8D31"/>
    <a:srgbClr val="A68E33"/>
    <a:srgbClr val="7E5485"/>
    <a:srgbClr val="B35326"/>
    <a:srgbClr val="1D6C78"/>
    <a:srgbClr val="6A8A8E"/>
    <a:srgbClr val="9BBDC3"/>
    <a:srgbClr val="B85527"/>
    <a:srgbClr val="1E707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8/10/relationships/authors" Target="authors.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8ADF4B1-DDE4-5360-767C-D6CC6E89F84F}"/>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32C09135-76A3-A053-CAA2-956F65722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4E948721-94C7-6EFF-5D5C-4692493BEAE6}"/>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5" name="Élőláb helye 4">
            <a:extLst>
              <a:ext uri="{FF2B5EF4-FFF2-40B4-BE49-F238E27FC236}">
                <a16:creationId xmlns:a16="http://schemas.microsoft.com/office/drawing/2014/main" id="{058AC46C-E3C0-A2F0-B5FB-DE6F5285D9C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4892896-591C-8D55-AE04-EE63D1F75C93}"/>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727211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3B0FCE7-8492-AD66-50A3-7688E6C9AFC3}"/>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18E8AB08-11B8-B1CA-EA31-8342CFD73E62}"/>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E4E824A2-D7EC-0DF9-DA21-B2B5730C231B}"/>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5" name="Élőláb helye 4">
            <a:extLst>
              <a:ext uri="{FF2B5EF4-FFF2-40B4-BE49-F238E27FC236}">
                <a16:creationId xmlns:a16="http://schemas.microsoft.com/office/drawing/2014/main" id="{5CABFE95-4084-E64D-8ACD-83429D5A2464}"/>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9D163DD7-4D8D-247D-7AE8-3665B6C093A6}"/>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37336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7F9BD0C4-E1BC-F042-FF95-15CCC299D1F6}"/>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C9C4848D-9502-6B43-7DB1-2F3CB367B30E}"/>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C7BAC30-52B7-F04F-EF66-F2EF8100979B}"/>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5" name="Élőláb helye 4">
            <a:extLst>
              <a:ext uri="{FF2B5EF4-FFF2-40B4-BE49-F238E27FC236}">
                <a16:creationId xmlns:a16="http://schemas.microsoft.com/office/drawing/2014/main" id="{2028FFAF-EDAE-2D3C-DCF5-407C572768D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041165F2-AB54-1406-F73B-F5C29B846F49}"/>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496795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 content">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BC12F70C-DEAB-4161-816B-05AA0DC262E5}"/>
              </a:ext>
            </a:extLst>
          </p:cNvPr>
          <p:cNvSpPr>
            <a:spLocks noGrp="1"/>
          </p:cNvSpPr>
          <p:nvPr>
            <p:ph type="subTitle" idx="1" hasCustomPrompt="1"/>
          </p:nvPr>
        </p:nvSpPr>
        <p:spPr>
          <a:xfrm>
            <a:off x="468000" y="216000"/>
            <a:ext cx="10440000" cy="1008000"/>
          </a:xfrm>
          <a:prstGeom prst="rect">
            <a:avLst/>
          </a:prstGeom>
        </p:spPr>
        <p:txBody>
          <a:bodyPr lIns="0" tIns="0" rIns="0" bIns="0" anchor="t" anchorCtr="0">
            <a:normAutofit/>
          </a:bodyPr>
          <a:lstStyle>
            <a:lvl1pPr marL="0" indent="0" algn="l">
              <a:lnSpc>
                <a:spcPct val="100000"/>
              </a:lnSpc>
              <a:spcBef>
                <a:spcPts val="0"/>
              </a:spcBef>
              <a:buNone/>
              <a:defRPr sz="2800" b="1">
                <a:latin typeface="Georgia" panose="02040502050405020303" pitchFamily="18"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dirty="0"/>
              <a:t>Click to edit Master title style</a:t>
            </a:r>
            <a:endParaRPr lang="hu-HU" dirty="0"/>
          </a:p>
        </p:txBody>
      </p:sp>
      <p:sp>
        <p:nvSpPr>
          <p:cNvPr id="6" name="Tartalom helye 2">
            <a:extLst>
              <a:ext uri="{FF2B5EF4-FFF2-40B4-BE49-F238E27FC236}">
                <a16:creationId xmlns:a16="http://schemas.microsoft.com/office/drawing/2014/main" id="{2898A189-3D20-4F4D-A083-1E28FA59D18A}"/>
              </a:ext>
            </a:extLst>
          </p:cNvPr>
          <p:cNvSpPr>
            <a:spLocks noGrp="1"/>
          </p:cNvSpPr>
          <p:nvPr>
            <p:ph sz="quarter" idx="15"/>
          </p:nvPr>
        </p:nvSpPr>
        <p:spPr>
          <a:xfrm>
            <a:off x="468000" y="1438275"/>
            <a:ext cx="11358942" cy="4918075"/>
          </a:xfrm>
          <a:prstGeom prst="rect">
            <a:avLst/>
          </a:prstGeom>
        </p:spPr>
        <p:txBody>
          <a:bodyPr/>
          <a:lstStyle>
            <a:lvl1pPr marL="228600" indent="-228600">
              <a:buClr>
                <a:srgbClr val="F5C832"/>
              </a:buClr>
              <a:buFont typeface="Wingdings" panose="05000000000000000000" pitchFamily="2" charset="2"/>
              <a:buChar char="§"/>
              <a:defRPr sz="1800">
                <a:latin typeface="Arial" panose="020B0604020202020204" pitchFamily="34" charset="0"/>
                <a:cs typeface="Arial" panose="020B0604020202020204" pitchFamily="34" charset="0"/>
              </a:defRPr>
            </a:lvl1pPr>
            <a:lvl2pPr marL="685800" indent="-228600">
              <a:buClr>
                <a:srgbClr val="F5C832"/>
              </a:buClr>
              <a:buFont typeface="Wingdings" panose="05000000000000000000" pitchFamily="2" charset="2"/>
              <a:buChar char="§"/>
              <a:defRPr sz="1600">
                <a:latin typeface="Arial" panose="020B0604020202020204" pitchFamily="34" charset="0"/>
                <a:cs typeface="Arial" panose="020B0604020202020204" pitchFamily="34" charset="0"/>
              </a:defRPr>
            </a:lvl2pPr>
            <a:lvl3pPr marL="1143000" indent="-228600">
              <a:buClr>
                <a:srgbClr val="F5C832"/>
              </a:buClr>
              <a:buFont typeface="Wingdings" panose="05000000000000000000" pitchFamily="2" charset="2"/>
              <a:buChar char="§"/>
              <a:defRPr sz="1400">
                <a:latin typeface="Arial" panose="020B0604020202020204" pitchFamily="34" charset="0"/>
                <a:cs typeface="Arial" panose="020B0604020202020204" pitchFamily="34" charset="0"/>
              </a:defRPr>
            </a:lvl3pPr>
            <a:lvl4pPr marL="1600200" indent="-228600">
              <a:buClr>
                <a:srgbClr val="F5C832"/>
              </a:buClr>
              <a:buFont typeface="Wingdings" panose="05000000000000000000" pitchFamily="2" charset="2"/>
              <a:buChar char="§"/>
              <a:defRPr sz="1200">
                <a:latin typeface="Arial" panose="020B0604020202020204" pitchFamily="34" charset="0"/>
                <a:cs typeface="Arial" panose="020B0604020202020204" pitchFamily="34" charset="0"/>
              </a:defRPr>
            </a:lvl4pPr>
            <a:lvl5pPr marL="2057400" indent="-228600">
              <a:buClr>
                <a:srgbClr val="F5C832"/>
              </a:buClr>
              <a:buFont typeface="Wingdings" panose="05000000000000000000" pitchFamily="2" charset="2"/>
              <a:buChar cha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hu-HU" dirty="0"/>
          </a:p>
        </p:txBody>
      </p:sp>
    </p:spTree>
    <p:extLst>
      <p:ext uri="{BB962C8B-B14F-4D97-AF65-F5344CB8AC3E}">
        <p14:creationId xmlns:p14="http://schemas.microsoft.com/office/powerpoint/2010/main" val="2155933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1621B22-D365-495C-88F1-1B023545CFE9}"/>
              </a:ext>
            </a:extLst>
          </p:cNvPr>
          <p:cNvSpPr>
            <a:spLocks noGrp="1"/>
          </p:cNvSpPr>
          <p:nvPr>
            <p:ph type="ctrTitle"/>
          </p:nvPr>
        </p:nvSpPr>
        <p:spPr>
          <a:xfrm>
            <a:off x="981075" y="1600201"/>
            <a:ext cx="9144000" cy="1828800"/>
          </a:xfrm>
        </p:spPr>
        <p:txBody>
          <a:bodyPr anchor="t" anchorCtr="0">
            <a:normAutofit/>
          </a:bodyPr>
          <a:lstStyle>
            <a:lvl1pPr algn="l">
              <a:defRPr sz="4400" b="1">
                <a:solidFill>
                  <a:schemeClr val="accent1"/>
                </a:solidFill>
                <a:latin typeface="Georgia" panose="02040502050405020303" pitchFamily="18" charset="0"/>
              </a:defRPr>
            </a:lvl1pPr>
          </a:lstStyle>
          <a:p>
            <a:r>
              <a:rPr lang="hu-HU"/>
              <a:t>Mintacím szerkesztése</a:t>
            </a:r>
            <a:endParaRPr lang="hu-HU" dirty="0"/>
          </a:p>
        </p:txBody>
      </p:sp>
      <p:sp>
        <p:nvSpPr>
          <p:cNvPr id="3" name="Alcím 2">
            <a:extLst>
              <a:ext uri="{FF2B5EF4-FFF2-40B4-BE49-F238E27FC236}">
                <a16:creationId xmlns:a16="http://schemas.microsoft.com/office/drawing/2014/main" id="{8CC58CEF-E392-45B5-BDE8-D20516C7564A}"/>
              </a:ext>
            </a:extLst>
          </p:cNvPr>
          <p:cNvSpPr>
            <a:spLocks noGrp="1"/>
          </p:cNvSpPr>
          <p:nvPr>
            <p:ph type="subTitle" idx="1"/>
          </p:nvPr>
        </p:nvSpPr>
        <p:spPr>
          <a:xfrm>
            <a:off x="981075" y="3602038"/>
            <a:ext cx="7389841" cy="1655762"/>
          </a:xfrm>
        </p:spPr>
        <p:txBody>
          <a:bodyPr>
            <a:normAutofit/>
          </a:bodyPr>
          <a:lstStyle>
            <a:lvl1pPr marL="0" indent="0" algn="l">
              <a:buNone/>
              <a:defRPr sz="4000" i="0">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pic>
        <p:nvPicPr>
          <p:cNvPr id="7" name="Picture 4">
            <a:extLst>
              <a:ext uri="{FF2B5EF4-FFF2-40B4-BE49-F238E27FC236}">
                <a16:creationId xmlns:a16="http://schemas.microsoft.com/office/drawing/2014/main" id="{0168CCA1-A3E8-48EC-AA71-6C3EC07B53CA}"/>
              </a:ext>
            </a:extLst>
          </p:cNvPr>
          <p:cNvPicPr>
            <a:picLocks noChangeAspect="1"/>
          </p:cNvPicPr>
          <p:nvPr userDrawn="1"/>
        </p:nvPicPr>
        <p:blipFill>
          <a:blip r:embed="rId2"/>
          <a:stretch>
            <a:fillRect/>
          </a:stretch>
        </p:blipFill>
        <p:spPr>
          <a:xfrm rot="18900000">
            <a:off x="8612223" y="3585940"/>
            <a:ext cx="2544996" cy="2544996"/>
          </a:xfrm>
          <a:prstGeom prst="rect">
            <a:avLst/>
          </a:prstGeom>
        </p:spPr>
      </p:pic>
      <p:sp>
        <p:nvSpPr>
          <p:cNvPr id="13" name="Szöveg helye 12">
            <a:extLst>
              <a:ext uri="{FF2B5EF4-FFF2-40B4-BE49-F238E27FC236}">
                <a16:creationId xmlns:a16="http://schemas.microsoft.com/office/drawing/2014/main" id="{E7C88084-184B-4E45-86E3-B471C8510B1E}"/>
              </a:ext>
            </a:extLst>
          </p:cNvPr>
          <p:cNvSpPr>
            <a:spLocks noGrp="1"/>
          </p:cNvSpPr>
          <p:nvPr userDrawn="1">
            <p:ph type="body" sz="quarter" idx="11" hasCustomPrompt="1"/>
          </p:nvPr>
        </p:nvSpPr>
        <p:spPr>
          <a:xfrm>
            <a:off x="981074" y="5400212"/>
            <a:ext cx="7389841" cy="386308"/>
          </a:xfrm>
        </p:spPr>
        <p:txBody>
          <a:bodyPr>
            <a:normAutofit/>
          </a:bodyPr>
          <a:lstStyle>
            <a:lvl1pPr marL="0" indent="0">
              <a:buNone/>
              <a:defRPr sz="2000">
                <a:solidFill>
                  <a:schemeClr val="accent1"/>
                </a:solidFill>
                <a:latin typeface="+mj-lt"/>
              </a:defRPr>
            </a:lvl1pPr>
            <a:lvl2pPr marL="457200" indent="0">
              <a:buNone/>
              <a:defRPr/>
            </a:lvl2pPr>
          </a:lstStyle>
          <a:p>
            <a:pPr lvl="0"/>
            <a:r>
              <a:rPr lang="en-US" noProof="0" dirty="0"/>
              <a:t>Author</a:t>
            </a:r>
            <a:r>
              <a:rPr lang="hu-HU" dirty="0"/>
              <a:t>: </a:t>
            </a:r>
          </a:p>
        </p:txBody>
      </p:sp>
      <p:pic>
        <p:nvPicPr>
          <p:cNvPr id="9" name="Kép 8">
            <a:extLst>
              <a:ext uri="{FF2B5EF4-FFF2-40B4-BE49-F238E27FC236}">
                <a16:creationId xmlns:a16="http://schemas.microsoft.com/office/drawing/2014/main" id="{AEFD3DBF-40CF-4739-B3A5-EDB6B02D5CBB}"/>
              </a:ext>
            </a:extLst>
          </p:cNvPr>
          <p:cNvPicPr>
            <a:picLocks noChangeAspect="1"/>
          </p:cNvPicPr>
          <p:nvPr userDrawn="1"/>
        </p:nvPicPr>
        <p:blipFill>
          <a:blip r:embed="rId3"/>
          <a:stretch>
            <a:fillRect/>
          </a:stretch>
        </p:blipFill>
        <p:spPr>
          <a:xfrm>
            <a:off x="571965" y="584200"/>
            <a:ext cx="1609200" cy="540000"/>
          </a:xfrm>
          <a:prstGeom prst="rect">
            <a:avLst/>
          </a:prstGeom>
        </p:spPr>
      </p:pic>
    </p:spTree>
    <p:extLst>
      <p:ext uri="{BB962C8B-B14F-4D97-AF65-F5344CB8AC3E}">
        <p14:creationId xmlns:p14="http://schemas.microsoft.com/office/powerpoint/2010/main" val="1584937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1621B22-D365-495C-88F1-1B023545CFE9}"/>
              </a:ext>
            </a:extLst>
          </p:cNvPr>
          <p:cNvSpPr>
            <a:spLocks noGrp="1"/>
          </p:cNvSpPr>
          <p:nvPr>
            <p:ph type="ctrTitle"/>
          </p:nvPr>
        </p:nvSpPr>
        <p:spPr>
          <a:xfrm>
            <a:off x="981074" y="1600201"/>
            <a:ext cx="10372725" cy="1828800"/>
          </a:xfrm>
        </p:spPr>
        <p:txBody>
          <a:bodyPr anchor="t" anchorCtr="0">
            <a:normAutofit/>
          </a:bodyPr>
          <a:lstStyle>
            <a:lvl1pPr algn="l">
              <a:defRPr sz="4400" b="1">
                <a:latin typeface="Georgia" panose="02040502050405020303" pitchFamily="18" charset="0"/>
              </a:defRPr>
            </a:lvl1pPr>
          </a:lstStyle>
          <a:p>
            <a:r>
              <a:rPr lang="hu-HU"/>
              <a:t>Mintacím szerkesztése</a:t>
            </a:r>
            <a:endParaRPr lang="hu-HU" dirty="0"/>
          </a:p>
        </p:txBody>
      </p:sp>
      <p:sp>
        <p:nvSpPr>
          <p:cNvPr id="3" name="Alcím 2">
            <a:extLst>
              <a:ext uri="{FF2B5EF4-FFF2-40B4-BE49-F238E27FC236}">
                <a16:creationId xmlns:a16="http://schemas.microsoft.com/office/drawing/2014/main" id="{8CC58CEF-E392-45B5-BDE8-D20516C7564A}"/>
              </a:ext>
            </a:extLst>
          </p:cNvPr>
          <p:cNvSpPr>
            <a:spLocks noGrp="1"/>
          </p:cNvSpPr>
          <p:nvPr>
            <p:ph type="subTitle" idx="1"/>
          </p:nvPr>
        </p:nvSpPr>
        <p:spPr>
          <a:xfrm>
            <a:off x="981074" y="3602038"/>
            <a:ext cx="7347164" cy="1655762"/>
          </a:xfrm>
        </p:spPr>
        <p:txBody>
          <a:bodyPr>
            <a:normAutofit/>
          </a:bodyPr>
          <a:lstStyle>
            <a:lvl1pPr marL="0" indent="0" algn="l">
              <a:buNone/>
              <a:defRPr sz="4000">
                <a:latin typeface="+mj-lt"/>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pic>
        <p:nvPicPr>
          <p:cNvPr id="11" name="Picture 5">
            <a:extLst>
              <a:ext uri="{FF2B5EF4-FFF2-40B4-BE49-F238E27FC236}">
                <a16:creationId xmlns:a16="http://schemas.microsoft.com/office/drawing/2014/main" id="{4483763A-786D-4D99-8200-86D8AA433E0B}"/>
              </a:ext>
            </a:extLst>
          </p:cNvPr>
          <p:cNvPicPr>
            <a:picLocks noChangeAspect="1"/>
          </p:cNvPicPr>
          <p:nvPr userDrawn="1"/>
        </p:nvPicPr>
        <p:blipFill>
          <a:blip r:embed="rId2"/>
          <a:stretch>
            <a:fillRect/>
          </a:stretch>
        </p:blipFill>
        <p:spPr>
          <a:xfrm>
            <a:off x="8328238" y="3301340"/>
            <a:ext cx="3107796" cy="3107796"/>
          </a:xfrm>
          <a:prstGeom prst="rect">
            <a:avLst/>
          </a:prstGeom>
        </p:spPr>
      </p:pic>
      <p:sp>
        <p:nvSpPr>
          <p:cNvPr id="12" name="Szöveg helye 12">
            <a:extLst>
              <a:ext uri="{FF2B5EF4-FFF2-40B4-BE49-F238E27FC236}">
                <a16:creationId xmlns:a16="http://schemas.microsoft.com/office/drawing/2014/main" id="{B7074CB3-3F50-4498-9366-DB66EA364697}"/>
              </a:ext>
            </a:extLst>
          </p:cNvPr>
          <p:cNvSpPr>
            <a:spLocks noGrp="1"/>
          </p:cNvSpPr>
          <p:nvPr userDrawn="1">
            <p:ph type="body" sz="quarter" idx="11" hasCustomPrompt="1"/>
          </p:nvPr>
        </p:nvSpPr>
        <p:spPr>
          <a:xfrm>
            <a:off x="981074" y="5430837"/>
            <a:ext cx="7372352" cy="386308"/>
          </a:xfrm>
        </p:spPr>
        <p:txBody>
          <a:bodyPr>
            <a:normAutofit/>
          </a:bodyPr>
          <a:lstStyle>
            <a:lvl1pPr marL="0" indent="0">
              <a:buNone/>
              <a:defRPr sz="2000">
                <a:latin typeface="+mj-lt"/>
              </a:defRPr>
            </a:lvl1pPr>
            <a:lvl2pPr marL="457200" indent="0">
              <a:buNone/>
              <a:defRPr/>
            </a:lvl2pPr>
          </a:lstStyle>
          <a:p>
            <a:pPr lvl="0"/>
            <a:r>
              <a:rPr lang="en-US" noProof="0" dirty="0"/>
              <a:t>Author</a:t>
            </a:r>
            <a:r>
              <a:rPr lang="hu-HU" dirty="0"/>
              <a:t>: </a:t>
            </a:r>
          </a:p>
        </p:txBody>
      </p:sp>
      <p:pic>
        <p:nvPicPr>
          <p:cNvPr id="7" name="Kép 8">
            <a:extLst>
              <a:ext uri="{FF2B5EF4-FFF2-40B4-BE49-F238E27FC236}">
                <a16:creationId xmlns:a16="http://schemas.microsoft.com/office/drawing/2014/main" id="{16EF7075-5098-4392-943F-445B683CEFD5}"/>
              </a:ext>
            </a:extLst>
          </p:cNvPr>
          <p:cNvPicPr>
            <a:picLocks noChangeAspect="1"/>
          </p:cNvPicPr>
          <p:nvPr userDrawn="1"/>
        </p:nvPicPr>
        <p:blipFill>
          <a:blip r:embed="rId3"/>
          <a:stretch>
            <a:fillRect/>
          </a:stretch>
        </p:blipFill>
        <p:spPr>
          <a:xfrm>
            <a:off x="571965" y="584200"/>
            <a:ext cx="1609200" cy="540000"/>
          </a:xfrm>
          <a:prstGeom prst="rect">
            <a:avLst/>
          </a:prstGeom>
        </p:spPr>
      </p:pic>
    </p:spTree>
    <p:extLst>
      <p:ext uri="{BB962C8B-B14F-4D97-AF65-F5344CB8AC3E}">
        <p14:creationId xmlns:p14="http://schemas.microsoft.com/office/powerpoint/2010/main" val="2981169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09EA643-95B2-A80E-D1DC-8E86CF9382C1}"/>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036BDB22-3D25-04CA-50C3-4F8634164F32}"/>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553CA7A2-48CA-BCFD-33F6-ED4610D9E7CD}"/>
              </a:ext>
            </a:extLst>
          </p:cNvPr>
          <p:cNvSpPr>
            <a:spLocks noGrp="1"/>
          </p:cNvSpPr>
          <p:nvPr>
            <p:ph type="dt" sz="half" idx="10"/>
          </p:nvPr>
        </p:nvSpPr>
        <p:spPr/>
        <p:txBody>
          <a:bodyPr/>
          <a:lstStyle/>
          <a:p>
            <a:fld id="{559C943E-1B53-436D-A662-C0B35D8AF9BD}" type="datetimeFigureOut">
              <a:rPr lang="hu-HU" smtClean="0"/>
              <a:t>2025. 01. 22.</a:t>
            </a:fld>
            <a:endParaRPr lang="hu-HU" dirty="0"/>
          </a:p>
        </p:txBody>
      </p:sp>
      <p:sp>
        <p:nvSpPr>
          <p:cNvPr id="5" name="Élőláb helye 4">
            <a:extLst>
              <a:ext uri="{FF2B5EF4-FFF2-40B4-BE49-F238E27FC236}">
                <a16:creationId xmlns:a16="http://schemas.microsoft.com/office/drawing/2014/main" id="{061356E3-8D8C-7782-5BEE-F8F186B60C2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7F70E53E-8D93-0AFD-AD8A-E0B0566584F2}"/>
              </a:ext>
            </a:extLst>
          </p:cNvPr>
          <p:cNvSpPr>
            <a:spLocks noGrp="1"/>
          </p:cNvSpPr>
          <p:nvPr>
            <p:ph type="sldNum" sz="quarter" idx="12"/>
          </p:nvPr>
        </p:nvSpPr>
        <p:spPr/>
        <p:txBody>
          <a:bodyPr/>
          <a:lstStyle/>
          <a:p>
            <a:fld id="{CD92FA29-CDB4-42BF-8BD4-6211B665DB72}" type="slidenum">
              <a:rPr lang="hu-HU" smtClean="0"/>
              <a:t>‹#›</a:t>
            </a:fld>
            <a:endParaRPr lang="hu-HU" dirty="0"/>
          </a:p>
        </p:txBody>
      </p:sp>
    </p:spTree>
    <p:extLst>
      <p:ext uri="{BB962C8B-B14F-4D97-AF65-F5344CB8AC3E}">
        <p14:creationId xmlns:p14="http://schemas.microsoft.com/office/powerpoint/2010/main" val="64953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F1F7602-3CBB-1DBA-DF53-BF2F09E19A6F}"/>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E216B879-8A50-272F-C490-BABD6C8443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1F3E38F4-8F4D-47A4-40BF-52C705ADE1D5}"/>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5" name="Élőláb helye 4">
            <a:extLst>
              <a:ext uri="{FF2B5EF4-FFF2-40B4-BE49-F238E27FC236}">
                <a16:creationId xmlns:a16="http://schemas.microsoft.com/office/drawing/2014/main" id="{6B4070F1-5080-B255-9F83-DD495E1C3DB9}"/>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EC26ECFE-0953-FACA-C790-362DF1A3DFDF}"/>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3126632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935E550-A316-8CB9-A393-6D0C4A3AD001}"/>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E0B4DAA8-D1A8-3D74-1755-151EA320B835}"/>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1F78B750-4461-FB86-881A-F068F3D63FB2}"/>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EFE1CD75-7BE8-43D5-0E5D-77EC659A83D9}"/>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6" name="Élőláb helye 5">
            <a:extLst>
              <a:ext uri="{FF2B5EF4-FFF2-40B4-BE49-F238E27FC236}">
                <a16:creationId xmlns:a16="http://schemas.microsoft.com/office/drawing/2014/main" id="{84E54ADD-5B8C-8779-2EB6-43BC050110C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1F090633-9524-CD39-71EB-1E409AE16AFE}"/>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70531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6AE8CDD-D96A-D432-7B70-34C7937942E2}"/>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E5566DA8-9BF5-94F2-C073-69A0A13ED6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E2CA0A0E-EA4E-D72F-2436-B4EEAFCA9D95}"/>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6A92B751-133B-A3DB-16DF-EB0E1B3F4F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742CFD94-D626-E8F5-05B5-E79CE7F389A9}"/>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0061C3EF-89B0-0297-BF9D-0D0BEB1AD6C8}"/>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8" name="Élőláb helye 7">
            <a:extLst>
              <a:ext uri="{FF2B5EF4-FFF2-40B4-BE49-F238E27FC236}">
                <a16:creationId xmlns:a16="http://schemas.microsoft.com/office/drawing/2014/main" id="{DD3F3AFB-19AF-EB11-D42C-02C3D6A43FA6}"/>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2A1E2AC9-F36C-DD97-6DB6-032460492EC9}"/>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001951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DEFB9BE-A5BB-6344-4E2A-63B2E9240563}"/>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0AF49248-9375-C186-AC1A-0B3E7F67DECC}"/>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4" name="Élőláb helye 3">
            <a:extLst>
              <a:ext uri="{FF2B5EF4-FFF2-40B4-BE49-F238E27FC236}">
                <a16:creationId xmlns:a16="http://schemas.microsoft.com/office/drawing/2014/main" id="{7C07EEC8-4B71-C4B3-9FD7-1E35293F88DC}"/>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A9AA49B9-06E9-9621-8800-96F57A2B6639}"/>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1623644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58DC65B9-EB24-2821-10CC-F35BE4623C10}"/>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3" name="Élőláb helye 2">
            <a:extLst>
              <a:ext uri="{FF2B5EF4-FFF2-40B4-BE49-F238E27FC236}">
                <a16:creationId xmlns:a16="http://schemas.microsoft.com/office/drawing/2014/main" id="{3817F65B-EDF9-50A2-7187-67CD86E8F82B}"/>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EC0372D5-F965-5935-62BE-16FC0CEB55C1}"/>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2268205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4043643-B990-91D3-9AD9-759E722904DF}"/>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BAE806F0-4C10-4B7A-ED3B-5E3DF00AB5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BCF147A8-87D6-D386-0ADC-D01B120ED3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5122A8F6-83B8-108E-7EEC-E1033ABB4828}"/>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6" name="Élőláb helye 5">
            <a:extLst>
              <a:ext uri="{FF2B5EF4-FFF2-40B4-BE49-F238E27FC236}">
                <a16:creationId xmlns:a16="http://schemas.microsoft.com/office/drawing/2014/main" id="{85AF31AC-B2D9-48F6-C23A-D30C76194B11}"/>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BCB7C04F-175E-65D3-E08C-E1CF445EBE83}"/>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98803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DF90D5A-B2BD-9287-B921-33EEC2CAE87B}"/>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EE0766AD-9A01-D35E-3E94-865CC5C4EC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F483BB5C-6B92-90AD-BA55-81B5D3C619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C976DF5C-5787-897F-E6C7-88AA8BD610F3}"/>
              </a:ext>
            </a:extLst>
          </p:cNvPr>
          <p:cNvSpPr>
            <a:spLocks noGrp="1"/>
          </p:cNvSpPr>
          <p:nvPr>
            <p:ph type="dt" sz="half" idx="10"/>
          </p:nvPr>
        </p:nvSpPr>
        <p:spPr/>
        <p:txBody>
          <a:bodyPr/>
          <a:lstStyle/>
          <a:p>
            <a:fld id="{559C943E-1B53-436D-A662-C0B35D8AF9BD}" type="datetimeFigureOut">
              <a:rPr lang="hu-HU" smtClean="0"/>
              <a:t>2025. 01. 22.</a:t>
            </a:fld>
            <a:endParaRPr lang="hu-HU"/>
          </a:p>
        </p:txBody>
      </p:sp>
      <p:sp>
        <p:nvSpPr>
          <p:cNvPr id="6" name="Élőláb helye 5">
            <a:extLst>
              <a:ext uri="{FF2B5EF4-FFF2-40B4-BE49-F238E27FC236}">
                <a16:creationId xmlns:a16="http://schemas.microsoft.com/office/drawing/2014/main" id="{98B1107C-0303-9BDA-ED58-26F612291F88}"/>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C3E2154A-B0C1-8CAC-A0D1-100ACCB771C4}"/>
              </a:ext>
            </a:extLst>
          </p:cNvPr>
          <p:cNvSpPr>
            <a:spLocks noGrp="1"/>
          </p:cNvSpPr>
          <p:nvPr>
            <p:ph type="sldNum" sz="quarter" idx="12"/>
          </p:nvPr>
        </p:nvSpPr>
        <p:spPr/>
        <p:txBody>
          <a:bodyPr/>
          <a:lstStyle/>
          <a:p>
            <a:fld id="{CD92FA29-CDB4-42BF-8BD4-6211B665DB72}" type="slidenum">
              <a:rPr lang="hu-HU" smtClean="0"/>
              <a:t>‹#›</a:t>
            </a:fld>
            <a:endParaRPr lang="hu-HU"/>
          </a:p>
        </p:txBody>
      </p:sp>
    </p:spTree>
    <p:extLst>
      <p:ext uri="{BB962C8B-B14F-4D97-AF65-F5344CB8AC3E}">
        <p14:creationId xmlns:p14="http://schemas.microsoft.com/office/powerpoint/2010/main" val="4065410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29ABACC5-4526-A837-F57C-489B656DA3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D78DCAD1-65BD-2ECE-8EA1-CA0FE1E4CE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767DE88C-8CA8-2E61-C734-4749C5CE6C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9C943E-1B53-436D-A662-C0B35D8AF9BD}" type="datetimeFigureOut">
              <a:rPr lang="hu-HU" smtClean="0"/>
              <a:t>2025. 01. 22.</a:t>
            </a:fld>
            <a:endParaRPr lang="hu-HU"/>
          </a:p>
        </p:txBody>
      </p:sp>
      <p:sp>
        <p:nvSpPr>
          <p:cNvPr id="5" name="Élőláb helye 4">
            <a:extLst>
              <a:ext uri="{FF2B5EF4-FFF2-40B4-BE49-F238E27FC236}">
                <a16:creationId xmlns:a16="http://schemas.microsoft.com/office/drawing/2014/main" id="{BB5FF5D6-5F8B-819C-CB0D-60169B56C2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1FAAD57C-EB81-ADCA-2DE7-86186188FC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2FA29-CDB4-42BF-8BD4-6211B665DB72}" type="slidenum">
              <a:rPr lang="hu-HU" smtClean="0"/>
              <a:t>‹#›</a:t>
            </a:fld>
            <a:endParaRPr lang="hu-HU"/>
          </a:p>
        </p:txBody>
      </p:sp>
    </p:spTree>
    <p:extLst>
      <p:ext uri="{BB962C8B-B14F-4D97-AF65-F5344CB8AC3E}">
        <p14:creationId xmlns:p14="http://schemas.microsoft.com/office/powerpoint/2010/main" val="1279234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Cím helye 5">
            <a:extLst>
              <a:ext uri="{FF2B5EF4-FFF2-40B4-BE49-F238E27FC236}">
                <a16:creationId xmlns:a16="http://schemas.microsoft.com/office/drawing/2014/main" id="{66742DF6-F6D0-44ED-BE86-7CFF97F23F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noProof="0"/>
              <a:t>Mintacím szerkesztése</a:t>
            </a:r>
            <a:endParaRPr lang="hu-HU" dirty="0"/>
          </a:p>
        </p:txBody>
      </p:sp>
      <p:sp>
        <p:nvSpPr>
          <p:cNvPr id="7" name="Szöveg helye 6">
            <a:extLst>
              <a:ext uri="{FF2B5EF4-FFF2-40B4-BE49-F238E27FC236}">
                <a16:creationId xmlns:a16="http://schemas.microsoft.com/office/drawing/2014/main" id="{F5E78691-B463-45BC-A7F8-9D5BBC5F75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hu-HU" dirty="0"/>
          </a:p>
        </p:txBody>
      </p:sp>
    </p:spTree>
    <p:extLst>
      <p:ext uri="{BB962C8B-B14F-4D97-AF65-F5344CB8AC3E}">
        <p14:creationId xmlns:p14="http://schemas.microsoft.com/office/powerpoint/2010/main" val="4828175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4"/>
        </a:buClr>
        <a:buFont typeface="Wingdings" panose="05000000000000000000" pitchFamily="2" charset="2"/>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4"/>
        </a:buClr>
        <a:buFont typeface="Wingdings" panose="05000000000000000000" pitchFamily="2" charset="2"/>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4"/>
        </a:buClr>
        <a:buFont typeface="Wingdings" panose="05000000000000000000" pitchFamily="2" charset="2"/>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4"/>
        </a:buClr>
        <a:buFont typeface="Wingdings" panose="05000000000000000000" pitchFamily="2" charset="2"/>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4"/>
        </a:buClr>
        <a:buFont typeface="Wingdings" panose="05000000000000000000" pitchFamily="2" charset="2"/>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657">
          <p15:clr>
            <a:srgbClr val="A4A3A4"/>
          </p15:clr>
        </p15:guide>
        <p15:guide id="4" pos="529">
          <p15:clr>
            <a:srgbClr val="A4A3A4"/>
          </p15:clr>
        </p15:guide>
        <p15:guide id="5" pos="347">
          <p15:clr>
            <a:srgbClr val="A4A3A4"/>
          </p15:clr>
        </p15:guide>
        <p15:guide id="6" orient="horz" pos="368">
          <p15:clr>
            <a:srgbClr val="A4A3A4"/>
          </p15:clr>
        </p15:guide>
        <p15:guide id="7" orient="horz" pos="714">
          <p15:clr>
            <a:srgbClr val="A4A3A4"/>
          </p15:clr>
        </p15:guide>
        <p15:guide id="8" pos="4988">
          <p15:clr>
            <a:srgbClr val="A4A3A4"/>
          </p15:clr>
        </p15:guide>
        <p15:guide id="9" pos="5328">
          <p15:clr>
            <a:srgbClr val="A4A3A4"/>
          </p15:clr>
        </p15:guide>
        <p15:guide id="10" pos="7322">
          <p15:clr>
            <a:srgbClr val="A4A3A4"/>
          </p15:clr>
        </p15:guide>
        <p15:guide id="11" pos="2993">
          <p15:clr>
            <a:srgbClr val="A4A3A4"/>
          </p15:clr>
        </p15:guide>
        <p15:guide id="12" pos="2652">
          <p15:clr>
            <a:srgbClr val="A4A3A4"/>
          </p15:clr>
        </p15:guide>
        <p15:guide id="13" orient="horz" pos="3952">
          <p15:clr>
            <a:srgbClr val="A4A3A4"/>
          </p15:clr>
        </p15:guide>
        <p15:guide id="14" orient="horz" pos="1797">
          <p15:clr>
            <a:srgbClr val="A4A3A4"/>
          </p15:clr>
        </p15:guide>
        <p15:guide id="15" orient="horz" pos="1434">
          <p15:clr>
            <a:srgbClr val="A4A3A4"/>
          </p15:clr>
        </p15:guide>
        <p15:guide id="16" orient="horz" pos="1077">
          <p15:clr>
            <a:srgbClr val="A4A3A4"/>
          </p15:clr>
        </p15:guide>
        <p15:guide id="17" pos="3669">
          <p15:clr>
            <a:srgbClr val="A4A3A4"/>
          </p15:clr>
        </p15:guide>
        <p15:guide id="18" pos="4010">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hyperlink" Target="https://doi.org/10.1080/03085147.2021.1968672" TargetMode="External"/><Relationship Id="rId3" Type="http://schemas.openxmlformats.org/officeDocument/2006/relationships/hyperlink" Target="https://doi.org/10.7202/1102113ar" TargetMode="External"/><Relationship Id="rId7" Type="http://schemas.openxmlformats.org/officeDocument/2006/relationships/hyperlink" Target="https://doi.org/10.1332/25151088Y2024D000000072" TargetMode="External"/><Relationship Id="rId2" Type="http://schemas.openxmlformats.org/officeDocument/2006/relationships/hyperlink" Target="https://doi.org/10.1111/socf.1285" TargetMode="External"/><Relationship Id="rId1" Type="http://schemas.openxmlformats.org/officeDocument/2006/relationships/slideLayout" Target="../slideLayouts/slideLayout12.xml"/><Relationship Id="rId6" Type="http://schemas.openxmlformats.org/officeDocument/2006/relationships/hyperlink" Target="https://doi.org/10.4337/9781035324163.00017" TargetMode="External"/><Relationship Id="rId5" Type="http://schemas.openxmlformats.org/officeDocument/2006/relationships/hyperlink" Target="https://doi.org/10.1080/00207659.2024.2319420" TargetMode="External"/><Relationship Id="rId4" Type="http://schemas.openxmlformats.org/officeDocument/2006/relationships/hyperlink" Target="https://doi.org/10.1007/s11113-024-09913-3" TargetMode="External"/><Relationship Id="rId9"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hyperlink" Target="mailto:pelyi.lorant@tk.hu" TargetMode="External"/><Relationship Id="rId2" Type="http://schemas.openxmlformats.org/officeDocument/2006/relationships/hyperlink" Target="mailto:szalma.ivett@tk.h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BAD0670-87B9-965A-B682-5F006E3B70A8}"/>
              </a:ext>
            </a:extLst>
          </p:cNvPr>
          <p:cNvSpPr>
            <a:spLocks noGrp="1"/>
          </p:cNvSpPr>
          <p:nvPr>
            <p:ph type="title"/>
          </p:nvPr>
        </p:nvSpPr>
        <p:spPr>
          <a:xfrm>
            <a:off x="1040295" y="1120498"/>
            <a:ext cx="10515600" cy="1325563"/>
          </a:xfrm>
        </p:spPr>
        <p:txBody>
          <a:bodyPr>
            <a:normAutofit fontScale="90000"/>
          </a:bodyPr>
          <a:lstStyle/>
          <a:p>
            <a:pPr algn="ctr"/>
            <a:r>
              <a:rPr lang="en-US" sz="4000" b="1" dirty="0">
                <a:solidFill>
                  <a:srgbClr val="1B213E"/>
                </a:solidFill>
                <a:latin typeface="Times New Roman" panose="02020603050405020304" pitchFamily="18" charset="0"/>
              </a:rPr>
              <a:t>Exploring Attitudes Towards Medically Assisted Reproduction in</a:t>
            </a:r>
            <a:br>
              <a:rPr lang="en-US" sz="4000" b="1" dirty="0">
                <a:solidFill>
                  <a:srgbClr val="1B213E"/>
                </a:solidFill>
                <a:latin typeface="Times New Roman" panose="02020603050405020304" pitchFamily="18" charset="0"/>
              </a:rPr>
            </a:br>
            <a:r>
              <a:rPr lang="en-US" sz="4000" b="1" dirty="0">
                <a:solidFill>
                  <a:srgbClr val="1B213E"/>
                </a:solidFill>
                <a:latin typeface="Times New Roman" panose="02020603050405020304" pitchFamily="18" charset="0"/>
              </a:rPr>
              <a:t>Hungary’s Pronatalist Context</a:t>
            </a:r>
            <a:endParaRPr lang="en-GB" sz="3100" b="1" dirty="0">
              <a:solidFill>
                <a:srgbClr val="1B213E"/>
              </a:solidFill>
              <a:latin typeface="Times New Roman" panose="02020603050405020304" pitchFamily="18" charset="0"/>
            </a:endParaRPr>
          </a:p>
        </p:txBody>
      </p:sp>
      <p:sp>
        <p:nvSpPr>
          <p:cNvPr id="3" name="Tartalom helye 2">
            <a:extLst>
              <a:ext uri="{FF2B5EF4-FFF2-40B4-BE49-F238E27FC236}">
                <a16:creationId xmlns:a16="http://schemas.microsoft.com/office/drawing/2014/main" id="{19925E4D-280E-D55A-254B-C547C67AF7D7}"/>
              </a:ext>
            </a:extLst>
          </p:cNvPr>
          <p:cNvSpPr>
            <a:spLocks noGrp="1"/>
          </p:cNvSpPr>
          <p:nvPr>
            <p:ph idx="1"/>
          </p:nvPr>
        </p:nvSpPr>
        <p:spPr>
          <a:xfrm>
            <a:off x="3250348" y="2999651"/>
            <a:ext cx="6393984" cy="645009"/>
          </a:xfrm>
        </p:spPr>
        <p:txBody>
          <a:bodyPr>
            <a:normAutofit/>
          </a:bodyPr>
          <a:lstStyle/>
          <a:p>
            <a:pPr marL="0" lvl="0" indent="0" algn="ctr">
              <a:buClr>
                <a:srgbClr val="F5C832"/>
              </a:buClr>
              <a:buNone/>
            </a:pPr>
            <a:r>
              <a:rPr lang="hu-HU" sz="2000" dirty="0">
                <a:solidFill>
                  <a:srgbClr val="1B213E"/>
                </a:solidFill>
                <a:latin typeface="Georgia"/>
              </a:rPr>
              <a:t>Ivett Szalma – </a:t>
            </a:r>
            <a:r>
              <a:rPr lang="hu-HU" sz="2000" dirty="0" smtClean="0">
                <a:solidFill>
                  <a:srgbClr val="1B213E"/>
                </a:solidFill>
                <a:latin typeface="Georgia"/>
              </a:rPr>
              <a:t>Lóránt Pélyi</a:t>
            </a:r>
            <a:endParaRPr lang="hu-HU" sz="2000" dirty="0">
              <a:solidFill>
                <a:srgbClr val="1B213E"/>
              </a:solidFill>
              <a:latin typeface="Georgia"/>
            </a:endParaRPr>
          </a:p>
          <a:p>
            <a:pPr marL="0" indent="0">
              <a:buNone/>
            </a:pPr>
            <a:endParaRPr lang="hu-HU"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8" name="Kép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6943" y="3967819"/>
            <a:ext cx="3322474" cy="888242"/>
          </a:xfrm>
          <a:prstGeom prst="rect">
            <a:avLst/>
          </a:prstGeom>
        </p:spPr>
      </p:pic>
      <p:pic>
        <p:nvPicPr>
          <p:cNvPr id="5" name="Kép 4">
            <a:extLst>
              <a:ext uri="{FF2B5EF4-FFF2-40B4-BE49-F238E27FC236}">
                <a16:creationId xmlns:a16="http://schemas.microsoft.com/office/drawing/2014/main" id="{2656E37A-CBD4-76AE-3AA9-D317508D2F1C}"/>
              </a:ext>
            </a:extLst>
          </p:cNvPr>
          <p:cNvPicPr>
            <a:picLocks noChangeAspect="1"/>
          </p:cNvPicPr>
          <p:nvPr/>
        </p:nvPicPr>
        <p:blipFill>
          <a:blip r:embed="rId3"/>
          <a:stretch>
            <a:fillRect/>
          </a:stretch>
        </p:blipFill>
        <p:spPr>
          <a:xfrm>
            <a:off x="9556337" y="3984995"/>
            <a:ext cx="1619476" cy="514422"/>
          </a:xfrm>
          <a:prstGeom prst="rect">
            <a:avLst/>
          </a:prstGeom>
        </p:spPr>
      </p:pic>
      <p:sp>
        <p:nvSpPr>
          <p:cNvPr id="10" name="Szövegdoboz 9">
            <a:extLst>
              <a:ext uri="{FF2B5EF4-FFF2-40B4-BE49-F238E27FC236}">
                <a16:creationId xmlns:a16="http://schemas.microsoft.com/office/drawing/2014/main" id="{CD69FBA7-A440-0323-F69E-D27EEE53BEBD}"/>
              </a:ext>
            </a:extLst>
          </p:cNvPr>
          <p:cNvSpPr txBox="1"/>
          <p:nvPr/>
        </p:nvSpPr>
        <p:spPr>
          <a:xfrm>
            <a:off x="1515374" y="5842718"/>
            <a:ext cx="9371162" cy="646331"/>
          </a:xfrm>
          <a:prstGeom prst="rect">
            <a:avLst/>
          </a:prstGeom>
          <a:noFill/>
        </p:spPr>
        <p:txBody>
          <a:bodyPr wrap="square">
            <a:spAutoFit/>
          </a:bodyPr>
          <a:lstStyle/>
          <a:p>
            <a:r>
              <a:rPr lang="en-US" sz="1800" kern="1400" spc="25"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Online Workshop Special Issue “Contemporary Changes in Medically Assisted</a:t>
            </a:r>
            <a:r>
              <a:rPr lang="hu-HU" sz="1800" kern="1400" spc="25"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kern="1400" spc="25"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Reproduction”</a:t>
            </a:r>
            <a:r>
              <a:rPr lang="en-GB" sz="1800" kern="1400" spc="25"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r>
            <a:br>
              <a:rPr lang="en-GB" sz="1800" kern="1400" spc="25"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br>
            <a:r>
              <a:rPr lang="hu-HU" sz="1800" kern="1400" spc="25"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23 </a:t>
            </a:r>
            <a:r>
              <a:rPr lang="hu-HU" sz="1800" kern="1400" spc="25"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January</a:t>
            </a:r>
            <a:r>
              <a:rPr lang="en-GB" sz="1800" kern="1400" spc="25"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2024</a:t>
            </a:r>
            <a:endParaRPr lang="hu-H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8993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cím 1">
            <a:extLst>
              <a:ext uri="{FF2B5EF4-FFF2-40B4-BE49-F238E27FC236}">
                <a16:creationId xmlns:a16="http://schemas.microsoft.com/office/drawing/2014/main" id="{C87F6717-90A0-4F25-9F16-9837F48B4CA0}"/>
              </a:ext>
            </a:extLst>
          </p:cNvPr>
          <p:cNvSpPr>
            <a:spLocks noGrp="1"/>
          </p:cNvSpPr>
          <p:nvPr>
            <p:ph type="subTitle" idx="1"/>
          </p:nvPr>
        </p:nvSpPr>
        <p:spPr/>
        <p:txBody>
          <a:bodyPr/>
          <a:lstStyle/>
          <a:p>
            <a:r>
              <a:rPr lang="en-GB" dirty="0">
                <a:solidFill>
                  <a:srgbClr val="00B050"/>
                </a:solidFill>
                <a:latin typeface="Times New Roman" panose="02020603050405020304" pitchFamily="18" charset="0"/>
                <a:cs typeface="Times New Roman" panose="02020603050405020304" pitchFamily="18" charset="0"/>
              </a:rPr>
              <a:t>Research aims &amp; questions</a:t>
            </a:r>
            <a:endParaRPr lang="hu-HU" dirty="0"/>
          </a:p>
        </p:txBody>
      </p:sp>
      <p:sp>
        <p:nvSpPr>
          <p:cNvPr id="6" name="Tartalom helye 5">
            <a:extLst>
              <a:ext uri="{FF2B5EF4-FFF2-40B4-BE49-F238E27FC236}">
                <a16:creationId xmlns:a16="http://schemas.microsoft.com/office/drawing/2014/main" id="{DBC3B83B-9BF8-4352-AF30-01063394DCD2}"/>
              </a:ext>
            </a:extLst>
          </p:cNvPr>
          <p:cNvSpPr>
            <a:spLocks noGrp="1"/>
          </p:cNvSpPr>
          <p:nvPr>
            <p:ph sz="quarter" idx="15"/>
          </p:nvPr>
        </p:nvSpPr>
        <p:spPr>
          <a:xfrm>
            <a:off x="1137863" y="1224000"/>
            <a:ext cx="9561524" cy="4918075"/>
          </a:xfrm>
        </p:spPr>
        <p:txBody>
          <a:bodyPr/>
          <a:lstStyle/>
          <a:p>
            <a:pPr marL="400050" lvl="2" indent="0" eaLnBrk="1" hangingPunct="1">
              <a:buNone/>
            </a:pPr>
            <a:r>
              <a:rPr lang="en-US" sz="2400" b="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Aims:</a:t>
            </a:r>
          </a:p>
          <a:p>
            <a:pPr marL="742950" lvl="2" indent="-342900" eaLnBrk="1" hangingPunct="1">
              <a:buFont typeface="Wingdings" panose="05000000000000000000" pitchFamily="2" charset="2"/>
              <a:buChar char="Ø"/>
            </a:pPr>
            <a:r>
              <a:rPr lang="en-US" sz="2400" dirty="0">
                <a:solidFill>
                  <a:schemeClr val="accent2">
                    <a:lumMod val="50000"/>
                  </a:schemeClr>
                </a:solidFill>
                <a:latin typeface="Times New Roman" panose="02020603050405020304" pitchFamily="18" charset="0"/>
              </a:rPr>
              <a:t>To explore how the acceptance of assisted reproduction in Hungary aligns with the context of institutionalized pronatalism.</a:t>
            </a:r>
            <a:endParaRPr lang="hu-HU" sz="2400" dirty="0">
              <a:solidFill>
                <a:schemeClr val="accent2">
                  <a:lumMod val="50000"/>
                </a:schemeClr>
              </a:solidFill>
              <a:latin typeface="Times New Roman" panose="02020603050405020304" pitchFamily="18" charset="0"/>
            </a:endParaRPr>
          </a:p>
          <a:p>
            <a:pPr marL="742950" lvl="2" indent="-342900" eaLnBrk="1" hangingPunct="1">
              <a:buFont typeface="Wingdings" panose="05000000000000000000" pitchFamily="2" charset="2"/>
              <a:buChar char="Ø"/>
            </a:pPr>
            <a:endParaRPr lang="hu-HU" sz="2400" dirty="0">
              <a:solidFill>
                <a:srgbClr val="000000"/>
              </a:solidFill>
              <a:latin typeface="Times New Roman" panose="02020603050405020304" pitchFamily="18" charset="0"/>
            </a:endParaRPr>
          </a:p>
          <a:p>
            <a:pPr marL="400050" lvl="2" indent="0">
              <a:buNone/>
            </a:pPr>
            <a:r>
              <a:rPr lang="en-US" sz="2400" b="1" u="sng"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Questions:</a:t>
            </a:r>
          </a:p>
          <a:p>
            <a:pPr marL="742950" lvl="2" indent="-342900" eaLnBrk="1" hangingPunct="1">
              <a:buFont typeface="Wingdings" panose="05000000000000000000" pitchFamily="2" charset="2"/>
              <a:buChar char="Ø"/>
            </a:pPr>
            <a:r>
              <a:rPr lang="en-US" sz="2400" dirty="0">
                <a:solidFill>
                  <a:schemeClr val="accent6">
                    <a:lumMod val="75000"/>
                  </a:schemeClr>
                </a:solidFill>
                <a:latin typeface="Times New Roman" panose="02020603050405020304" pitchFamily="18" charset="0"/>
              </a:rPr>
              <a:t>To what extent is IVF generally accepted in Hungary?</a:t>
            </a:r>
            <a:endParaRPr lang="hu-HU" sz="2400" dirty="0">
              <a:solidFill>
                <a:schemeClr val="accent6">
                  <a:lumMod val="75000"/>
                </a:schemeClr>
              </a:solidFill>
              <a:latin typeface="Times New Roman" panose="02020603050405020304" pitchFamily="18" charset="0"/>
            </a:endParaRPr>
          </a:p>
          <a:p>
            <a:pPr marL="742950" lvl="2" indent="-342900" eaLnBrk="1" hangingPunct="1">
              <a:buFont typeface="Wingdings" panose="05000000000000000000" pitchFamily="2" charset="2"/>
              <a:buChar char="Ø"/>
            </a:pPr>
            <a:r>
              <a:rPr lang="en-US" sz="2400" dirty="0">
                <a:solidFill>
                  <a:schemeClr val="accent6">
                    <a:lumMod val="75000"/>
                  </a:schemeClr>
                </a:solidFill>
                <a:latin typeface="Times New Roman" panose="02020603050405020304" pitchFamily="18" charset="0"/>
              </a:rPr>
              <a:t>How does acceptance differ when IVF is accessed by lesbian couples?</a:t>
            </a:r>
            <a:endParaRPr lang="hu-HU" sz="2400" dirty="0">
              <a:solidFill>
                <a:schemeClr val="accent6">
                  <a:lumMod val="75000"/>
                </a:schemeClr>
              </a:solidFill>
              <a:latin typeface="Times New Roman" panose="02020603050405020304" pitchFamily="18" charset="0"/>
            </a:endParaRPr>
          </a:p>
          <a:p>
            <a:pPr marL="742950" lvl="2" indent="-342900" eaLnBrk="1" hangingPunct="1">
              <a:buFont typeface="Wingdings" panose="05000000000000000000" pitchFamily="2" charset="2"/>
              <a:buChar char="Ø"/>
            </a:pPr>
            <a:r>
              <a:rPr lang="en-US" sz="2400" dirty="0">
                <a:solidFill>
                  <a:schemeClr val="accent6">
                    <a:lumMod val="75000"/>
                  </a:schemeClr>
                </a:solidFill>
                <a:latin typeface="Times New Roman" panose="02020603050405020304" pitchFamily="18" charset="0"/>
              </a:rPr>
              <a:t>How do factors such as attitudes towards migration and concerns about population decline influence the general acceptance of IVF and its acceptance by lesbian couples?</a:t>
            </a:r>
            <a:endParaRPr lang="hu-HU" sz="2400" dirty="0">
              <a:solidFill>
                <a:schemeClr val="accent6">
                  <a:lumMod val="75000"/>
                </a:schemeClr>
              </a:solidFill>
              <a:latin typeface="Times New Roman" panose="02020603050405020304" pitchFamily="18" charset="0"/>
            </a:endParaRPr>
          </a:p>
        </p:txBody>
      </p:sp>
      <p:pic>
        <p:nvPicPr>
          <p:cNvPr id="3" name="Picture 2" descr="Man aims the magnifying glass at the question marks floating in the air.  Problem analysis, research, find solution or answers on frequently asked  questions. Vector illustration in flat style. 4668713 Vector Art">
            <a:extLst>
              <a:ext uri="{FF2B5EF4-FFF2-40B4-BE49-F238E27FC236}">
                <a16:creationId xmlns:a16="http://schemas.microsoft.com/office/drawing/2014/main" id="{FD705CFA-4BE3-24A3-EA00-6A151E3AF3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752" y="449887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9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cím 1">
            <a:extLst>
              <a:ext uri="{FF2B5EF4-FFF2-40B4-BE49-F238E27FC236}">
                <a16:creationId xmlns:a16="http://schemas.microsoft.com/office/drawing/2014/main" id="{C87F6717-90A0-4F25-9F16-9837F48B4CA0}"/>
              </a:ext>
            </a:extLst>
          </p:cNvPr>
          <p:cNvSpPr>
            <a:spLocks noGrp="1"/>
          </p:cNvSpPr>
          <p:nvPr>
            <p:ph type="subTitle" idx="1"/>
          </p:nvPr>
        </p:nvSpPr>
        <p:spPr/>
        <p:txBody>
          <a:bodyPr/>
          <a:lstStyle/>
          <a:p>
            <a:r>
              <a:rPr lang="en-US" altLang="fr-FR" sz="3200" dirty="0">
                <a:solidFill>
                  <a:srgbClr val="00B050"/>
                </a:solidFill>
                <a:latin typeface="Times New Roman" pitchFamily="18"/>
                <a:cs typeface="Times New Roman" pitchFamily="18"/>
              </a:rPr>
              <a:t>Background</a:t>
            </a:r>
            <a:r>
              <a:rPr lang="hu-HU" altLang="fr-FR" sz="3200" dirty="0">
                <a:solidFill>
                  <a:srgbClr val="00B050"/>
                </a:solidFill>
                <a:latin typeface="Times New Roman" pitchFamily="18"/>
                <a:cs typeface="Times New Roman" pitchFamily="18"/>
              </a:rPr>
              <a:t> </a:t>
            </a:r>
            <a:endParaRPr lang="hu-HU" dirty="0"/>
          </a:p>
        </p:txBody>
      </p:sp>
      <p:sp>
        <p:nvSpPr>
          <p:cNvPr id="6" name="Tartalom helye 5">
            <a:extLst>
              <a:ext uri="{FF2B5EF4-FFF2-40B4-BE49-F238E27FC236}">
                <a16:creationId xmlns:a16="http://schemas.microsoft.com/office/drawing/2014/main" id="{DBC3B83B-9BF8-4352-AF30-01063394DCD2}"/>
              </a:ext>
            </a:extLst>
          </p:cNvPr>
          <p:cNvSpPr>
            <a:spLocks noGrp="1"/>
          </p:cNvSpPr>
          <p:nvPr>
            <p:ph sz="quarter" idx="15"/>
          </p:nvPr>
        </p:nvSpPr>
        <p:spPr>
          <a:xfrm>
            <a:off x="467999" y="1371601"/>
            <a:ext cx="10584313" cy="4984750"/>
          </a:xfrm>
        </p:spPr>
        <p:txBody>
          <a:bodyPr>
            <a:normAutofit/>
          </a:bodyPr>
          <a:lstStyle/>
          <a:p>
            <a:pPr marL="742950" lvl="2" indent="-342900">
              <a:buFont typeface="Wingdings" panose="05000000000000000000" pitchFamily="2" charset="2"/>
              <a:buChar char="Ø"/>
            </a:pPr>
            <a:r>
              <a:rPr lang="en-US" sz="2400" dirty="0">
                <a:solidFill>
                  <a:schemeClr val="accent2">
                    <a:lumMod val="50000"/>
                  </a:schemeClr>
                </a:solidFill>
                <a:latin typeface="Times New Roman" panose="02020603050405020304" pitchFamily="18" charset="0"/>
              </a:rPr>
              <a:t>Hungary aims to reach a fertility rate of 2.1 by 2030, driven by a demographic-focused governance approach. This target is fueled by strong societal fears of "Hungarian extinction." Immigration is viewed overwhelmingly negatively</a:t>
            </a:r>
            <a:r>
              <a:rPr lang="hu-HU" sz="2400" dirty="0">
                <a:solidFill>
                  <a:schemeClr val="accent2">
                    <a:lumMod val="50000"/>
                  </a:schemeClr>
                </a:solidFill>
                <a:latin typeface="Times New Roman" panose="02020603050405020304" pitchFamily="18" charset="0"/>
              </a:rPr>
              <a:t> (</a:t>
            </a:r>
            <a:r>
              <a:rPr lang="hu-HU" sz="2400" dirty="0" err="1">
                <a:solidFill>
                  <a:schemeClr val="accent2">
                    <a:lumMod val="50000"/>
                  </a:schemeClr>
                </a:solidFill>
                <a:latin typeface="Times New Roman" panose="02020603050405020304" pitchFamily="18" charset="0"/>
              </a:rPr>
              <a:t>Melegh</a:t>
            </a:r>
            <a:r>
              <a:rPr lang="hu-HU" sz="2400" dirty="0">
                <a:solidFill>
                  <a:schemeClr val="accent2">
                    <a:lumMod val="50000"/>
                  </a:schemeClr>
                </a:solidFill>
                <a:latin typeface="Times New Roman" panose="02020603050405020304" pitchFamily="18" charset="0"/>
              </a:rPr>
              <a:t> 2023)</a:t>
            </a:r>
            <a:r>
              <a:rPr lang="en-US" sz="2400" dirty="0">
                <a:solidFill>
                  <a:schemeClr val="accent2">
                    <a:lumMod val="50000"/>
                  </a:schemeClr>
                </a:solidFill>
                <a:latin typeface="Times New Roman" panose="02020603050405020304" pitchFamily="18" charset="0"/>
              </a:rPr>
              <a:t>, and childbearing is framed as a public duty rather than a private decision</a:t>
            </a:r>
            <a:r>
              <a:rPr lang="hu-HU" sz="2400" dirty="0">
                <a:solidFill>
                  <a:schemeClr val="accent2">
                    <a:lumMod val="50000"/>
                  </a:schemeClr>
                </a:solidFill>
                <a:latin typeface="Times New Roman" panose="02020603050405020304" pitchFamily="18" charset="0"/>
              </a:rPr>
              <a:t> (</a:t>
            </a:r>
            <a:r>
              <a:rPr lang="hu-HU" sz="2400" dirty="0" err="1">
                <a:solidFill>
                  <a:schemeClr val="accent2">
                    <a:lumMod val="50000"/>
                  </a:schemeClr>
                </a:solidFill>
                <a:latin typeface="Times New Roman" panose="02020603050405020304" pitchFamily="18" charset="0"/>
              </a:rPr>
              <a:t>Spéder</a:t>
            </a:r>
            <a:r>
              <a:rPr lang="hu-HU" sz="2400" dirty="0">
                <a:solidFill>
                  <a:schemeClr val="accent2">
                    <a:lumMod val="50000"/>
                  </a:schemeClr>
                </a:solidFill>
                <a:latin typeface="Times New Roman" panose="02020603050405020304" pitchFamily="18" charset="0"/>
              </a:rPr>
              <a:t> – Bálint 2024)</a:t>
            </a:r>
            <a:r>
              <a:rPr lang="en-US" sz="2400" dirty="0">
                <a:solidFill>
                  <a:schemeClr val="accent2">
                    <a:lumMod val="50000"/>
                  </a:schemeClr>
                </a:solidFill>
                <a:latin typeface="Times New Roman" panose="02020603050405020304" pitchFamily="18" charset="0"/>
              </a:rPr>
              <a:t>.</a:t>
            </a:r>
            <a:endParaRPr lang="hu-HU" sz="2400" dirty="0">
              <a:solidFill>
                <a:schemeClr val="accent2">
                  <a:lumMod val="50000"/>
                </a:schemeClr>
              </a:solidFill>
              <a:latin typeface="Times New Roman" panose="02020603050405020304" pitchFamily="18" charset="0"/>
            </a:endParaRPr>
          </a:p>
          <a:p>
            <a:endParaRPr lang="en-US" sz="2400" dirty="0"/>
          </a:p>
          <a:p>
            <a:pPr marL="742950" lvl="2" indent="-342900">
              <a:buFont typeface="Wingdings" panose="05000000000000000000" pitchFamily="2" charset="2"/>
              <a:buChar char="Ø"/>
            </a:pPr>
            <a:r>
              <a:rPr lang="en-US" sz="2400" dirty="0">
                <a:solidFill>
                  <a:schemeClr val="accent1"/>
                </a:solidFill>
                <a:latin typeface="Times New Roman" panose="02020603050405020304" pitchFamily="18" charset="0"/>
              </a:rPr>
              <a:t>To achieve this, the government offers generous family policies primarily targeting the middle class. </a:t>
            </a:r>
            <a:endParaRPr lang="hu-HU" sz="2400" dirty="0">
              <a:solidFill>
                <a:schemeClr val="accent1"/>
              </a:solidFill>
              <a:latin typeface="Times New Roman" panose="02020603050405020304" pitchFamily="18" charset="0"/>
            </a:endParaRPr>
          </a:p>
          <a:p>
            <a:pPr marL="742950" lvl="2" indent="-342900">
              <a:buFont typeface="Wingdings" panose="05000000000000000000" pitchFamily="2" charset="2"/>
              <a:buChar char="Ø"/>
            </a:pPr>
            <a:r>
              <a:rPr lang="en-US" sz="2400" dirty="0">
                <a:solidFill>
                  <a:schemeClr val="accent1"/>
                </a:solidFill>
                <a:latin typeface="Times New Roman" panose="02020603050405020304" pitchFamily="18" charset="0"/>
              </a:rPr>
              <a:t>Assisted reproduction is also heavily subsidized, with heterosexual couples and single women eligible for up to five free cycles, including free medications</a:t>
            </a:r>
            <a:r>
              <a:rPr lang="hu-HU" sz="2400" dirty="0">
                <a:solidFill>
                  <a:schemeClr val="accent1"/>
                </a:solidFill>
                <a:latin typeface="Times New Roman" panose="02020603050405020304" pitchFamily="18" charset="0"/>
              </a:rPr>
              <a:t> (Szalma – Sipos 2024)</a:t>
            </a:r>
          </a:p>
          <a:p>
            <a:pPr marL="742950" lvl="2" indent="-342900">
              <a:buFont typeface="Wingdings" panose="05000000000000000000" pitchFamily="2" charset="2"/>
              <a:buChar char="Ø"/>
            </a:pPr>
            <a:r>
              <a:rPr lang="en-US" sz="2400" dirty="0">
                <a:solidFill>
                  <a:schemeClr val="accent1"/>
                </a:solidFill>
                <a:latin typeface="Times New Roman" panose="02020603050405020304" pitchFamily="18" charset="0"/>
              </a:rPr>
              <a:t>However, lesbian couples are excluded from access, as they are often scapegoated for declining birth rate</a:t>
            </a:r>
            <a:r>
              <a:rPr lang="hu-HU" sz="2400" dirty="0">
                <a:solidFill>
                  <a:schemeClr val="accent1"/>
                </a:solidFill>
                <a:latin typeface="Times New Roman" panose="02020603050405020304" pitchFamily="18" charset="0"/>
              </a:rPr>
              <a:t> (Rasmussen 2023, Szalma – Takács 2025)</a:t>
            </a:r>
            <a:r>
              <a:rPr lang="en-US" sz="2400" dirty="0">
                <a:solidFill>
                  <a:schemeClr val="accent1"/>
                </a:solidFill>
                <a:latin typeface="Times New Roman" panose="02020603050405020304" pitchFamily="18" charset="0"/>
              </a:rPr>
              <a:t>.</a:t>
            </a:r>
          </a:p>
          <a:p>
            <a:pPr>
              <a:buFont typeface="Wingdings" panose="05000000000000000000" pitchFamily="2" charset="2"/>
              <a:buChar char="Ø"/>
            </a:pPr>
            <a:endParaRPr lang="en-GB" sz="2200" dirty="0">
              <a:solidFill>
                <a:srgbClr val="002060"/>
              </a:solidFill>
              <a:latin typeface="Times New Roman" pitchFamily="18"/>
              <a:ea typeface="+mj-ea"/>
              <a:cs typeface="Times New Roman" pitchFamily="18"/>
            </a:endParaRPr>
          </a:p>
          <a:p>
            <a:endParaRPr lang="hu-HU" dirty="0"/>
          </a:p>
        </p:txBody>
      </p:sp>
    </p:spTree>
    <p:extLst>
      <p:ext uri="{BB962C8B-B14F-4D97-AF65-F5344CB8AC3E}">
        <p14:creationId xmlns:p14="http://schemas.microsoft.com/office/powerpoint/2010/main" val="1617161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cím 1">
            <a:extLst>
              <a:ext uri="{FF2B5EF4-FFF2-40B4-BE49-F238E27FC236}">
                <a16:creationId xmlns:a16="http://schemas.microsoft.com/office/drawing/2014/main" id="{C87F6717-90A0-4F25-9F16-9837F48B4CA0}"/>
              </a:ext>
            </a:extLst>
          </p:cNvPr>
          <p:cNvSpPr>
            <a:spLocks noGrp="1"/>
          </p:cNvSpPr>
          <p:nvPr>
            <p:ph type="subTitle" idx="1"/>
          </p:nvPr>
        </p:nvSpPr>
        <p:spPr>
          <a:xfrm>
            <a:off x="467999" y="216000"/>
            <a:ext cx="11131817" cy="1008000"/>
          </a:xfrm>
        </p:spPr>
        <p:txBody>
          <a:bodyPr/>
          <a:lstStyle/>
          <a:p>
            <a:r>
              <a:rPr lang="en-GB" sz="3000" dirty="0">
                <a:solidFill>
                  <a:srgbClr val="00B050"/>
                </a:solidFill>
                <a:latin typeface="Times New Roman" panose="02020603050405020304" pitchFamily="18" charset="0"/>
                <a:cs typeface="Times New Roman" panose="02020603050405020304" pitchFamily="18" charset="0"/>
              </a:rPr>
              <a:t>Theoretical Framework</a:t>
            </a:r>
            <a:endParaRPr lang="hu-HU" sz="3000" dirty="0">
              <a:latin typeface="Times New Roman" panose="02020603050405020304" pitchFamily="18" charset="0"/>
              <a:cs typeface="Times New Roman" panose="02020603050405020304" pitchFamily="18" charset="0"/>
            </a:endParaRPr>
          </a:p>
          <a:p>
            <a:endParaRPr lang="hu-HU" dirty="0"/>
          </a:p>
        </p:txBody>
      </p:sp>
      <p:sp>
        <p:nvSpPr>
          <p:cNvPr id="6" name="Tartalom helye 5">
            <a:extLst>
              <a:ext uri="{FF2B5EF4-FFF2-40B4-BE49-F238E27FC236}">
                <a16:creationId xmlns:a16="http://schemas.microsoft.com/office/drawing/2014/main" id="{DBC3B83B-9BF8-4352-AF30-01063394DCD2}"/>
              </a:ext>
            </a:extLst>
          </p:cNvPr>
          <p:cNvSpPr>
            <a:spLocks noGrp="1"/>
          </p:cNvSpPr>
          <p:nvPr>
            <p:ph sz="quarter" idx="15"/>
          </p:nvPr>
        </p:nvSpPr>
        <p:spPr>
          <a:xfrm>
            <a:off x="468000" y="1079863"/>
            <a:ext cx="11131816" cy="5460274"/>
          </a:xfrm>
        </p:spPr>
        <p:txBody>
          <a:bodyPr>
            <a:noAutofit/>
          </a:bodyPr>
          <a:lstStyle/>
          <a:p>
            <a:pPr>
              <a:buClr>
                <a:srgbClr val="0070C0"/>
              </a:buClr>
              <a:buFont typeface="Wingdings" panose="05000000000000000000" pitchFamily="2" charset="2"/>
              <a:buChar char="Ø"/>
            </a:pPr>
            <a:r>
              <a:rPr lang="en-US" sz="2400" dirty="0" smtClean="0">
                <a:solidFill>
                  <a:srgbClr val="0070C0"/>
                </a:solidFill>
                <a:latin typeface="Times New Roman" panose="02020603050405020304" pitchFamily="18" charset="0"/>
                <a:cs typeface="Times New Roman" panose="02020603050405020304" pitchFamily="18" charset="0"/>
              </a:rPr>
              <a:t>Individualized </a:t>
            </a:r>
            <a:r>
              <a:rPr lang="en-US" sz="2400" dirty="0" err="1">
                <a:solidFill>
                  <a:srgbClr val="0070C0"/>
                </a:solidFill>
                <a:latin typeface="Times New Roman" panose="02020603050405020304" pitchFamily="18" charset="0"/>
                <a:cs typeface="Times New Roman" panose="02020603050405020304" pitchFamily="18" charset="0"/>
              </a:rPr>
              <a:t>Pronatalism</a:t>
            </a:r>
            <a:r>
              <a:rPr lang="en-US" sz="2400" dirty="0">
                <a:solidFill>
                  <a:srgbClr val="0070C0"/>
                </a:solidFill>
                <a:latin typeface="Times New Roman" panose="02020603050405020304" pitchFamily="18" charset="0"/>
                <a:cs typeface="Times New Roman" panose="02020603050405020304" pitchFamily="18" charset="0"/>
              </a:rPr>
              <a:t>: </a:t>
            </a:r>
            <a:r>
              <a:rPr lang="en-US" sz="2400" dirty="0">
                <a:solidFill>
                  <a:schemeClr val="accent4">
                    <a:lumMod val="75000"/>
                  </a:schemeClr>
                </a:solidFill>
                <a:latin typeface="Times New Roman" panose="02020603050405020304" pitchFamily="18" charset="0"/>
                <a:cs typeface="Times New Roman" panose="02020603050405020304" pitchFamily="18" charset="0"/>
              </a:rPr>
              <a:t>Refers to the personal desire to have children. It is driven by individual motivations for reproduction, without necessarily any state-level influence or demographic </a:t>
            </a:r>
            <a:r>
              <a:rPr lang="en-US" sz="2400" dirty="0" smtClean="0">
                <a:solidFill>
                  <a:schemeClr val="accent4">
                    <a:lumMod val="75000"/>
                  </a:schemeClr>
                </a:solidFill>
                <a:latin typeface="Times New Roman" panose="02020603050405020304" pitchFamily="18" charset="0"/>
                <a:cs typeface="Times New Roman" panose="02020603050405020304" pitchFamily="18" charset="0"/>
              </a:rPr>
              <a:t>concerns</a:t>
            </a:r>
            <a:r>
              <a:rPr lang="hu-HU" sz="2400" dirty="0">
                <a:solidFill>
                  <a:schemeClr val="accent4">
                    <a:lumMod val="75000"/>
                  </a:schemeClr>
                </a:solidFill>
                <a:latin typeface="Times New Roman" panose="02020603050405020304" pitchFamily="18" charset="0"/>
                <a:cs typeface="Times New Roman" panose="02020603050405020304" pitchFamily="18" charset="0"/>
              </a:rPr>
              <a:t> </a:t>
            </a:r>
            <a:r>
              <a:rPr lang="hu-HU" sz="2400" dirty="0" smtClean="0">
                <a:solidFill>
                  <a:schemeClr val="accent4">
                    <a:lumMod val="75000"/>
                  </a:schemeClr>
                </a:solidFill>
                <a:latin typeface="Times New Roman" panose="02020603050405020304" pitchFamily="18" charset="0"/>
                <a:cs typeface="Times New Roman" panose="02020603050405020304" pitchFamily="18" charset="0"/>
              </a:rPr>
              <a:t>(</a:t>
            </a:r>
            <a:r>
              <a:rPr lang="hu-HU" sz="2400" dirty="0" err="1" smtClean="0">
                <a:solidFill>
                  <a:schemeClr val="accent4">
                    <a:lumMod val="75000"/>
                  </a:schemeClr>
                </a:solidFill>
                <a:latin typeface="Times New Roman" panose="02020603050405020304" pitchFamily="18" charset="0"/>
                <a:cs typeface="Times New Roman" panose="02020603050405020304" pitchFamily="18" charset="0"/>
              </a:rPr>
              <a:t>Ji</a:t>
            </a:r>
            <a:r>
              <a:rPr lang="hu-HU" sz="2400" dirty="0" smtClean="0">
                <a:solidFill>
                  <a:schemeClr val="accent4">
                    <a:lumMod val="75000"/>
                  </a:schemeClr>
                </a:solidFill>
                <a:latin typeface="Times New Roman" panose="02020603050405020304" pitchFamily="18" charset="0"/>
                <a:cs typeface="Times New Roman" panose="02020603050405020304" pitchFamily="18" charset="0"/>
              </a:rPr>
              <a:t>-Young, 2024)</a:t>
            </a:r>
          </a:p>
          <a:p>
            <a:pPr marL="0" indent="0">
              <a:buClr>
                <a:srgbClr val="0070C0"/>
              </a:buClr>
              <a:buNone/>
            </a:pPr>
            <a:endParaRPr lang="hu-HU" sz="2400" dirty="0" smtClean="0">
              <a:solidFill>
                <a:schemeClr val="accent4">
                  <a:lumMod val="75000"/>
                </a:schemeClr>
              </a:solidFill>
              <a:latin typeface="Times New Roman" panose="02020603050405020304" pitchFamily="18" charset="0"/>
              <a:cs typeface="Times New Roman" panose="02020603050405020304" pitchFamily="18" charset="0"/>
            </a:endParaRPr>
          </a:p>
          <a:p>
            <a:pPr>
              <a:buClr>
                <a:srgbClr val="0070C0"/>
              </a:buClr>
              <a:buFont typeface="Wingdings" panose="05000000000000000000" pitchFamily="2" charset="2"/>
              <a:buChar char="Ø"/>
            </a:pPr>
            <a:r>
              <a:rPr lang="en-US" sz="2400" dirty="0" smtClean="0">
                <a:solidFill>
                  <a:srgbClr val="0070C0"/>
                </a:solidFill>
                <a:latin typeface="Times New Roman" panose="02020603050405020304" pitchFamily="18" charset="0"/>
                <a:cs typeface="Times New Roman" panose="02020603050405020304" pitchFamily="18" charset="0"/>
              </a:rPr>
              <a:t>Institutionalized </a:t>
            </a:r>
            <a:r>
              <a:rPr lang="en-US" sz="2400" dirty="0" err="1" smtClean="0">
                <a:solidFill>
                  <a:srgbClr val="0070C0"/>
                </a:solidFill>
                <a:latin typeface="Times New Roman" panose="02020603050405020304" pitchFamily="18" charset="0"/>
                <a:cs typeface="Times New Roman" panose="02020603050405020304" pitchFamily="18" charset="0"/>
              </a:rPr>
              <a:t>Pronatalism</a:t>
            </a:r>
            <a:r>
              <a:rPr lang="en-US" sz="2400" dirty="0" smtClean="0">
                <a:latin typeface="Times New Roman" panose="02020603050405020304" pitchFamily="18" charset="0"/>
                <a:cs typeface="Times New Roman" panose="02020603050405020304" pitchFamily="18" charset="0"/>
              </a:rPr>
              <a:t>:</a:t>
            </a:r>
            <a:r>
              <a:rPr lang="hu-HU" sz="2400" dirty="0" smtClean="0">
                <a:latin typeface="Times New Roman" panose="02020603050405020304" pitchFamily="18" charset="0"/>
                <a:cs typeface="Times New Roman" panose="02020603050405020304" pitchFamily="18" charset="0"/>
              </a:rPr>
              <a:t> </a:t>
            </a:r>
            <a:r>
              <a:rPr lang="en-US" sz="2400" dirty="0" smtClean="0">
                <a:solidFill>
                  <a:srgbClr val="A68D31"/>
                </a:solidFill>
                <a:latin typeface="Times New Roman" panose="02020603050405020304" pitchFamily="18" charset="0"/>
                <a:cs typeface="Times New Roman" panose="02020603050405020304" pitchFamily="18" charset="0"/>
              </a:rPr>
              <a:t>State-driven policies aimed at increasing the population for economic and demographic purposes (Bajaj, 2023).</a:t>
            </a:r>
            <a:r>
              <a:rPr lang="hu-HU" sz="2400" dirty="0" smtClean="0">
                <a:solidFill>
                  <a:srgbClr val="A68D31"/>
                </a:solidFill>
                <a:latin typeface="Times New Roman" panose="02020603050405020304" pitchFamily="18" charset="0"/>
                <a:cs typeface="Times New Roman" panose="02020603050405020304" pitchFamily="18" charset="0"/>
              </a:rPr>
              <a:t> </a:t>
            </a:r>
          </a:p>
          <a:p>
            <a:pPr lvl="1">
              <a:buClr>
                <a:srgbClr val="0070C0"/>
              </a:buClr>
              <a:buFont typeface="Wingdings" panose="05000000000000000000" pitchFamily="2" charset="2"/>
              <a:buChar char="Ø"/>
            </a:pPr>
            <a:r>
              <a:rPr lang="en-US" sz="2400" dirty="0" smtClean="0">
                <a:solidFill>
                  <a:schemeClr val="accent2">
                    <a:lumMod val="50000"/>
                  </a:schemeClr>
                </a:solidFill>
                <a:latin typeface="Times New Roman" panose="02020603050405020304" pitchFamily="18" charset="0"/>
                <a:cs typeface="Times New Roman" panose="02020603050405020304" pitchFamily="18" charset="0"/>
              </a:rPr>
              <a:t>Expressed </a:t>
            </a:r>
            <a:r>
              <a:rPr lang="en-US" sz="2400" dirty="0">
                <a:solidFill>
                  <a:schemeClr val="accent2">
                    <a:lumMod val="50000"/>
                  </a:schemeClr>
                </a:solidFill>
                <a:latin typeface="Times New Roman" panose="02020603050405020304" pitchFamily="18" charset="0"/>
                <a:cs typeface="Times New Roman" panose="02020603050405020304" pitchFamily="18" charset="0"/>
              </a:rPr>
              <a:t>through policies, laws, and incentives designed to promote childbirth and fertility</a:t>
            </a:r>
            <a:r>
              <a:rPr lang="en-US" sz="2400" dirty="0" smtClean="0">
                <a:solidFill>
                  <a:schemeClr val="accent2">
                    <a:lumMod val="50000"/>
                  </a:schemeClr>
                </a:solidFill>
                <a:latin typeface="Times New Roman" panose="02020603050405020304" pitchFamily="18" charset="0"/>
                <a:cs typeface="Times New Roman" panose="02020603050405020304" pitchFamily="18" charset="0"/>
              </a:rPr>
              <a:t>.</a:t>
            </a:r>
            <a:endParaRPr lang="hu-HU" sz="2400" dirty="0" smtClean="0">
              <a:solidFill>
                <a:schemeClr val="accent2">
                  <a:lumMod val="50000"/>
                </a:schemeClr>
              </a:solidFill>
              <a:latin typeface="Times New Roman" panose="02020603050405020304" pitchFamily="18" charset="0"/>
              <a:cs typeface="Times New Roman" panose="02020603050405020304" pitchFamily="18" charset="0"/>
            </a:endParaRPr>
          </a:p>
          <a:p>
            <a:pPr lvl="1">
              <a:buClr>
                <a:srgbClr val="0070C0"/>
              </a:buClr>
              <a:buFont typeface="Wingdings" panose="05000000000000000000" pitchFamily="2" charset="2"/>
              <a:buChar char="Ø"/>
            </a:pPr>
            <a:r>
              <a:rPr lang="en-US" sz="2400" dirty="0" smtClean="0">
                <a:solidFill>
                  <a:schemeClr val="accent2">
                    <a:lumMod val="50000"/>
                  </a:schemeClr>
                </a:solidFill>
                <a:latin typeface="Times New Roman" panose="02020603050405020304" pitchFamily="18" charset="0"/>
                <a:cs typeface="Times New Roman" panose="02020603050405020304" pitchFamily="18" charset="0"/>
              </a:rPr>
              <a:t>It </a:t>
            </a:r>
            <a:r>
              <a:rPr lang="en-US" sz="2400" dirty="0">
                <a:solidFill>
                  <a:schemeClr val="accent2">
                    <a:lumMod val="50000"/>
                  </a:schemeClr>
                </a:solidFill>
                <a:latin typeface="Times New Roman" panose="02020603050405020304" pitchFamily="18" charset="0"/>
                <a:cs typeface="Times New Roman" panose="02020603050405020304" pitchFamily="18" charset="0"/>
              </a:rPr>
              <a:t>is driven by broader state objectives like ensuring a steady supply of workers, consumers, and taxpayers</a:t>
            </a:r>
            <a:r>
              <a:rPr lang="en-US" sz="2400" dirty="0" smtClean="0">
                <a:solidFill>
                  <a:schemeClr val="accent2">
                    <a:lumMod val="50000"/>
                  </a:schemeClr>
                </a:solidFill>
                <a:latin typeface="Times New Roman" panose="02020603050405020304" pitchFamily="18" charset="0"/>
                <a:cs typeface="Times New Roman" panose="02020603050405020304" pitchFamily="18" charset="0"/>
              </a:rPr>
              <a:t>.</a:t>
            </a:r>
            <a:endParaRPr lang="hu-HU" sz="2400" dirty="0" smtClean="0">
              <a:solidFill>
                <a:schemeClr val="accent2">
                  <a:lumMod val="50000"/>
                </a:schemeClr>
              </a:solidFill>
              <a:latin typeface="Times New Roman" panose="02020603050405020304" pitchFamily="18" charset="0"/>
              <a:cs typeface="Times New Roman" panose="02020603050405020304" pitchFamily="18" charset="0"/>
            </a:endParaRPr>
          </a:p>
          <a:p>
            <a:pPr lvl="1">
              <a:buClr>
                <a:srgbClr val="0070C0"/>
              </a:buClr>
              <a:buFont typeface="Wingdings" panose="05000000000000000000" pitchFamily="2" charset="2"/>
              <a:buChar char="Ø"/>
            </a:pPr>
            <a:r>
              <a:rPr lang="en-US" sz="2400" dirty="0" smtClean="0">
                <a:solidFill>
                  <a:schemeClr val="accent2">
                    <a:lumMod val="50000"/>
                  </a:schemeClr>
                </a:solidFill>
                <a:latin typeface="Times New Roman" panose="02020603050405020304" pitchFamily="18" charset="0"/>
                <a:cs typeface="Times New Roman" panose="02020603050405020304" pitchFamily="18" charset="0"/>
              </a:rPr>
              <a:t>Often </a:t>
            </a:r>
            <a:r>
              <a:rPr lang="en-US" sz="2400" dirty="0">
                <a:solidFill>
                  <a:schemeClr val="accent2">
                    <a:lumMod val="50000"/>
                  </a:schemeClr>
                </a:solidFill>
                <a:latin typeface="Times New Roman" panose="02020603050405020304" pitchFamily="18" charset="0"/>
                <a:cs typeface="Times New Roman" panose="02020603050405020304" pitchFamily="18" charset="0"/>
              </a:rPr>
              <a:t>accompanied by ideological justifications such as patriarchy, ethno-nationalism, and nativism.</a:t>
            </a:r>
            <a:endParaRPr lang="hu-HU" sz="2400" dirty="0" smtClean="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5354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cím 1">
            <a:extLst>
              <a:ext uri="{FF2B5EF4-FFF2-40B4-BE49-F238E27FC236}">
                <a16:creationId xmlns:a16="http://schemas.microsoft.com/office/drawing/2014/main" id="{C87F6717-90A0-4F25-9F16-9837F48B4CA0}"/>
              </a:ext>
            </a:extLst>
          </p:cNvPr>
          <p:cNvSpPr>
            <a:spLocks noGrp="1"/>
          </p:cNvSpPr>
          <p:nvPr>
            <p:ph type="subTitle" idx="1"/>
          </p:nvPr>
        </p:nvSpPr>
        <p:spPr>
          <a:xfrm>
            <a:off x="467999" y="216000"/>
            <a:ext cx="11131817" cy="1008000"/>
          </a:xfrm>
        </p:spPr>
        <p:txBody>
          <a:bodyPr/>
          <a:lstStyle/>
          <a:p>
            <a:r>
              <a:rPr lang="en-GB" sz="3000" dirty="0">
                <a:solidFill>
                  <a:srgbClr val="00B050"/>
                </a:solidFill>
                <a:latin typeface="Times New Roman" panose="02020603050405020304" pitchFamily="18" charset="0"/>
                <a:cs typeface="Times New Roman" panose="02020603050405020304" pitchFamily="18" charset="0"/>
              </a:rPr>
              <a:t>Theoretical Framework</a:t>
            </a:r>
            <a:endParaRPr lang="hu-HU" sz="3000" dirty="0">
              <a:latin typeface="Times New Roman" panose="02020603050405020304" pitchFamily="18" charset="0"/>
              <a:cs typeface="Times New Roman" panose="02020603050405020304" pitchFamily="18" charset="0"/>
            </a:endParaRPr>
          </a:p>
          <a:p>
            <a:endParaRPr lang="hu-HU" dirty="0"/>
          </a:p>
        </p:txBody>
      </p:sp>
      <p:sp>
        <p:nvSpPr>
          <p:cNvPr id="6" name="Tartalom helye 5">
            <a:extLst>
              <a:ext uri="{FF2B5EF4-FFF2-40B4-BE49-F238E27FC236}">
                <a16:creationId xmlns:a16="http://schemas.microsoft.com/office/drawing/2014/main" id="{DBC3B83B-9BF8-4352-AF30-01063394DCD2}"/>
              </a:ext>
            </a:extLst>
          </p:cNvPr>
          <p:cNvSpPr>
            <a:spLocks noGrp="1"/>
          </p:cNvSpPr>
          <p:nvPr>
            <p:ph sz="quarter" idx="15"/>
          </p:nvPr>
        </p:nvSpPr>
        <p:spPr>
          <a:xfrm>
            <a:off x="468000" y="1079863"/>
            <a:ext cx="11131816" cy="5460274"/>
          </a:xfrm>
        </p:spPr>
        <p:txBody>
          <a:bodyPr>
            <a:noAutofit/>
          </a:bodyPr>
          <a:lstStyle/>
          <a:p>
            <a:pPr marL="0" indent="0">
              <a:buNone/>
            </a:pPr>
            <a:r>
              <a:rPr lang="hu-HU" sz="2400" dirty="0" smtClean="0">
                <a:solidFill>
                  <a:srgbClr val="00B050"/>
                </a:solidFill>
                <a:latin typeface="Times New Roman" panose="02020603050405020304" pitchFamily="18" charset="0"/>
                <a:cs typeface="Times New Roman" panose="02020603050405020304" pitchFamily="18" charset="0"/>
              </a:rPr>
              <a:t>Global </a:t>
            </a:r>
            <a:r>
              <a:rPr lang="hu-HU" sz="2400" dirty="0" err="1">
                <a:solidFill>
                  <a:srgbClr val="00B050"/>
                </a:solidFill>
                <a:latin typeface="Times New Roman" panose="02020603050405020304" pitchFamily="18" charset="0"/>
                <a:cs typeface="Times New Roman" panose="02020603050405020304" pitchFamily="18" charset="0"/>
              </a:rPr>
              <a:t>Examples</a:t>
            </a:r>
            <a:r>
              <a:rPr lang="hu-HU" sz="2400" dirty="0" smtClean="0">
                <a:solidFill>
                  <a:srgbClr val="00B050"/>
                </a:solidFill>
                <a:latin typeface="Times New Roman" panose="02020603050405020304" pitchFamily="18" charset="0"/>
                <a:cs typeface="Times New Roman" panose="02020603050405020304" pitchFamily="18" charset="0"/>
              </a:rPr>
              <a:t>:</a:t>
            </a:r>
            <a:endParaRPr lang="hu-HU" sz="2400" dirty="0">
              <a:solidFill>
                <a:srgbClr val="00B050"/>
              </a:solidFill>
              <a:latin typeface="Times New Roman" panose="02020603050405020304" pitchFamily="18" charset="0"/>
              <a:cs typeface="Times New Roman" panose="02020603050405020304" pitchFamily="18" charset="0"/>
            </a:endParaRPr>
          </a:p>
          <a:p>
            <a:pPr marL="285750" indent="-285750">
              <a:buClr>
                <a:srgbClr val="00B050"/>
              </a:buClr>
              <a:buFont typeface="Wingdings" panose="05000000000000000000" pitchFamily="2" charset="2"/>
              <a:buChar char="Ø"/>
            </a:pPr>
            <a:r>
              <a:rPr lang="hu-HU" sz="2400" dirty="0">
                <a:solidFill>
                  <a:srgbClr val="FF0000"/>
                </a:solidFill>
                <a:latin typeface="Times New Roman" panose="02020603050405020304" pitchFamily="18" charset="0"/>
                <a:cs typeface="Times New Roman" panose="02020603050405020304" pitchFamily="18" charset="0"/>
              </a:rPr>
              <a:t>Israel: </a:t>
            </a:r>
            <a:r>
              <a:rPr lang="hu-HU" sz="2400" dirty="0" err="1">
                <a:solidFill>
                  <a:srgbClr val="0070C0"/>
                </a:solidFill>
                <a:latin typeface="Times New Roman" panose="02020603050405020304" pitchFamily="18" charset="0"/>
                <a:cs typeface="Times New Roman" panose="02020603050405020304" pitchFamily="18" charset="0"/>
              </a:rPr>
              <a:t>Fertility</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treatments</a:t>
            </a:r>
            <a:r>
              <a:rPr lang="hu-HU" sz="2400" dirty="0">
                <a:solidFill>
                  <a:srgbClr val="0070C0"/>
                </a:solidFill>
                <a:latin typeface="Times New Roman" panose="02020603050405020304" pitchFamily="18" charset="0"/>
                <a:cs typeface="Times New Roman" panose="02020603050405020304" pitchFamily="18" charset="0"/>
              </a:rPr>
              <a:t> tied </a:t>
            </a:r>
            <a:r>
              <a:rPr lang="hu-HU" sz="2400" dirty="0" err="1">
                <a:solidFill>
                  <a:srgbClr val="0070C0"/>
                </a:solidFill>
                <a:latin typeface="Times New Roman" panose="02020603050405020304" pitchFamily="18" charset="0"/>
                <a:cs typeface="Times New Roman" panose="02020603050405020304" pitchFamily="18" charset="0"/>
              </a:rPr>
              <a:t>to</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national</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identity</a:t>
            </a:r>
            <a:r>
              <a:rPr lang="hu-HU" sz="2400" dirty="0">
                <a:solidFill>
                  <a:srgbClr val="0070C0"/>
                </a:solidFill>
                <a:latin typeface="Times New Roman" panose="02020603050405020304" pitchFamily="18" charset="0"/>
                <a:cs typeface="Times New Roman" panose="02020603050405020304" pitchFamily="18" charset="0"/>
              </a:rPr>
              <a:t> and </a:t>
            </a:r>
            <a:r>
              <a:rPr lang="hu-HU" sz="2400" dirty="0" err="1">
                <a:solidFill>
                  <a:srgbClr val="0070C0"/>
                </a:solidFill>
                <a:latin typeface="Times New Roman" panose="02020603050405020304" pitchFamily="18" charset="0"/>
                <a:cs typeface="Times New Roman" panose="02020603050405020304" pitchFamily="18" charset="0"/>
              </a:rPr>
              <a:t>demographic</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strategies</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Birenbaum-Carmeli</a:t>
            </a:r>
            <a:r>
              <a:rPr lang="hu-HU" sz="2400" dirty="0">
                <a:solidFill>
                  <a:srgbClr val="0070C0"/>
                </a:solidFill>
                <a:latin typeface="Times New Roman" panose="02020603050405020304" pitchFamily="18" charset="0"/>
                <a:cs typeface="Times New Roman" panose="02020603050405020304" pitchFamily="18" charset="0"/>
              </a:rPr>
              <a:t>, 2009).</a:t>
            </a:r>
          </a:p>
          <a:p>
            <a:pPr>
              <a:buClr>
                <a:srgbClr val="00B050"/>
              </a:buClr>
            </a:pPr>
            <a:endParaRPr lang="hu-HU" sz="2400" dirty="0">
              <a:latin typeface="Times New Roman" panose="02020603050405020304" pitchFamily="18" charset="0"/>
              <a:cs typeface="Times New Roman" panose="02020603050405020304" pitchFamily="18" charset="0"/>
            </a:endParaRPr>
          </a:p>
          <a:p>
            <a:pPr marL="285750" indent="-285750">
              <a:buClr>
                <a:srgbClr val="00B050"/>
              </a:buClr>
              <a:buFont typeface="Wingdings" panose="05000000000000000000" pitchFamily="2" charset="2"/>
              <a:buChar char="Ø"/>
            </a:pPr>
            <a:r>
              <a:rPr lang="hu-HU" sz="2400" dirty="0">
                <a:solidFill>
                  <a:srgbClr val="FF0000"/>
                </a:solidFill>
                <a:latin typeface="Times New Roman" panose="02020603050405020304" pitchFamily="18" charset="0"/>
                <a:cs typeface="Times New Roman" panose="02020603050405020304" pitchFamily="18" charset="0"/>
              </a:rPr>
              <a:t>CEE </a:t>
            </a:r>
            <a:r>
              <a:rPr lang="hu-HU" sz="2400" dirty="0" err="1">
                <a:solidFill>
                  <a:srgbClr val="FF0000"/>
                </a:solidFill>
                <a:latin typeface="Times New Roman" panose="02020603050405020304" pitchFamily="18" charset="0"/>
                <a:cs typeface="Times New Roman" panose="02020603050405020304" pitchFamily="18" charset="0"/>
              </a:rPr>
              <a:t>Countries</a:t>
            </a:r>
            <a:r>
              <a:rPr lang="hu-HU" sz="2400" dirty="0">
                <a:solidFill>
                  <a:srgbClr val="FF000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Fertility</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narratives</a:t>
            </a:r>
            <a:r>
              <a:rPr lang="hu-HU" sz="2400" dirty="0">
                <a:solidFill>
                  <a:srgbClr val="0070C0"/>
                </a:solidFill>
                <a:latin typeface="Times New Roman" panose="02020603050405020304" pitchFamily="18" charset="0"/>
                <a:cs typeface="Times New Roman" panose="02020603050405020304" pitchFamily="18" charset="0"/>
              </a:rPr>
              <a:t> linked </a:t>
            </a:r>
            <a:r>
              <a:rPr lang="hu-HU" sz="2400" dirty="0" err="1">
                <a:solidFill>
                  <a:srgbClr val="0070C0"/>
                </a:solidFill>
                <a:latin typeface="Times New Roman" panose="02020603050405020304" pitchFamily="18" charset="0"/>
                <a:cs typeface="Times New Roman" panose="02020603050405020304" pitchFamily="18" charset="0"/>
              </a:rPr>
              <a:t>to</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anti-immigrant</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sentiments</a:t>
            </a:r>
            <a:r>
              <a:rPr lang="hu-HU" sz="2400" dirty="0">
                <a:solidFill>
                  <a:srgbClr val="0070C0"/>
                </a:solidFill>
                <a:latin typeface="Times New Roman" panose="02020603050405020304" pitchFamily="18" charset="0"/>
                <a:cs typeface="Times New Roman" panose="02020603050405020304" pitchFamily="18" charset="0"/>
              </a:rPr>
              <a:t> and </a:t>
            </a:r>
            <a:r>
              <a:rPr lang="hu-HU" sz="2400" dirty="0" err="1">
                <a:solidFill>
                  <a:srgbClr val="0070C0"/>
                </a:solidFill>
                <a:latin typeface="Times New Roman" panose="02020603050405020304" pitchFamily="18" charset="0"/>
                <a:cs typeface="Times New Roman" panose="02020603050405020304" pitchFamily="18" charset="0"/>
              </a:rPr>
              <a:t>traditional</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gender</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roles</a:t>
            </a:r>
            <a:r>
              <a:rPr lang="hu-HU" sz="2400" dirty="0">
                <a:solidFill>
                  <a:srgbClr val="0070C0"/>
                </a:solidFill>
                <a:latin typeface="Times New Roman" panose="02020603050405020304" pitchFamily="18" charset="0"/>
                <a:cs typeface="Times New Roman" panose="02020603050405020304" pitchFamily="18" charset="0"/>
              </a:rPr>
              <a:t> (Szalma &amp; </a:t>
            </a:r>
            <a:r>
              <a:rPr lang="hu-HU" sz="2400" dirty="0" err="1">
                <a:solidFill>
                  <a:srgbClr val="0070C0"/>
                </a:solidFill>
                <a:latin typeface="Times New Roman" panose="02020603050405020304" pitchFamily="18" charset="0"/>
                <a:cs typeface="Times New Roman" panose="02020603050405020304" pitchFamily="18" charset="0"/>
              </a:rPr>
              <a:t>Heers</a:t>
            </a:r>
            <a:r>
              <a:rPr lang="hu-HU" sz="2400" dirty="0">
                <a:solidFill>
                  <a:srgbClr val="0070C0"/>
                </a:solidFill>
                <a:latin typeface="Times New Roman" panose="02020603050405020304" pitchFamily="18" charset="0"/>
                <a:cs typeface="Times New Roman" panose="02020603050405020304" pitchFamily="18" charset="0"/>
              </a:rPr>
              <a:t>, 2024).</a:t>
            </a:r>
          </a:p>
          <a:p>
            <a:pPr>
              <a:buClr>
                <a:srgbClr val="00B050"/>
              </a:buClr>
            </a:pPr>
            <a:endParaRPr lang="hu-HU" sz="2400" dirty="0">
              <a:latin typeface="Times New Roman" panose="02020603050405020304" pitchFamily="18" charset="0"/>
              <a:cs typeface="Times New Roman" panose="02020603050405020304" pitchFamily="18" charset="0"/>
            </a:endParaRPr>
          </a:p>
          <a:p>
            <a:pPr marL="285750" indent="-285750">
              <a:buClr>
                <a:srgbClr val="00B050"/>
              </a:buClr>
              <a:buFont typeface="Wingdings" panose="05000000000000000000" pitchFamily="2" charset="2"/>
              <a:buChar char="Ø"/>
            </a:pPr>
            <a:r>
              <a:rPr lang="hu-HU" sz="2400" dirty="0" err="1">
                <a:solidFill>
                  <a:srgbClr val="FF0000"/>
                </a:solidFill>
                <a:latin typeface="Times New Roman" panose="02020603050405020304" pitchFamily="18" charset="0"/>
                <a:cs typeface="Times New Roman" panose="02020603050405020304" pitchFamily="18" charset="0"/>
              </a:rPr>
              <a:t>Asia</a:t>
            </a:r>
            <a:r>
              <a:rPr lang="hu-HU" sz="2400" dirty="0">
                <a:solidFill>
                  <a:srgbClr val="FF000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Ethno-nationalist</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fears</a:t>
            </a:r>
            <a:r>
              <a:rPr lang="hu-HU" sz="2400" dirty="0">
                <a:solidFill>
                  <a:srgbClr val="0070C0"/>
                </a:solidFill>
                <a:latin typeface="Times New Roman" panose="02020603050405020304" pitchFamily="18" charset="0"/>
                <a:cs typeface="Times New Roman" panose="02020603050405020304" pitchFamily="18" charset="0"/>
              </a:rPr>
              <a:t> drive </a:t>
            </a:r>
            <a:r>
              <a:rPr lang="hu-HU" sz="2400" dirty="0" err="1">
                <a:solidFill>
                  <a:srgbClr val="0070C0"/>
                </a:solidFill>
                <a:latin typeface="Times New Roman" panose="02020603050405020304" pitchFamily="18" charset="0"/>
                <a:cs typeface="Times New Roman" panose="02020603050405020304" pitchFamily="18" charset="0"/>
              </a:rPr>
              <a:t>pronatalism</a:t>
            </a:r>
            <a:r>
              <a:rPr lang="hu-HU" sz="2400" dirty="0">
                <a:solidFill>
                  <a:srgbClr val="0070C0"/>
                </a:solidFill>
                <a:latin typeface="Times New Roman" panose="02020603050405020304" pitchFamily="18" charset="0"/>
                <a:cs typeface="Times New Roman" panose="02020603050405020304" pitchFamily="18" charset="0"/>
              </a:rPr>
              <a:t> in </a:t>
            </a:r>
            <a:r>
              <a:rPr lang="hu-HU" sz="2400" dirty="0" err="1">
                <a:solidFill>
                  <a:srgbClr val="0070C0"/>
                </a:solidFill>
                <a:latin typeface="Times New Roman" panose="02020603050405020304" pitchFamily="18" charset="0"/>
                <a:cs typeface="Times New Roman" panose="02020603050405020304" pitchFamily="18" charset="0"/>
              </a:rPr>
              <a:t>countries</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with</a:t>
            </a:r>
            <a:r>
              <a:rPr lang="hu-HU" sz="2400" dirty="0">
                <a:solidFill>
                  <a:srgbClr val="0070C0"/>
                </a:solidFill>
                <a:latin typeface="Times New Roman" panose="02020603050405020304" pitchFamily="18" charset="0"/>
                <a:cs typeface="Times New Roman" panose="02020603050405020304" pitchFamily="18" charset="0"/>
              </a:rPr>
              <a:t> ultra-</a:t>
            </a:r>
            <a:r>
              <a:rPr lang="hu-HU" sz="2400" dirty="0" err="1">
                <a:solidFill>
                  <a:srgbClr val="0070C0"/>
                </a:solidFill>
                <a:latin typeface="Times New Roman" panose="02020603050405020304" pitchFamily="18" charset="0"/>
                <a:cs typeface="Times New Roman" panose="02020603050405020304" pitchFamily="18" charset="0"/>
              </a:rPr>
              <a:t>low</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birth</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rates</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Whittaker</a:t>
            </a:r>
            <a:r>
              <a:rPr lang="hu-HU" sz="2400" dirty="0">
                <a:solidFill>
                  <a:srgbClr val="0070C0"/>
                </a:solidFill>
                <a:latin typeface="Times New Roman" panose="02020603050405020304" pitchFamily="18" charset="0"/>
                <a:cs typeface="Times New Roman" panose="02020603050405020304" pitchFamily="18" charset="0"/>
              </a:rPr>
              <a:t>, 2022).</a:t>
            </a:r>
          </a:p>
          <a:p>
            <a:pPr>
              <a:buClr>
                <a:srgbClr val="00B050"/>
              </a:buClr>
            </a:pPr>
            <a:endParaRPr lang="hu-HU" sz="2400" dirty="0">
              <a:latin typeface="Times New Roman" panose="02020603050405020304" pitchFamily="18" charset="0"/>
              <a:cs typeface="Times New Roman" panose="02020603050405020304" pitchFamily="18" charset="0"/>
            </a:endParaRPr>
          </a:p>
          <a:p>
            <a:pPr marL="285750" indent="-285750">
              <a:buClr>
                <a:srgbClr val="00B050"/>
              </a:buClr>
              <a:buFont typeface="Wingdings" panose="05000000000000000000" pitchFamily="2" charset="2"/>
              <a:buChar char="Ø"/>
            </a:pPr>
            <a:r>
              <a:rPr lang="hu-HU" sz="2400" dirty="0">
                <a:solidFill>
                  <a:srgbClr val="FF0000"/>
                </a:solidFill>
                <a:latin typeface="Times New Roman" panose="02020603050405020304" pitchFamily="18" charset="0"/>
                <a:cs typeface="Times New Roman" panose="02020603050405020304" pitchFamily="18" charset="0"/>
              </a:rPr>
              <a:t>USA: </a:t>
            </a:r>
            <a:r>
              <a:rPr lang="hu-HU" sz="2400" dirty="0" err="1">
                <a:solidFill>
                  <a:srgbClr val="0070C0"/>
                </a:solidFill>
                <a:latin typeface="Times New Roman" panose="02020603050405020304" pitchFamily="18" charset="0"/>
                <a:cs typeface="Times New Roman" panose="02020603050405020304" pitchFamily="18" charset="0"/>
              </a:rPr>
              <a:t>Pronatalism</a:t>
            </a:r>
            <a:r>
              <a:rPr lang="hu-HU" sz="2400" dirty="0">
                <a:solidFill>
                  <a:srgbClr val="0070C0"/>
                </a:solidFill>
                <a:latin typeface="Times New Roman" panose="02020603050405020304" pitchFamily="18" charset="0"/>
                <a:cs typeface="Times New Roman" panose="02020603050405020304" pitchFamily="18" charset="0"/>
              </a:rPr>
              <a:t> linked </a:t>
            </a:r>
            <a:r>
              <a:rPr lang="hu-HU" sz="2400" dirty="0" err="1">
                <a:solidFill>
                  <a:srgbClr val="0070C0"/>
                </a:solidFill>
                <a:latin typeface="Times New Roman" panose="02020603050405020304" pitchFamily="18" charset="0"/>
                <a:cs typeface="Times New Roman" panose="02020603050405020304" pitchFamily="18" charset="0"/>
              </a:rPr>
              <a:t>to</a:t>
            </a:r>
            <a:r>
              <a:rPr lang="hu-HU" sz="2400" dirty="0">
                <a:solidFill>
                  <a:srgbClr val="0070C0"/>
                </a:solidFill>
                <a:latin typeface="Times New Roman" panose="02020603050405020304" pitchFamily="18" charset="0"/>
                <a:cs typeface="Times New Roman" panose="02020603050405020304" pitchFamily="18" charset="0"/>
              </a:rPr>
              <a:t> Christian </a:t>
            </a:r>
            <a:r>
              <a:rPr lang="hu-HU" sz="2400" dirty="0" err="1">
                <a:solidFill>
                  <a:srgbClr val="0070C0"/>
                </a:solidFill>
                <a:latin typeface="Times New Roman" panose="02020603050405020304" pitchFamily="18" charset="0"/>
                <a:cs typeface="Times New Roman" panose="02020603050405020304" pitchFamily="18" charset="0"/>
              </a:rPr>
              <a:t>traditionalism</a:t>
            </a:r>
            <a:r>
              <a:rPr lang="hu-HU" sz="2400" dirty="0">
                <a:solidFill>
                  <a:srgbClr val="0070C0"/>
                </a:solidFill>
                <a:latin typeface="Times New Roman" panose="02020603050405020304" pitchFamily="18" charset="0"/>
                <a:cs typeface="Times New Roman" panose="02020603050405020304" pitchFamily="18" charset="0"/>
              </a:rPr>
              <a:t> and </a:t>
            </a:r>
            <a:r>
              <a:rPr lang="hu-HU" sz="2400" dirty="0" err="1">
                <a:solidFill>
                  <a:srgbClr val="0070C0"/>
                </a:solidFill>
                <a:latin typeface="Times New Roman" panose="02020603050405020304" pitchFamily="18" charset="0"/>
                <a:cs typeface="Times New Roman" panose="02020603050405020304" pitchFamily="18" charset="0"/>
              </a:rPr>
              <a:t>concerns</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about</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cultural</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hierarchies</a:t>
            </a:r>
            <a:r>
              <a:rPr lang="hu-HU" sz="2400" dirty="0">
                <a:solidFill>
                  <a:srgbClr val="0070C0"/>
                </a:solidFill>
                <a:latin typeface="Times New Roman" panose="02020603050405020304" pitchFamily="18" charset="0"/>
                <a:cs typeface="Times New Roman" panose="02020603050405020304" pitchFamily="18" charset="0"/>
              </a:rPr>
              <a:t> (</a:t>
            </a:r>
            <a:r>
              <a:rPr lang="hu-HU" sz="2400" dirty="0" err="1">
                <a:solidFill>
                  <a:srgbClr val="0070C0"/>
                </a:solidFill>
                <a:latin typeface="Times New Roman" panose="02020603050405020304" pitchFamily="18" charset="0"/>
                <a:cs typeface="Times New Roman" panose="02020603050405020304" pitchFamily="18" charset="0"/>
              </a:rPr>
              <a:t>Perry</a:t>
            </a:r>
            <a:r>
              <a:rPr lang="hu-HU" sz="2400" dirty="0">
                <a:solidFill>
                  <a:srgbClr val="0070C0"/>
                </a:solidFill>
                <a:latin typeface="Times New Roman" panose="02020603050405020304" pitchFamily="18" charset="0"/>
                <a:cs typeface="Times New Roman" panose="02020603050405020304" pitchFamily="18" charset="0"/>
              </a:rPr>
              <a:t> et </a:t>
            </a:r>
            <a:r>
              <a:rPr lang="hu-HU" sz="2400" dirty="0" err="1">
                <a:solidFill>
                  <a:srgbClr val="0070C0"/>
                </a:solidFill>
                <a:latin typeface="Times New Roman" panose="02020603050405020304" pitchFamily="18" charset="0"/>
                <a:cs typeface="Times New Roman" panose="02020603050405020304" pitchFamily="18" charset="0"/>
              </a:rPr>
              <a:t>al</a:t>
            </a:r>
            <a:r>
              <a:rPr lang="hu-HU" sz="2400" dirty="0">
                <a:solidFill>
                  <a:srgbClr val="0070C0"/>
                </a:solidFill>
                <a:latin typeface="Times New Roman" panose="02020603050405020304" pitchFamily="18" charset="0"/>
                <a:cs typeface="Times New Roman" panose="02020603050405020304" pitchFamily="18" charset="0"/>
              </a:rPr>
              <a:t>., 2022).</a:t>
            </a:r>
          </a:p>
          <a:p>
            <a:endParaRPr lang="en-GB" sz="2400" dirty="0">
              <a:solidFill>
                <a:srgbClr val="002060"/>
              </a:solidFill>
              <a:latin typeface="Times New Roman" pitchFamily="18"/>
              <a:ea typeface="+mj-ea"/>
              <a:cs typeface="Times New Roman" pitchFamily="18"/>
            </a:endParaRPr>
          </a:p>
        </p:txBody>
      </p:sp>
    </p:spTree>
    <p:extLst>
      <p:ext uri="{BB962C8B-B14F-4D97-AF65-F5344CB8AC3E}">
        <p14:creationId xmlns:p14="http://schemas.microsoft.com/office/powerpoint/2010/main" val="877134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cím 1">
            <a:extLst>
              <a:ext uri="{FF2B5EF4-FFF2-40B4-BE49-F238E27FC236}">
                <a16:creationId xmlns:a16="http://schemas.microsoft.com/office/drawing/2014/main" id="{C87F6717-90A0-4F25-9F16-9837F48B4CA0}"/>
              </a:ext>
            </a:extLst>
          </p:cNvPr>
          <p:cNvSpPr>
            <a:spLocks noGrp="1"/>
          </p:cNvSpPr>
          <p:nvPr>
            <p:ph type="subTitle" idx="1"/>
          </p:nvPr>
        </p:nvSpPr>
        <p:spPr/>
        <p:txBody>
          <a:bodyPr/>
          <a:lstStyle/>
          <a:p>
            <a:r>
              <a:rPr lang="hu-HU" altLang="hu-HU" sz="3200" b="1" dirty="0">
                <a:solidFill>
                  <a:srgbClr val="00B050"/>
                </a:solidFill>
                <a:latin typeface="Times New Roman" panose="02020603050405020304" pitchFamily="18" charset="0"/>
                <a:cs typeface="Times New Roman" panose="02020603050405020304" pitchFamily="18" charset="0"/>
              </a:rPr>
              <a:t>Data and </a:t>
            </a:r>
            <a:r>
              <a:rPr lang="hu-HU" altLang="hu-HU" sz="3200" dirty="0" err="1">
                <a:solidFill>
                  <a:srgbClr val="00B050"/>
                </a:solidFill>
                <a:latin typeface="Times New Roman" panose="02020603050405020304" pitchFamily="18" charset="0"/>
                <a:cs typeface="Times New Roman" panose="02020603050405020304" pitchFamily="18" charset="0"/>
              </a:rPr>
              <a:t>M</a:t>
            </a:r>
            <a:r>
              <a:rPr lang="hu-HU" altLang="hu-HU" sz="3200" b="1" dirty="0" err="1">
                <a:solidFill>
                  <a:srgbClr val="00B050"/>
                </a:solidFill>
                <a:latin typeface="Times New Roman" panose="02020603050405020304" pitchFamily="18" charset="0"/>
                <a:cs typeface="Times New Roman" panose="02020603050405020304" pitchFamily="18" charset="0"/>
              </a:rPr>
              <a:t>ethods</a:t>
            </a:r>
            <a:endParaRPr lang="hu-HU" dirty="0"/>
          </a:p>
        </p:txBody>
      </p:sp>
      <p:sp>
        <p:nvSpPr>
          <p:cNvPr id="3" name="Tartalom helye 2"/>
          <p:cNvSpPr>
            <a:spLocks noGrp="1"/>
          </p:cNvSpPr>
          <p:nvPr>
            <p:ph sz="quarter" idx="15"/>
          </p:nvPr>
        </p:nvSpPr>
        <p:spPr>
          <a:xfrm>
            <a:off x="416529" y="1964486"/>
            <a:ext cx="10491471" cy="3751563"/>
          </a:xfrm>
        </p:spPr>
        <p:txBody>
          <a:bodyPr/>
          <a:lstStyle/>
          <a:p>
            <a:pPr marL="742950" lvl="2" indent="-342900">
              <a:buSzPts val="3116"/>
              <a:buFont typeface="Wingdings" panose="05000000000000000000" pitchFamily="2" charset="2"/>
              <a:buChar char="Ø"/>
            </a:pPr>
            <a:r>
              <a:rPr lang="en-US" sz="2400" dirty="0">
                <a:solidFill>
                  <a:schemeClr val="accent2">
                    <a:lumMod val="50000"/>
                  </a:schemeClr>
                </a:solidFill>
                <a:latin typeface="Times New Roman" panose="02020603050405020304" pitchFamily="18" charset="0"/>
              </a:rPr>
              <a:t>The data collection was based on a sample of 1,506 respondents hybrid data collection in 2024.</a:t>
            </a:r>
          </a:p>
          <a:p>
            <a:pPr marL="742950" lvl="2" indent="-342900">
              <a:buSzPts val="3116"/>
              <a:buFont typeface="Wingdings" panose="05000000000000000000" pitchFamily="2" charset="2"/>
              <a:buChar char="Ø"/>
            </a:pPr>
            <a:r>
              <a:rPr lang="en-US" sz="2400" dirty="0">
                <a:solidFill>
                  <a:schemeClr val="accent2">
                    <a:lumMod val="50000"/>
                  </a:schemeClr>
                </a:solidFill>
                <a:latin typeface="Times New Roman" panose="02020603050405020304" pitchFamily="18" charset="0"/>
              </a:rPr>
              <a:t>The method involves descriptive analysis and logistic regressions.</a:t>
            </a:r>
          </a:p>
          <a:p>
            <a:pPr marL="742950" lvl="2" indent="-342900">
              <a:buSzPts val="3116"/>
              <a:buFont typeface="Wingdings" panose="05000000000000000000" pitchFamily="2" charset="2"/>
              <a:buChar char="Ø"/>
            </a:pPr>
            <a:r>
              <a:rPr lang="en-US" sz="2400" dirty="0">
                <a:solidFill>
                  <a:schemeClr val="accent2">
                    <a:lumMod val="50000"/>
                  </a:schemeClr>
                </a:solidFill>
                <a:latin typeface="Times New Roman" panose="02020603050405020304" pitchFamily="18" charset="0"/>
              </a:rPr>
              <a:t>Outcome variables:</a:t>
            </a:r>
            <a:r>
              <a:rPr lang="hu-HU" sz="2400" dirty="0">
                <a:solidFill>
                  <a:schemeClr val="accent2">
                    <a:lumMod val="50000"/>
                  </a:schemeClr>
                </a:solidFill>
                <a:latin typeface="Times New Roman" panose="02020603050405020304" pitchFamily="18" charset="0"/>
              </a:rPr>
              <a:t> </a:t>
            </a:r>
            <a:r>
              <a:rPr lang="en-US" sz="2400" dirty="0">
                <a:solidFill>
                  <a:srgbClr val="FF0000"/>
                </a:solidFill>
                <a:latin typeface="Times New Roman" panose="02020603050405020304" pitchFamily="18" charset="0"/>
              </a:rPr>
              <a:t>Do you consider IVF procedures acceptable in case of infertility? Do you think it should be possible for lesbian women to have access to IVF?</a:t>
            </a:r>
          </a:p>
          <a:p>
            <a:pPr marL="742950" lvl="2" indent="-342900">
              <a:buSzPts val="3116"/>
              <a:buFont typeface="Wingdings" panose="05000000000000000000" pitchFamily="2" charset="2"/>
              <a:buChar char="Ø"/>
            </a:pPr>
            <a:r>
              <a:rPr lang="en-GB" sz="2400" dirty="0">
                <a:solidFill>
                  <a:schemeClr val="accent2">
                    <a:lumMod val="50000"/>
                  </a:schemeClr>
                </a:solidFill>
                <a:latin typeface="Times New Roman" panose="02020603050405020304" pitchFamily="18" charset="0"/>
              </a:rPr>
              <a:t>Independent variables: </a:t>
            </a:r>
            <a:r>
              <a:rPr lang="en-US" sz="2400" dirty="0">
                <a:solidFill>
                  <a:srgbClr val="0070C0"/>
                </a:solidFill>
                <a:latin typeface="Times New Roman" panose="02020603050405020304" pitchFamily="18" charset="0"/>
              </a:rPr>
              <a:t>socio-demographic variables (gender, age, education, religiosity), acceptance of migration, importance of having children due to population decline, acceptance of voluntary childlessness.</a:t>
            </a:r>
            <a:endParaRPr lang="en-GB" sz="2400" dirty="0">
              <a:solidFill>
                <a:srgbClr val="0070C0"/>
              </a:solidFill>
              <a:latin typeface="Times New Roman" panose="02020603050405020304" pitchFamily="18" charset="0"/>
            </a:endParaRPr>
          </a:p>
          <a:p>
            <a:endParaRPr lang="en-GB" dirty="0"/>
          </a:p>
        </p:txBody>
      </p:sp>
    </p:spTree>
    <p:extLst>
      <p:ext uri="{BB962C8B-B14F-4D97-AF65-F5344CB8AC3E}">
        <p14:creationId xmlns:p14="http://schemas.microsoft.com/office/powerpoint/2010/main" val="1294033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cím 1">
            <a:extLst>
              <a:ext uri="{FF2B5EF4-FFF2-40B4-BE49-F238E27FC236}">
                <a16:creationId xmlns:a16="http://schemas.microsoft.com/office/drawing/2014/main" id="{C87F6717-90A0-4F25-9F16-9837F48B4CA0}"/>
              </a:ext>
            </a:extLst>
          </p:cNvPr>
          <p:cNvSpPr>
            <a:spLocks noGrp="1"/>
          </p:cNvSpPr>
          <p:nvPr>
            <p:ph type="subTitle" idx="1"/>
          </p:nvPr>
        </p:nvSpPr>
        <p:spPr/>
        <p:txBody>
          <a:bodyPr>
            <a:normAutofit/>
          </a:bodyPr>
          <a:lstStyle/>
          <a:p>
            <a:r>
              <a:rPr lang="hu-HU" sz="3200" dirty="0" err="1">
                <a:solidFill>
                  <a:srgbClr val="00B050"/>
                </a:solidFill>
                <a:latin typeface="Times New Roman" panose="02020603050405020304" pitchFamily="18" charset="0"/>
                <a:cs typeface="Times New Roman" panose="02020603050405020304" pitchFamily="18" charset="0"/>
              </a:rPr>
              <a:t>Results</a:t>
            </a:r>
            <a:endParaRPr lang="en-GB" sz="3200" dirty="0"/>
          </a:p>
        </p:txBody>
      </p:sp>
      <p:pic>
        <p:nvPicPr>
          <p:cNvPr id="5" name="Tartalom helye 4">
            <a:extLst>
              <a:ext uri="{FF2B5EF4-FFF2-40B4-BE49-F238E27FC236}">
                <a16:creationId xmlns:a16="http://schemas.microsoft.com/office/drawing/2014/main" id="{207CF5B7-84B0-F496-E06F-E214020CC8E8}"/>
              </a:ext>
            </a:extLst>
          </p:cNvPr>
          <p:cNvPicPr>
            <a:picLocks noGrp="1" noChangeAspect="1"/>
          </p:cNvPicPr>
          <p:nvPr>
            <p:ph sz="quarter" idx="15"/>
          </p:nvPr>
        </p:nvPicPr>
        <p:blipFill>
          <a:blip r:embed="rId2"/>
          <a:stretch>
            <a:fillRect/>
          </a:stretch>
        </p:blipFill>
        <p:spPr>
          <a:xfrm>
            <a:off x="0" y="1148308"/>
            <a:ext cx="6130596" cy="4465542"/>
          </a:xfrm>
        </p:spPr>
      </p:pic>
      <p:pic>
        <p:nvPicPr>
          <p:cNvPr id="8" name="Kép 7">
            <a:extLst>
              <a:ext uri="{FF2B5EF4-FFF2-40B4-BE49-F238E27FC236}">
                <a16:creationId xmlns:a16="http://schemas.microsoft.com/office/drawing/2014/main" id="{0B1BE910-9677-F1EF-6381-696FDFA3DD2E}"/>
              </a:ext>
            </a:extLst>
          </p:cNvPr>
          <p:cNvPicPr>
            <a:picLocks noChangeAspect="1"/>
          </p:cNvPicPr>
          <p:nvPr/>
        </p:nvPicPr>
        <p:blipFill>
          <a:blip r:embed="rId3"/>
          <a:stretch>
            <a:fillRect/>
          </a:stretch>
        </p:blipFill>
        <p:spPr>
          <a:xfrm>
            <a:off x="5984439" y="1148309"/>
            <a:ext cx="5960892" cy="4451656"/>
          </a:xfrm>
          <a:prstGeom prst="rect">
            <a:avLst/>
          </a:prstGeom>
        </p:spPr>
      </p:pic>
    </p:spTree>
    <p:extLst>
      <p:ext uri="{BB962C8B-B14F-4D97-AF65-F5344CB8AC3E}">
        <p14:creationId xmlns:p14="http://schemas.microsoft.com/office/powerpoint/2010/main" val="3486750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cím 1">
            <a:extLst>
              <a:ext uri="{FF2B5EF4-FFF2-40B4-BE49-F238E27FC236}">
                <a16:creationId xmlns:a16="http://schemas.microsoft.com/office/drawing/2014/main" id="{C87F6717-90A0-4F25-9F16-9837F48B4CA0}"/>
              </a:ext>
            </a:extLst>
          </p:cNvPr>
          <p:cNvSpPr>
            <a:spLocks noGrp="1"/>
          </p:cNvSpPr>
          <p:nvPr>
            <p:ph type="subTitle" idx="1"/>
          </p:nvPr>
        </p:nvSpPr>
        <p:spPr>
          <a:xfrm>
            <a:off x="276412" y="233417"/>
            <a:ext cx="11663040" cy="6298012"/>
          </a:xfrm>
        </p:spPr>
        <p:txBody>
          <a:bodyPr>
            <a:normAutofit fontScale="92500" lnSpcReduction="20000"/>
          </a:bodyPr>
          <a:lstStyle/>
          <a:p>
            <a:r>
              <a:rPr lang="hu-HU" dirty="0" err="1">
                <a:solidFill>
                  <a:srgbClr val="00B050"/>
                </a:solidFill>
                <a:latin typeface="Times New Roman" panose="02020603050405020304" pitchFamily="18" charset="0"/>
                <a:cs typeface="Times New Roman" panose="02020603050405020304" pitchFamily="18" charset="0"/>
              </a:rPr>
              <a:t>References</a:t>
            </a:r>
            <a:endParaRPr lang="hu-HU" dirty="0">
              <a:solidFill>
                <a:srgbClr val="00B050"/>
              </a:solidFill>
              <a:latin typeface="Times New Roman" panose="02020603050405020304" pitchFamily="18" charset="0"/>
              <a:cs typeface="Times New Roman" panose="02020603050405020304" pitchFamily="18" charset="0"/>
            </a:endParaRPr>
          </a:p>
          <a:p>
            <a:pPr marL="228600" indent="-228600">
              <a:lnSpc>
                <a:spcPct val="90000"/>
              </a:lnSpc>
              <a:spcBef>
                <a:spcPts val="1000"/>
              </a:spcBef>
              <a:buClr>
                <a:srgbClr val="F5C832"/>
              </a:buClr>
              <a:buFont typeface="Wingdings" panose="05000000000000000000" pitchFamily="2" charset="2"/>
              <a:buChar char="§"/>
            </a:pPr>
            <a:endParaRPr lang="hu-HU" sz="2200" b="0" dirty="0">
              <a:latin typeface="Times New Roman" panose="02020603050405020304" pitchFamily="18" charset="0"/>
              <a:cs typeface="Times New Roman" panose="02020603050405020304" pitchFamily="18" charset="0"/>
            </a:endParaRPr>
          </a:p>
          <a:p>
            <a:pPr marL="228600" indent="-228600">
              <a:lnSpc>
                <a:spcPct val="90000"/>
              </a:lnSpc>
              <a:spcBef>
                <a:spcPts val="1000"/>
              </a:spcBef>
              <a:buClr>
                <a:srgbClr val="F5C832"/>
              </a:buClr>
              <a:buFont typeface="Wingdings" panose="05000000000000000000" pitchFamily="2" charset="2"/>
              <a:buChar char="§"/>
            </a:pPr>
            <a:r>
              <a:rPr lang="en-US" sz="1800" b="0" dirty="0" err="1">
                <a:latin typeface="Times New Roman" panose="02020603050405020304" pitchFamily="18" charset="0"/>
                <a:cs typeface="Times New Roman" panose="02020603050405020304" pitchFamily="18" charset="0"/>
              </a:rPr>
              <a:t>Birenbaum-Carmeli</a:t>
            </a:r>
            <a:r>
              <a:rPr lang="en-US" sz="1800" b="0" dirty="0">
                <a:latin typeface="Times New Roman" panose="02020603050405020304" pitchFamily="18" charset="0"/>
                <a:cs typeface="Times New Roman" panose="02020603050405020304" pitchFamily="18" charset="0"/>
              </a:rPr>
              <a:t>, D. (2009). The politics of ‘The Natural Family’ in Israel: State </a:t>
            </a:r>
            <a:r>
              <a:rPr lang="en-US" sz="1800" b="0" dirty="0" smtClean="0">
                <a:latin typeface="Times New Roman" panose="02020603050405020304" pitchFamily="18" charset="0"/>
                <a:cs typeface="Times New Roman" panose="02020603050405020304" pitchFamily="18" charset="0"/>
              </a:rPr>
              <a:t>policy </a:t>
            </a:r>
            <a:r>
              <a:rPr lang="en-US" sz="1800" b="0" dirty="0">
                <a:latin typeface="Times New Roman" panose="02020603050405020304" pitchFamily="18" charset="0"/>
                <a:cs typeface="Times New Roman" panose="02020603050405020304" pitchFamily="18" charset="0"/>
              </a:rPr>
              <a:t>and kinship ideologies. </a:t>
            </a:r>
            <a:r>
              <a:rPr lang="en-US" sz="1800" b="0" i="1" dirty="0">
                <a:latin typeface="Times New Roman" panose="02020603050405020304" pitchFamily="18" charset="0"/>
                <a:cs typeface="Times New Roman" panose="02020603050405020304" pitchFamily="18" charset="0"/>
              </a:rPr>
              <a:t>Social Science &amp; Medicine</a:t>
            </a:r>
            <a:r>
              <a:rPr lang="en-US" sz="1800" b="0" dirty="0">
                <a:latin typeface="Times New Roman" panose="02020603050405020304" pitchFamily="18" charset="0"/>
                <a:cs typeface="Times New Roman" panose="02020603050405020304" pitchFamily="18" charset="0"/>
              </a:rPr>
              <a:t>, </a:t>
            </a:r>
            <a:r>
              <a:rPr lang="en-US" sz="1800" b="0" dirty="0" smtClean="0">
                <a:latin typeface="Times New Roman" panose="02020603050405020304" pitchFamily="18" charset="0"/>
                <a:cs typeface="Times New Roman" panose="02020603050405020304" pitchFamily="18" charset="0"/>
              </a:rPr>
              <a:t>69(7</a:t>
            </a:r>
            <a:r>
              <a:rPr lang="en-US" sz="1800" b="0" dirty="0">
                <a:latin typeface="Times New Roman" panose="02020603050405020304" pitchFamily="18" charset="0"/>
                <a:cs typeface="Times New Roman" panose="02020603050405020304" pitchFamily="18" charset="0"/>
              </a:rPr>
              <a:t>), 1018–1024</a:t>
            </a:r>
            <a:r>
              <a:rPr lang="en-US" sz="1800" b="0" dirty="0" smtClean="0">
                <a:latin typeface="Times New Roman" panose="02020603050405020304" pitchFamily="18" charset="0"/>
                <a:cs typeface="Times New Roman" panose="02020603050405020304" pitchFamily="18" charset="0"/>
              </a:rPr>
              <a:t>.</a:t>
            </a:r>
            <a:r>
              <a:rPr lang="hu-HU" sz="1800" b="0" dirty="0" smtClean="0">
                <a:latin typeface="Times New Roman" panose="02020603050405020304" pitchFamily="18" charset="0"/>
                <a:cs typeface="Times New Roman" panose="02020603050405020304" pitchFamily="18" charset="0"/>
              </a:rPr>
              <a:t> </a:t>
            </a:r>
          </a:p>
          <a:p>
            <a:pPr marL="228600" indent="-228600">
              <a:lnSpc>
                <a:spcPct val="90000"/>
              </a:lnSpc>
              <a:spcBef>
                <a:spcPts val="1000"/>
              </a:spcBef>
              <a:buClr>
                <a:srgbClr val="F5C832"/>
              </a:buClr>
              <a:buFont typeface="Wingdings" panose="05000000000000000000" pitchFamily="2" charset="2"/>
              <a:buChar char="§"/>
            </a:pPr>
            <a:r>
              <a:rPr lang="en-US" sz="1800" b="0" dirty="0" smtClean="0">
                <a:latin typeface="Times New Roman" panose="02020603050405020304" pitchFamily="18" charset="0"/>
                <a:cs typeface="Times New Roman" panose="02020603050405020304" pitchFamily="18" charset="0"/>
              </a:rPr>
              <a:t>Ji-Young</a:t>
            </a:r>
            <a:r>
              <a:rPr lang="hu-HU" sz="1800" b="0" dirty="0" smtClean="0">
                <a:latin typeface="Times New Roman" panose="02020603050405020304" pitchFamily="18" charset="0"/>
                <a:cs typeface="Times New Roman" panose="02020603050405020304" pitchFamily="18" charset="0"/>
              </a:rPr>
              <a:t>, L.</a:t>
            </a:r>
            <a:r>
              <a:rPr lang="en-US" sz="1800" b="0" dirty="0" smtClean="0">
                <a:latin typeface="Times New Roman" panose="02020603050405020304" pitchFamily="18" charset="0"/>
                <a:cs typeface="Times New Roman" panose="02020603050405020304" pitchFamily="18" charset="0"/>
              </a:rPr>
              <a:t> </a:t>
            </a:r>
            <a:r>
              <a:rPr lang="en-US" sz="1800" b="0" dirty="0">
                <a:latin typeface="Times New Roman" panose="02020603050405020304" pitchFamily="18" charset="0"/>
                <a:cs typeface="Times New Roman" panose="02020603050405020304" pitchFamily="18" charset="0"/>
              </a:rPr>
              <a:t>(2024). A Brave New World? </a:t>
            </a:r>
            <a:r>
              <a:rPr lang="en-US" sz="1800" b="0" dirty="0" err="1">
                <a:latin typeface="Times New Roman" panose="02020603050405020304" pitchFamily="18" charset="0"/>
                <a:cs typeface="Times New Roman" panose="02020603050405020304" pitchFamily="18" charset="0"/>
              </a:rPr>
              <a:t>Pronatalism</a:t>
            </a:r>
            <a:r>
              <a:rPr lang="en-US" sz="1800" b="0" dirty="0">
                <a:latin typeface="Times New Roman" panose="02020603050405020304" pitchFamily="18" charset="0"/>
                <a:cs typeface="Times New Roman" panose="02020603050405020304" pitchFamily="18" charset="0"/>
              </a:rPr>
              <a:t> and the Future of Reproductive Technologies. </a:t>
            </a:r>
            <a:r>
              <a:rPr lang="en-US" sz="1800" b="0" i="1" dirty="0" err="1">
                <a:latin typeface="Times New Roman" panose="02020603050405020304" pitchFamily="18" charset="0"/>
                <a:cs typeface="Times New Roman" panose="02020603050405020304" pitchFamily="18" charset="0"/>
              </a:rPr>
              <a:t>Humana.Mente</a:t>
            </a:r>
            <a:r>
              <a:rPr lang="en-US" sz="1800" b="0" i="1" dirty="0">
                <a:latin typeface="Times New Roman" panose="02020603050405020304" pitchFamily="18" charset="0"/>
                <a:cs typeface="Times New Roman" panose="02020603050405020304" pitchFamily="18" charset="0"/>
              </a:rPr>
              <a:t> - Journal of Philosophical </a:t>
            </a:r>
            <a:r>
              <a:rPr lang="en-US" sz="1800" b="0" i="1" dirty="0" smtClean="0">
                <a:latin typeface="Times New Roman" panose="02020603050405020304" pitchFamily="18" charset="0"/>
                <a:cs typeface="Times New Roman" panose="02020603050405020304" pitchFamily="18" charset="0"/>
              </a:rPr>
              <a:t>Studies</a:t>
            </a:r>
            <a:r>
              <a:rPr lang="hu-HU" sz="1800" b="0" dirty="0" smtClean="0">
                <a:latin typeface="Times New Roman" panose="02020603050405020304" pitchFamily="18" charset="0"/>
                <a:cs typeface="Times New Roman" panose="02020603050405020304" pitchFamily="18" charset="0"/>
              </a:rPr>
              <a:t>,</a:t>
            </a:r>
            <a:r>
              <a:rPr lang="en-US" sz="1800" b="0" dirty="0" smtClean="0">
                <a:latin typeface="Times New Roman" panose="02020603050405020304" pitchFamily="18" charset="0"/>
                <a:cs typeface="Times New Roman" panose="02020603050405020304" pitchFamily="18" charset="0"/>
              </a:rPr>
              <a:t> 17(46)</a:t>
            </a:r>
            <a:r>
              <a:rPr lang="hu-HU" sz="1800" b="0" dirty="0" smtClean="0">
                <a:latin typeface="Times New Roman" panose="02020603050405020304" pitchFamily="18" charset="0"/>
                <a:cs typeface="Times New Roman" panose="02020603050405020304" pitchFamily="18" charset="0"/>
              </a:rPr>
              <a:t>, </a:t>
            </a:r>
            <a:r>
              <a:rPr lang="en-US" sz="1800" b="0" dirty="0" smtClean="0">
                <a:latin typeface="Times New Roman" panose="02020603050405020304" pitchFamily="18" charset="0"/>
                <a:cs typeface="Times New Roman" panose="02020603050405020304" pitchFamily="18" charset="0"/>
              </a:rPr>
              <a:t>25-53.</a:t>
            </a:r>
            <a:r>
              <a:rPr lang="hu-HU" sz="1800" b="0" dirty="0" smtClean="0">
                <a:latin typeface="Times New Roman" panose="02020603050405020304" pitchFamily="18" charset="0"/>
                <a:cs typeface="Times New Roman" panose="02020603050405020304" pitchFamily="18" charset="0"/>
              </a:rPr>
              <a:t> </a:t>
            </a:r>
          </a:p>
          <a:p>
            <a:pPr marL="228600" indent="-228600">
              <a:lnSpc>
                <a:spcPct val="90000"/>
              </a:lnSpc>
              <a:spcBef>
                <a:spcPts val="1000"/>
              </a:spcBef>
              <a:buClr>
                <a:srgbClr val="F5C832"/>
              </a:buClr>
              <a:buFont typeface="Wingdings" panose="05000000000000000000" pitchFamily="2" charset="2"/>
              <a:buChar char="§"/>
            </a:pPr>
            <a:r>
              <a:rPr lang="en-US" sz="1800" b="0" dirty="0" err="1" smtClean="0">
                <a:latin typeface="Times New Roman" panose="02020603050405020304" pitchFamily="18" charset="0"/>
                <a:cs typeface="Times New Roman" panose="02020603050405020304" pitchFamily="18" charset="0"/>
              </a:rPr>
              <a:t>Melegh</a:t>
            </a:r>
            <a:r>
              <a:rPr lang="en-US" sz="1800" b="0" dirty="0">
                <a:latin typeface="Times New Roman" panose="02020603050405020304" pitchFamily="18" charset="0"/>
                <a:cs typeface="Times New Roman" panose="02020603050405020304" pitchFamily="18" charset="0"/>
              </a:rPr>
              <a:t>, A. (2023)</a:t>
            </a:r>
            <a:r>
              <a:rPr lang="hu-HU" sz="1800" b="0" dirty="0">
                <a:latin typeface="Times New Roman" panose="02020603050405020304" pitchFamily="18" charset="0"/>
                <a:cs typeface="Times New Roman" panose="02020603050405020304" pitchFamily="18" charset="0"/>
              </a:rPr>
              <a:t>.</a:t>
            </a:r>
            <a:r>
              <a:rPr lang="en-US" sz="1800" b="0" dirty="0">
                <a:latin typeface="Times New Roman" panose="02020603050405020304" pitchFamily="18" charset="0"/>
                <a:cs typeface="Times New Roman" panose="02020603050405020304" pitchFamily="18" charset="0"/>
              </a:rPr>
              <a:t> </a:t>
            </a:r>
            <a:r>
              <a:rPr lang="en-US" sz="1800" b="0" i="1" dirty="0">
                <a:latin typeface="Times New Roman" panose="02020603050405020304" pitchFamily="18" charset="0"/>
                <a:cs typeface="Times New Roman" panose="02020603050405020304" pitchFamily="18" charset="0"/>
              </a:rPr>
              <a:t>The Migration Turn and Eastern Europe. A Global Historical Sociological Analysis</a:t>
            </a:r>
            <a:r>
              <a:rPr lang="en-US" sz="1800" b="0" dirty="0">
                <a:latin typeface="Times New Roman" panose="02020603050405020304" pitchFamily="18" charset="0"/>
                <a:cs typeface="Times New Roman" panose="02020603050405020304" pitchFamily="18" charset="0"/>
              </a:rPr>
              <a:t>, Cham: Palgrave McMillan</a:t>
            </a:r>
            <a:r>
              <a:rPr lang="en-US" sz="1800" b="0" dirty="0" smtClean="0">
                <a:latin typeface="Times New Roman" panose="02020603050405020304" pitchFamily="18" charset="0"/>
                <a:cs typeface="Times New Roman" panose="02020603050405020304" pitchFamily="18" charset="0"/>
              </a:rPr>
              <a:t>.</a:t>
            </a:r>
            <a:endParaRPr lang="hu-HU" sz="1800" b="0" dirty="0" smtClean="0">
              <a:latin typeface="Times New Roman" panose="02020603050405020304" pitchFamily="18" charset="0"/>
              <a:cs typeface="Times New Roman" panose="02020603050405020304" pitchFamily="18" charset="0"/>
            </a:endParaRPr>
          </a:p>
          <a:p>
            <a:pPr marL="228600" indent="-228600">
              <a:lnSpc>
                <a:spcPct val="90000"/>
              </a:lnSpc>
              <a:spcBef>
                <a:spcPts val="1000"/>
              </a:spcBef>
              <a:buClr>
                <a:srgbClr val="F5C832"/>
              </a:buClr>
              <a:buFont typeface="Wingdings" panose="05000000000000000000" pitchFamily="2" charset="2"/>
              <a:buChar char="§"/>
            </a:pPr>
            <a:r>
              <a:rPr lang="en-US" sz="1800" b="0" dirty="0">
                <a:latin typeface="Times New Roman" panose="02020603050405020304" pitchFamily="18" charset="0"/>
                <a:cs typeface="Times New Roman" panose="02020603050405020304" pitchFamily="18" charset="0"/>
              </a:rPr>
              <a:t>Perry, S.L., McElroy, E.E., Schnabel, L. and Grubbs, J.B. (2022). Fill the Earth and </a:t>
            </a:r>
            <a:r>
              <a:rPr lang="en-US" sz="1800" b="0" dirty="0" smtClean="0">
                <a:latin typeface="Times New Roman" panose="02020603050405020304" pitchFamily="18" charset="0"/>
                <a:cs typeface="Times New Roman" panose="02020603050405020304" pitchFamily="18" charset="0"/>
              </a:rPr>
              <a:t>Subdue </a:t>
            </a:r>
            <a:r>
              <a:rPr lang="en-US" sz="1800" b="0" dirty="0">
                <a:latin typeface="Times New Roman" panose="02020603050405020304" pitchFamily="18" charset="0"/>
                <a:cs typeface="Times New Roman" panose="02020603050405020304" pitchFamily="18" charset="0"/>
              </a:rPr>
              <a:t>It: Christian Nationalism, Ethno-Religious Threat, and Nationalist </a:t>
            </a:r>
            <a:r>
              <a:rPr lang="en-US" sz="1800" b="0" dirty="0" err="1">
                <a:latin typeface="Times New Roman" panose="02020603050405020304" pitchFamily="18" charset="0"/>
                <a:cs typeface="Times New Roman" panose="02020603050405020304" pitchFamily="18" charset="0"/>
              </a:rPr>
              <a:t>Pronatalism</a:t>
            </a:r>
            <a:r>
              <a:rPr lang="en-US" sz="1800" b="0" dirty="0">
                <a:latin typeface="Times New Roman" panose="02020603050405020304" pitchFamily="18" charset="0"/>
                <a:cs typeface="Times New Roman" panose="02020603050405020304" pitchFamily="18" charset="0"/>
              </a:rPr>
              <a:t>. </a:t>
            </a:r>
            <a:r>
              <a:rPr lang="en-US" sz="1800" b="0" i="1" dirty="0" err="1">
                <a:latin typeface="Times New Roman" panose="02020603050405020304" pitchFamily="18" charset="0"/>
                <a:cs typeface="Times New Roman" panose="02020603050405020304" pitchFamily="18" charset="0"/>
              </a:rPr>
              <a:t>Sociol</a:t>
            </a:r>
            <a:r>
              <a:rPr lang="en-US" sz="1800" b="0" i="1" dirty="0">
                <a:latin typeface="Times New Roman" panose="02020603050405020304" pitchFamily="18" charset="0"/>
                <a:cs typeface="Times New Roman" panose="02020603050405020304" pitchFamily="18" charset="0"/>
              </a:rPr>
              <a:t> Forum</a:t>
            </a:r>
            <a:r>
              <a:rPr lang="en-US" sz="1800" b="0" dirty="0">
                <a:latin typeface="Times New Roman" panose="02020603050405020304" pitchFamily="18" charset="0"/>
                <a:cs typeface="Times New Roman" panose="02020603050405020304" pitchFamily="18" charset="0"/>
              </a:rPr>
              <a:t>, 37, 995–1017. </a:t>
            </a:r>
            <a:r>
              <a:rPr lang="en-US" sz="1800" b="0" dirty="0">
                <a:latin typeface="Times New Roman" panose="02020603050405020304" pitchFamily="18" charset="0"/>
                <a:cs typeface="Times New Roman" panose="02020603050405020304" pitchFamily="18" charset="0"/>
                <a:hlinkClick r:id="rId2"/>
              </a:rPr>
              <a:t>https://</a:t>
            </a:r>
            <a:r>
              <a:rPr lang="en-US" sz="1800" b="0" dirty="0" smtClean="0">
                <a:latin typeface="Times New Roman" panose="02020603050405020304" pitchFamily="18" charset="0"/>
                <a:cs typeface="Times New Roman" panose="02020603050405020304" pitchFamily="18" charset="0"/>
                <a:hlinkClick r:id="rId2"/>
              </a:rPr>
              <a:t>doi.org/10.1111/socf.1285</a:t>
            </a:r>
            <a:r>
              <a:rPr lang="hu-HU" sz="1800" b="0" dirty="0" smtClean="0">
                <a:latin typeface="Times New Roman" panose="02020603050405020304" pitchFamily="18" charset="0"/>
                <a:cs typeface="Times New Roman" panose="02020603050405020304" pitchFamily="18" charset="0"/>
              </a:rPr>
              <a:t> </a:t>
            </a:r>
          </a:p>
          <a:p>
            <a:pPr marL="228600" indent="-228600">
              <a:lnSpc>
                <a:spcPct val="90000"/>
              </a:lnSpc>
              <a:spcBef>
                <a:spcPts val="1000"/>
              </a:spcBef>
              <a:buClr>
                <a:srgbClr val="F5C832"/>
              </a:buClr>
              <a:buFont typeface="Wingdings" panose="05000000000000000000" pitchFamily="2" charset="2"/>
              <a:buChar char="§"/>
            </a:pPr>
            <a:r>
              <a:rPr lang="en-GB" sz="1800" b="0" dirty="0">
                <a:latin typeface="Times New Roman" panose="02020603050405020304" pitchFamily="18" charset="0"/>
                <a:cs typeface="Times New Roman" panose="02020603050405020304" pitchFamily="18" charset="0"/>
              </a:rPr>
              <a:t>Rasmussen, C. 2023. “Fertile Ground: The </a:t>
            </a:r>
            <a:r>
              <a:rPr lang="en-GB" sz="1800" b="0" dirty="0" err="1">
                <a:latin typeface="Times New Roman" panose="02020603050405020304" pitchFamily="18" charset="0"/>
                <a:cs typeface="Times New Roman" panose="02020603050405020304" pitchFamily="18" charset="0"/>
              </a:rPr>
              <a:t>Biopolitics</a:t>
            </a:r>
            <a:r>
              <a:rPr lang="en-GB" sz="1800" b="0" dirty="0">
                <a:latin typeface="Times New Roman" panose="02020603050405020304" pitchFamily="18" charset="0"/>
                <a:cs typeface="Times New Roman" panose="02020603050405020304" pitchFamily="18" charset="0"/>
              </a:rPr>
              <a:t> of </a:t>
            </a:r>
            <a:r>
              <a:rPr lang="en-GB" sz="1800" b="0" dirty="0" err="1">
                <a:latin typeface="Times New Roman" panose="02020603050405020304" pitchFamily="18" charset="0"/>
                <a:cs typeface="Times New Roman" panose="02020603050405020304" pitchFamily="18" charset="0"/>
              </a:rPr>
              <a:t>Natalist</a:t>
            </a:r>
            <a:r>
              <a:rPr lang="en-GB" sz="1800" b="0" dirty="0">
                <a:latin typeface="Times New Roman" panose="02020603050405020304" pitchFamily="18" charset="0"/>
                <a:cs typeface="Times New Roman" panose="02020603050405020304" pitchFamily="18" charset="0"/>
              </a:rPr>
              <a:t> Populism.” </a:t>
            </a:r>
            <a:r>
              <a:rPr lang="en-GB" sz="1800" b="0" i="1" dirty="0">
                <a:latin typeface="Times New Roman" panose="02020603050405020304" pitchFamily="18" charset="0"/>
                <a:cs typeface="Times New Roman" panose="02020603050405020304" pitchFamily="18" charset="0"/>
              </a:rPr>
              <a:t>ACME</a:t>
            </a:r>
            <a:r>
              <a:rPr lang="en-GB" sz="1800" b="0" dirty="0">
                <a:latin typeface="Times New Roman" panose="02020603050405020304" pitchFamily="18" charset="0"/>
                <a:cs typeface="Times New Roman" panose="02020603050405020304" pitchFamily="18" charset="0"/>
              </a:rPr>
              <a:t>, </a:t>
            </a:r>
            <a:r>
              <a:rPr lang="en-GB" sz="1800" b="0" dirty="0" smtClean="0">
                <a:latin typeface="Times New Roman" panose="02020603050405020304" pitchFamily="18" charset="0"/>
                <a:cs typeface="Times New Roman" panose="02020603050405020304" pitchFamily="18" charset="0"/>
              </a:rPr>
              <a:t>22(3)</a:t>
            </a:r>
            <a:r>
              <a:rPr lang="hu-HU" sz="1800" b="0" dirty="0">
                <a:latin typeface="Times New Roman" panose="02020603050405020304" pitchFamily="18" charset="0"/>
                <a:cs typeface="Times New Roman" panose="02020603050405020304" pitchFamily="18" charset="0"/>
              </a:rPr>
              <a:t>,</a:t>
            </a:r>
            <a:r>
              <a:rPr lang="en-GB" sz="1800" b="0" dirty="0" smtClean="0">
                <a:latin typeface="Times New Roman" panose="02020603050405020304" pitchFamily="18" charset="0"/>
                <a:cs typeface="Times New Roman" panose="02020603050405020304" pitchFamily="18" charset="0"/>
              </a:rPr>
              <a:t> </a:t>
            </a:r>
            <a:r>
              <a:rPr lang="en-GB" sz="1800" b="0" dirty="0">
                <a:latin typeface="Times New Roman" panose="02020603050405020304" pitchFamily="18" charset="0"/>
                <a:cs typeface="Times New Roman" panose="02020603050405020304" pitchFamily="18" charset="0"/>
              </a:rPr>
              <a:t>1069–1092. </a:t>
            </a:r>
            <a:r>
              <a:rPr lang="en-GB" sz="1800" b="0" dirty="0">
                <a:latin typeface="Times New Roman" panose="02020603050405020304" pitchFamily="18" charset="0"/>
                <a:cs typeface="Times New Roman" panose="02020603050405020304" pitchFamily="18" charset="0"/>
                <a:hlinkClick r:id="rId3"/>
              </a:rPr>
              <a:t>https://</a:t>
            </a:r>
            <a:r>
              <a:rPr lang="en-GB" sz="1800" b="0" dirty="0" smtClean="0">
                <a:latin typeface="Times New Roman" panose="02020603050405020304" pitchFamily="18" charset="0"/>
                <a:cs typeface="Times New Roman" panose="02020603050405020304" pitchFamily="18" charset="0"/>
                <a:hlinkClick r:id="rId3"/>
              </a:rPr>
              <a:t>doi.org/10.7202/1102113ar</a:t>
            </a:r>
            <a:endParaRPr lang="hu-HU" sz="1800" b="0" dirty="0" smtClean="0">
              <a:latin typeface="Times New Roman" panose="02020603050405020304" pitchFamily="18" charset="0"/>
              <a:cs typeface="Times New Roman" panose="02020603050405020304" pitchFamily="18" charset="0"/>
            </a:endParaRPr>
          </a:p>
          <a:p>
            <a:pPr marL="228600" indent="-228600">
              <a:lnSpc>
                <a:spcPct val="90000"/>
              </a:lnSpc>
              <a:spcBef>
                <a:spcPts val="1000"/>
              </a:spcBef>
              <a:buClr>
                <a:srgbClr val="F5C832"/>
              </a:buClr>
              <a:buFont typeface="Wingdings" panose="05000000000000000000" pitchFamily="2" charset="2"/>
              <a:buChar char="§"/>
            </a:pPr>
            <a:r>
              <a:rPr lang="en-US" sz="1800" b="0" dirty="0" err="1" smtClean="0">
                <a:latin typeface="Times New Roman" panose="02020603050405020304" pitchFamily="18" charset="0"/>
                <a:cs typeface="Times New Roman" panose="02020603050405020304" pitchFamily="18" charset="0"/>
              </a:rPr>
              <a:t>Spéder</a:t>
            </a:r>
            <a:r>
              <a:rPr lang="en-US" sz="1800" b="0" dirty="0">
                <a:latin typeface="Times New Roman" panose="02020603050405020304" pitchFamily="18" charset="0"/>
                <a:cs typeface="Times New Roman" panose="02020603050405020304" pitchFamily="18" charset="0"/>
              </a:rPr>
              <a:t>, Z., &amp; </a:t>
            </a:r>
            <a:r>
              <a:rPr lang="en-US" sz="1800" b="0" dirty="0" err="1">
                <a:latin typeface="Times New Roman" panose="02020603050405020304" pitchFamily="18" charset="0"/>
                <a:cs typeface="Times New Roman" panose="02020603050405020304" pitchFamily="18" charset="0"/>
              </a:rPr>
              <a:t>Bálint</a:t>
            </a:r>
            <a:r>
              <a:rPr lang="en-US" sz="1800" b="0" dirty="0">
                <a:latin typeface="Times New Roman" panose="02020603050405020304" pitchFamily="18" charset="0"/>
                <a:cs typeface="Times New Roman" panose="02020603050405020304" pitchFamily="18" charset="0"/>
              </a:rPr>
              <a:t>, L. (2024). Realization of Short-Term Fertility Intentions in a Comparative Perspective: Which Macro-Level Conditions Matter?. Population Research and Policy Review, 43(5), 1-49.</a:t>
            </a:r>
            <a:r>
              <a:rPr lang="hu-HU" sz="1800" b="0" dirty="0">
                <a:latin typeface="Times New Roman" panose="02020603050405020304" pitchFamily="18" charset="0"/>
                <a:cs typeface="Times New Roman" panose="02020603050405020304" pitchFamily="18" charset="0"/>
              </a:rPr>
              <a:t> </a:t>
            </a:r>
            <a:r>
              <a:rPr lang="hu-HU" sz="1800" b="0" dirty="0">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xmlns="" val="tx"/>
                    </a:ext>
                  </a:extLst>
                </a:hlinkClick>
              </a:rPr>
              <a:t>https://doi.org/10.1007/s11113-024-09913-3</a:t>
            </a:r>
            <a:r>
              <a:rPr lang="hu-HU" sz="1800" b="0" dirty="0">
                <a:latin typeface="Times New Roman" panose="02020603050405020304" pitchFamily="18" charset="0"/>
                <a:cs typeface="Times New Roman" panose="02020603050405020304" pitchFamily="18" charset="0"/>
              </a:rPr>
              <a:t> </a:t>
            </a:r>
            <a:endParaRPr lang="hu-HU" sz="1800" b="0" dirty="0" smtClean="0">
              <a:latin typeface="Times New Roman" panose="02020603050405020304" pitchFamily="18" charset="0"/>
              <a:cs typeface="Times New Roman" panose="02020603050405020304" pitchFamily="18" charset="0"/>
            </a:endParaRPr>
          </a:p>
          <a:p>
            <a:pPr marL="228600" indent="-228600">
              <a:lnSpc>
                <a:spcPct val="90000"/>
              </a:lnSpc>
              <a:spcBef>
                <a:spcPts val="1000"/>
              </a:spcBef>
              <a:buClr>
                <a:srgbClr val="F5C832"/>
              </a:buClr>
              <a:buFont typeface="Wingdings" panose="05000000000000000000" pitchFamily="2" charset="2"/>
              <a:buChar char="§"/>
            </a:pPr>
            <a:r>
              <a:rPr lang="en-US" sz="1800" b="0" dirty="0" err="1">
                <a:latin typeface="Times New Roman" panose="02020603050405020304" pitchFamily="18" charset="0"/>
                <a:cs typeface="Times New Roman" panose="02020603050405020304" pitchFamily="18" charset="0"/>
              </a:rPr>
              <a:t>Szalma</a:t>
            </a:r>
            <a:r>
              <a:rPr lang="en-US" sz="1800" b="0" dirty="0">
                <a:latin typeface="Times New Roman" panose="02020603050405020304" pitchFamily="18" charset="0"/>
                <a:cs typeface="Times New Roman" panose="02020603050405020304" pitchFamily="18" charset="0"/>
              </a:rPr>
              <a:t>, I., </a:t>
            </a:r>
            <a:r>
              <a:rPr lang="hu-HU" sz="1800" b="0" dirty="0" smtClean="0">
                <a:latin typeface="Times New Roman" panose="02020603050405020304" pitchFamily="18" charset="0"/>
                <a:cs typeface="Times New Roman" panose="02020603050405020304" pitchFamily="18" charset="0"/>
              </a:rPr>
              <a:t>&amp; </a:t>
            </a:r>
            <a:r>
              <a:rPr lang="en-US" sz="1800" b="0" dirty="0" err="1" smtClean="0">
                <a:latin typeface="Times New Roman" panose="02020603050405020304" pitchFamily="18" charset="0"/>
                <a:cs typeface="Times New Roman" panose="02020603050405020304" pitchFamily="18" charset="0"/>
              </a:rPr>
              <a:t>Heers</a:t>
            </a:r>
            <a:r>
              <a:rPr lang="en-US" sz="1800" b="0" dirty="0">
                <a:latin typeface="Times New Roman" panose="02020603050405020304" pitchFamily="18" charset="0"/>
                <a:cs typeface="Times New Roman" panose="02020603050405020304" pitchFamily="18" charset="0"/>
              </a:rPr>
              <a:t>, M. (2024). Attitudes Toward Immigration in Europe. Understanding </a:t>
            </a:r>
            <a:r>
              <a:rPr lang="en-US" sz="1800" b="0" dirty="0" smtClean="0">
                <a:latin typeface="Times New Roman" panose="02020603050405020304" pitchFamily="18" charset="0"/>
                <a:cs typeface="Times New Roman" panose="02020603050405020304" pitchFamily="18" charset="0"/>
              </a:rPr>
              <a:t>the </a:t>
            </a:r>
            <a:r>
              <a:rPr lang="en-US" sz="1800" b="0" dirty="0">
                <a:latin typeface="Times New Roman" panose="02020603050405020304" pitchFamily="18" charset="0"/>
                <a:cs typeface="Times New Roman" panose="02020603050405020304" pitchFamily="18" charset="0"/>
              </a:rPr>
              <a:t>Links Between </a:t>
            </a:r>
            <a:r>
              <a:rPr lang="en-US" sz="1800" b="0" dirty="0" err="1">
                <a:latin typeface="Times New Roman" panose="02020603050405020304" pitchFamily="18" charset="0"/>
                <a:cs typeface="Times New Roman" panose="02020603050405020304" pitchFamily="18" charset="0"/>
              </a:rPr>
              <a:t>Pronatalism</a:t>
            </a:r>
            <a:r>
              <a:rPr lang="en-US" sz="1800" b="0" dirty="0">
                <a:latin typeface="Times New Roman" panose="02020603050405020304" pitchFamily="18" charset="0"/>
                <a:cs typeface="Times New Roman" panose="02020603050405020304" pitchFamily="18" charset="0"/>
              </a:rPr>
              <a:t> and Voluntary Childlessness. </a:t>
            </a:r>
            <a:r>
              <a:rPr lang="en-US" sz="1800" b="0" i="1" dirty="0">
                <a:latin typeface="Times New Roman" panose="02020603050405020304" pitchFamily="18" charset="0"/>
                <a:cs typeface="Times New Roman" panose="02020603050405020304" pitchFamily="18" charset="0"/>
              </a:rPr>
              <a:t>International </a:t>
            </a:r>
            <a:r>
              <a:rPr lang="en-US" sz="1800" b="0" i="1" dirty="0" smtClean="0">
                <a:latin typeface="Times New Roman" panose="02020603050405020304" pitchFamily="18" charset="0"/>
                <a:cs typeface="Times New Roman" panose="02020603050405020304" pitchFamily="18" charset="0"/>
              </a:rPr>
              <a:t>Journal </a:t>
            </a:r>
            <a:r>
              <a:rPr lang="en-US" sz="1800" b="0" i="1" dirty="0">
                <a:latin typeface="Times New Roman" panose="02020603050405020304" pitchFamily="18" charset="0"/>
                <a:cs typeface="Times New Roman" panose="02020603050405020304" pitchFamily="18" charset="0"/>
              </a:rPr>
              <a:t>of Sociology</a:t>
            </a:r>
            <a:r>
              <a:rPr lang="en-US" sz="1800" b="0" dirty="0">
                <a:latin typeface="Times New Roman" panose="02020603050405020304" pitchFamily="18" charset="0"/>
                <a:cs typeface="Times New Roman" panose="02020603050405020304" pitchFamily="18" charset="0"/>
              </a:rPr>
              <a:t>, 54(2), 87–111. </a:t>
            </a:r>
            <a:r>
              <a:rPr lang="hu-HU" sz="1800" b="0" dirty="0" smtClean="0">
                <a:latin typeface="Times New Roman" panose="02020603050405020304" pitchFamily="18" charset="0"/>
                <a:cs typeface="Times New Roman" panose="02020603050405020304" pitchFamily="18" charset="0"/>
                <a:hlinkClick r:id="rId5"/>
              </a:rPr>
              <a:t>https://doi.org/1</a:t>
            </a:r>
            <a:r>
              <a:rPr lang="en-US" sz="1800" b="0" dirty="0" smtClean="0">
                <a:latin typeface="Times New Roman" panose="02020603050405020304" pitchFamily="18" charset="0"/>
                <a:cs typeface="Times New Roman" panose="02020603050405020304" pitchFamily="18" charset="0"/>
                <a:hlinkClick r:id="rId5"/>
              </a:rPr>
              <a:t>0.1080/00207659.2024.2319420</a:t>
            </a:r>
            <a:r>
              <a:rPr lang="hu-HU" sz="1800" b="0" dirty="0" smtClean="0">
                <a:latin typeface="Times New Roman" panose="02020603050405020304" pitchFamily="18" charset="0"/>
                <a:cs typeface="Times New Roman" panose="02020603050405020304" pitchFamily="18" charset="0"/>
              </a:rPr>
              <a:t> </a:t>
            </a:r>
            <a:endParaRPr lang="hu-HU" sz="1800" b="0" dirty="0">
              <a:latin typeface="Times New Roman" panose="02020603050405020304" pitchFamily="18" charset="0"/>
              <a:cs typeface="Times New Roman" panose="02020603050405020304" pitchFamily="18" charset="0"/>
            </a:endParaRPr>
          </a:p>
          <a:p>
            <a:pPr marL="228600" indent="-228600">
              <a:lnSpc>
                <a:spcPct val="90000"/>
              </a:lnSpc>
              <a:spcBef>
                <a:spcPts val="1000"/>
              </a:spcBef>
              <a:buClr>
                <a:srgbClr val="F5C832"/>
              </a:buClr>
              <a:buFont typeface="Wingdings" panose="05000000000000000000" pitchFamily="2" charset="2"/>
              <a:buChar char="§"/>
            </a:pPr>
            <a:r>
              <a:rPr lang="en-US" sz="1800" b="0" dirty="0" err="1">
                <a:highlight>
                  <a:srgbClr val="FFFFFF"/>
                </a:highlight>
                <a:latin typeface="Times New Roman" panose="02020603050405020304" pitchFamily="18" charset="0"/>
                <a:ea typeface="Calibri" panose="020F0502020204030204" pitchFamily="34" charset="0"/>
                <a:cs typeface="Times New Roman" panose="02020603050405020304" pitchFamily="18" charset="0"/>
              </a:rPr>
              <a:t>Szalma</a:t>
            </a:r>
            <a:r>
              <a:rPr lang="en-US" sz="1800" b="0" dirty="0">
                <a:highlight>
                  <a:srgbClr val="FFFFFF"/>
                </a:highlight>
                <a:latin typeface="Times New Roman" panose="02020603050405020304" pitchFamily="18" charset="0"/>
                <a:ea typeface="Calibri" panose="020F0502020204030204" pitchFamily="34" charset="0"/>
                <a:cs typeface="Times New Roman" panose="02020603050405020304" pitchFamily="18" charset="0"/>
              </a:rPr>
              <a:t>, I., &amp; </a:t>
            </a:r>
            <a:r>
              <a:rPr lang="en-US" sz="1800" b="0" dirty="0" err="1">
                <a:highlight>
                  <a:srgbClr val="FFFFFF"/>
                </a:highlight>
                <a:latin typeface="Times New Roman" panose="02020603050405020304" pitchFamily="18" charset="0"/>
                <a:ea typeface="Calibri" panose="020F0502020204030204" pitchFamily="34" charset="0"/>
                <a:cs typeface="Times New Roman" panose="02020603050405020304" pitchFamily="18" charset="0"/>
              </a:rPr>
              <a:t>Sipos</a:t>
            </a:r>
            <a:r>
              <a:rPr lang="en-US" sz="1800" b="0" dirty="0">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 (2024). A comparative analysis across reproduction policy fields in Hungary. In H. </a:t>
            </a:r>
            <a:r>
              <a:rPr lang="en-US" sz="1800" b="0" dirty="0" err="1">
                <a:highlight>
                  <a:srgbClr val="FFFFFF"/>
                </a:highlight>
                <a:latin typeface="Times New Roman" panose="02020603050405020304" pitchFamily="18" charset="0"/>
                <a:ea typeface="Calibri" panose="020F0502020204030204" pitchFamily="34" charset="0"/>
                <a:cs typeface="Times New Roman" panose="02020603050405020304" pitchFamily="18" charset="0"/>
              </a:rPr>
              <a:t>Zagel</a:t>
            </a:r>
            <a:r>
              <a:rPr lang="en-US" sz="1800" b="0" dirty="0">
                <a:highlight>
                  <a:srgbClr val="FFFFFF"/>
                </a:highlight>
                <a:latin typeface="Times New Roman" panose="02020603050405020304" pitchFamily="18" charset="0"/>
                <a:ea typeface="Calibri" panose="020F0502020204030204" pitchFamily="34" charset="0"/>
                <a:cs typeface="Times New Roman" panose="02020603050405020304" pitchFamily="18" charset="0"/>
              </a:rPr>
              <a:t> (Ed.), Reproduction policy in the twenty-first century (pp. 119–135). Edward Elgar Publishing</a:t>
            </a:r>
            <a:r>
              <a:rPr lang="en-US" sz="1800" b="0" dirty="0" smtClean="0">
                <a:highlight>
                  <a:srgbClr val="FFFFFF"/>
                </a:highlight>
                <a:latin typeface="Times New Roman" panose="02020603050405020304" pitchFamily="18" charset="0"/>
                <a:ea typeface="Calibri" panose="020F0502020204030204" pitchFamily="34" charset="0"/>
                <a:cs typeface="Times New Roman" panose="02020603050405020304" pitchFamily="18" charset="0"/>
              </a:rPr>
              <a:t>.</a:t>
            </a:r>
            <a:r>
              <a:rPr lang="hu-HU" sz="1800" b="0" dirty="0">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r>
              <a:rPr lang="hu-HU" sz="1800" b="0" dirty="0">
                <a:highlight>
                  <a:srgbClr val="FFFFFF"/>
                </a:highlight>
                <a:latin typeface="Times New Roman" panose="02020603050405020304" pitchFamily="18" charset="0"/>
                <a:ea typeface="Calibri" panose="020F0502020204030204" pitchFamily="34" charset="0"/>
                <a:cs typeface="Times New Roman" panose="02020603050405020304" pitchFamily="18" charset="0"/>
                <a:hlinkClick r:id="rId6"/>
              </a:rPr>
              <a:t>https://</a:t>
            </a:r>
            <a:r>
              <a:rPr lang="hu-HU" sz="1800" b="0" dirty="0" smtClean="0">
                <a:highlight>
                  <a:srgbClr val="FFFFFF"/>
                </a:highlight>
                <a:latin typeface="Times New Roman" panose="02020603050405020304" pitchFamily="18" charset="0"/>
                <a:ea typeface="Calibri" panose="020F0502020204030204" pitchFamily="34" charset="0"/>
                <a:cs typeface="Times New Roman" panose="02020603050405020304" pitchFamily="18" charset="0"/>
                <a:hlinkClick r:id="rId6"/>
              </a:rPr>
              <a:t>doi.org/10.4337/9781035324163.00017</a:t>
            </a:r>
            <a:r>
              <a:rPr lang="hu-HU" sz="1800" b="0" dirty="0" smtClean="0">
                <a:highlight>
                  <a:srgbClr val="FFFFFF"/>
                </a:highlight>
                <a:latin typeface="Times New Roman" panose="02020603050405020304" pitchFamily="18" charset="0"/>
                <a:ea typeface="Calibri" panose="020F0502020204030204" pitchFamily="34" charset="0"/>
                <a:cs typeface="Times New Roman" panose="02020603050405020304" pitchFamily="18" charset="0"/>
              </a:rPr>
              <a:t> </a:t>
            </a:r>
            <a:endParaRPr lang="hu-HU" sz="1800" b="0" dirty="0">
              <a:highlight>
                <a:srgbClr val="FFFFFF"/>
              </a:highlight>
              <a:latin typeface="Times New Roman" panose="02020603050405020304" pitchFamily="18" charset="0"/>
              <a:ea typeface="Calibri" panose="020F0502020204030204" pitchFamily="34" charset="0"/>
              <a:cs typeface="Times New Roman" panose="02020603050405020304" pitchFamily="18" charset="0"/>
            </a:endParaRPr>
          </a:p>
          <a:p>
            <a:pPr marL="228600" indent="-228600">
              <a:lnSpc>
                <a:spcPct val="90000"/>
              </a:lnSpc>
              <a:spcBef>
                <a:spcPts val="1000"/>
              </a:spcBef>
              <a:buClr>
                <a:srgbClr val="F5C832"/>
              </a:buClr>
              <a:buFont typeface="Wingdings" panose="05000000000000000000" pitchFamily="2" charset="2"/>
              <a:buChar char="§"/>
            </a:pPr>
            <a:r>
              <a:rPr lang="en-US" sz="1800" b="0" dirty="0" err="1" smtClean="0">
                <a:latin typeface="Times New Roman" panose="02020603050405020304" pitchFamily="18" charset="0"/>
                <a:cs typeface="Times New Roman" panose="02020603050405020304" pitchFamily="18" charset="0"/>
              </a:rPr>
              <a:t>Szalma</a:t>
            </a:r>
            <a:r>
              <a:rPr lang="en-US" sz="1800" b="0" dirty="0" smtClean="0">
                <a:latin typeface="Times New Roman" panose="02020603050405020304" pitchFamily="18" charset="0"/>
                <a:cs typeface="Times New Roman" panose="02020603050405020304" pitchFamily="18" charset="0"/>
              </a:rPr>
              <a:t>, I., &amp; </a:t>
            </a:r>
            <a:r>
              <a:rPr lang="en-US" sz="1800" b="0" dirty="0" err="1" smtClean="0">
                <a:latin typeface="Times New Roman" panose="02020603050405020304" pitchFamily="18" charset="0"/>
                <a:cs typeface="Times New Roman" panose="02020603050405020304" pitchFamily="18" charset="0"/>
              </a:rPr>
              <a:t>Takács</a:t>
            </a:r>
            <a:r>
              <a:rPr lang="en-US" sz="1800" b="0" dirty="0" smtClean="0">
                <a:latin typeface="Times New Roman" panose="02020603050405020304" pitchFamily="18" charset="0"/>
                <a:cs typeface="Times New Roman" panose="02020603050405020304" pitchFamily="18" charset="0"/>
              </a:rPr>
              <a:t>, J. (2025). The impact of political-demographic considerations on European attitudes towards parenting and adoption by same-sex couples. </a:t>
            </a:r>
            <a:r>
              <a:rPr lang="en-US" sz="1800" b="0" i="1" dirty="0" smtClean="0">
                <a:latin typeface="Times New Roman" panose="02020603050405020304" pitchFamily="18" charset="0"/>
                <a:cs typeface="Times New Roman" panose="02020603050405020304" pitchFamily="18" charset="0"/>
              </a:rPr>
              <a:t>European Journal of Politics and Gender</a:t>
            </a:r>
            <a:r>
              <a:rPr lang="hu-HU" sz="1800" b="0" dirty="0" smtClean="0">
                <a:latin typeface="Times New Roman" panose="02020603050405020304" pitchFamily="18" charset="0"/>
                <a:cs typeface="Times New Roman" panose="02020603050405020304" pitchFamily="18" charset="0"/>
              </a:rPr>
              <a:t>.</a:t>
            </a:r>
            <a:r>
              <a:rPr lang="en-US" sz="1800" b="0" dirty="0" smtClean="0">
                <a:latin typeface="Times New Roman" panose="02020603050405020304" pitchFamily="18" charset="0"/>
                <a:cs typeface="Times New Roman" panose="02020603050405020304" pitchFamily="18" charset="0"/>
              </a:rPr>
              <a:t> </a:t>
            </a:r>
            <a:r>
              <a:rPr lang="hu-HU" sz="1800" b="0" dirty="0" smtClean="0">
                <a:latin typeface="Times New Roman" panose="02020603050405020304" pitchFamily="18" charset="0"/>
                <a:cs typeface="Times New Roman" panose="02020603050405020304" pitchFamily="18" charset="0"/>
              </a:rPr>
              <a:t>1-27. </a:t>
            </a:r>
            <a:r>
              <a:rPr lang="en-US" sz="1800" b="0" dirty="0" smtClean="0">
                <a:latin typeface="Times New Roman" panose="02020603050405020304" pitchFamily="18" charset="0"/>
                <a:cs typeface="Times New Roman" panose="02020603050405020304" pitchFamily="18" charset="0"/>
                <a:hlinkClick r:id="rId7"/>
              </a:rPr>
              <a:t>https://doi.org/10.1332/25151088Y2024D000000072</a:t>
            </a:r>
            <a:endParaRPr lang="hu-HU" sz="1800" b="0" dirty="0" smtClean="0">
              <a:latin typeface="Times New Roman" panose="02020603050405020304" pitchFamily="18" charset="0"/>
              <a:cs typeface="Times New Roman" panose="02020603050405020304" pitchFamily="18" charset="0"/>
            </a:endParaRPr>
          </a:p>
          <a:p>
            <a:pPr marL="228600" indent="-228600">
              <a:lnSpc>
                <a:spcPct val="90000"/>
              </a:lnSpc>
              <a:spcBef>
                <a:spcPts val="1000"/>
              </a:spcBef>
              <a:buClr>
                <a:srgbClr val="F5C832"/>
              </a:buClr>
              <a:buFont typeface="Wingdings" panose="05000000000000000000" pitchFamily="2" charset="2"/>
              <a:buChar char="§"/>
            </a:pPr>
            <a:r>
              <a:rPr lang="en-US" sz="1800" b="0" dirty="0">
                <a:latin typeface="Times New Roman" panose="02020603050405020304" pitchFamily="18" charset="0"/>
                <a:cs typeface="Times New Roman" panose="02020603050405020304" pitchFamily="18" charset="0"/>
              </a:rPr>
              <a:t>Whittaker, A. (2022). </a:t>
            </a:r>
            <a:r>
              <a:rPr lang="en-US" sz="1800" b="0" dirty="0" err="1">
                <a:latin typeface="Times New Roman" panose="02020603050405020304" pitchFamily="18" charset="0"/>
                <a:cs typeface="Times New Roman" panose="02020603050405020304" pitchFamily="18" charset="0"/>
              </a:rPr>
              <a:t>Demodystopias</a:t>
            </a:r>
            <a:r>
              <a:rPr lang="en-US" sz="1800" b="0" dirty="0">
                <a:latin typeface="Times New Roman" panose="02020603050405020304" pitchFamily="18" charset="0"/>
                <a:cs typeface="Times New Roman" panose="02020603050405020304" pitchFamily="18" charset="0"/>
              </a:rPr>
              <a:t>: narratives of ultra-low fertility in Asia. </a:t>
            </a:r>
            <a:r>
              <a:rPr lang="en-US" sz="1800" b="0" i="1" dirty="0">
                <a:latin typeface="Times New Roman" panose="02020603050405020304" pitchFamily="18" charset="0"/>
                <a:cs typeface="Times New Roman" panose="02020603050405020304" pitchFamily="18" charset="0"/>
              </a:rPr>
              <a:t>Economy and Society</a:t>
            </a:r>
            <a:r>
              <a:rPr lang="en-US" sz="1800" b="0" dirty="0">
                <a:latin typeface="Times New Roman" panose="02020603050405020304" pitchFamily="18" charset="0"/>
                <a:cs typeface="Times New Roman" panose="02020603050405020304" pitchFamily="18" charset="0"/>
              </a:rPr>
              <a:t>, 51(1), 116-137</a:t>
            </a:r>
            <a:r>
              <a:rPr lang="en-US" sz="1800" b="0" dirty="0" smtClean="0">
                <a:latin typeface="Times New Roman" panose="02020603050405020304" pitchFamily="18" charset="0"/>
                <a:cs typeface="Times New Roman" panose="02020603050405020304" pitchFamily="18" charset="0"/>
              </a:rPr>
              <a:t>.</a:t>
            </a:r>
            <a:r>
              <a:rPr lang="hu-HU" sz="1800" b="0" dirty="0">
                <a:latin typeface="Times New Roman" panose="02020603050405020304" pitchFamily="18" charset="0"/>
                <a:cs typeface="Times New Roman" panose="02020603050405020304" pitchFamily="18" charset="0"/>
              </a:rPr>
              <a:t> </a:t>
            </a:r>
            <a:r>
              <a:rPr lang="hu-HU" sz="1800" b="0" dirty="0">
                <a:latin typeface="Times New Roman" panose="02020603050405020304" pitchFamily="18" charset="0"/>
                <a:cs typeface="Times New Roman" panose="02020603050405020304" pitchFamily="18" charset="0"/>
                <a:hlinkClick r:id="rId8"/>
              </a:rPr>
              <a:t>https://</a:t>
            </a:r>
            <a:r>
              <a:rPr lang="hu-HU" sz="1800" b="0" dirty="0" smtClean="0">
                <a:latin typeface="Times New Roman" panose="02020603050405020304" pitchFamily="18" charset="0"/>
                <a:cs typeface="Times New Roman" panose="02020603050405020304" pitchFamily="18" charset="0"/>
                <a:hlinkClick r:id="rId8"/>
              </a:rPr>
              <a:t>doi.org/10.1080/03085147.2021.1968672</a:t>
            </a:r>
            <a:r>
              <a:rPr lang="hu-HU" sz="1800" b="0" dirty="0" smtClean="0">
                <a:latin typeface="Times New Roman" panose="02020603050405020304" pitchFamily="18" charset="0"/>
                <a:cs typeface="Times New Roman" panose="02020603050405020304" pitchFamily="18" charset="0"/>
              </a:rPr>
              <a:t> </a:t>
            </a:r>
          </a:p>
          <a:p>
            <a:pPr marL="228600" indent="-228600">
              <a:lnSpc>
                <a:spcPct val="90000"/>
              </a:lnSpc>
              <a:spcBef>
                <a:spcPts val="1000"/>
              </a:spcBef>
              <a:buClr>
                <a:srgbClr val="F5C832"/>
              </a:buClr>
              <a:buFont typeface="Wingdings" panose="05000000000000000000" pitchFamily="2" charset="2"/>
              <a:buChar char="§"/>
            </a:pPr>
            <a:endParaRPr lang="en-US" sz="2200" b="0" dirty="0">
              <a:latin typeface="Times New Roman" panose="02020603050405020304" pitchFamily="18" charset="0"/>
              <a:cs typeface="Times New Roman" panose="02020603050405020304" pitchFamily="18" charset="0"/>
            </a:endParaRPr>
          </a:p>
          <a:p>
            <a:endParaRPr lang="hu-HU" b="0" dirty="0">
              <a:solidFill>
                <a:srgbClr val="00B050"/>
              </a:solidFill>
              <a:latin typeface="Times New Roman" panose="02020603050405020304" pitchFamily="18" charset="0"/>
              <a:cs typeface="Times New Roman" panose="02020603050405020304" pitchFamily="18" charset="0"/>
            </a:endParaRPr>
          </a:p>
          <a:p>
            <a:endParaRPr lang="hu-HU" sz="2000" dirty="0">
              <a:solidFill>
                <a:srgbClr val="00B050"/>
              </a:solidFill>
              <a:latin typeface="Times New Roman" panose="02020603050405020304" pitchFamily="18" charset="0"/>
              <a:cs typeface="Times New Roman" panose="02020603050405020304" pitchFamily="18" charset="0"/>
            </a:endParaRPr>
          </a:p>
          <a:p>
            <a:endParaRPr lang="hu-HU" sz="2000" b="0" dirty="0">
              <a:latin typeface="Times New Roman" panose="02020603050405020304" pitchFamily="18" charset="0"/>
              <a:cs typeface="Times New Roman" panose="02020603050405020304" pitchFamily="18" charset="0"/>
            </a:endParaRPr>
          </a:p>
        </p:txBody>
      </p:sp>
      <p:pic>
        <p:nvPicPr>
          <p:cNvPr id="4" name="Tartalom helye 3"/>
          <p:cNvPicPr>
            <a:picLocks noGrp="1" noChangeAspect="1"/>
          </p:cNvPicPr>
          <p:nvPr>
            <p:ph sz="quarter" idx="15"/>
          </p:nvPr>
        </p:nvPicPr>
        <p:blipFill>
          <a:blip r:embed="rId9" cstate="print">
            <a:extLst>
              <a:ext uri="{28A0092B-C50C-407E-A947-70E740481C1C}">
                <a14:useLocalDpi xmlns:a14="http://schemas.microsoft.com/office/drawing/2010/main" val="0"/>
              </a:ext>
            </a:extLst>
          </a:blip>
          <a:stretch>
            <a:fillRect/>
          </a:stretch>
        </p:blipFill>
        <p:spPr>
          <a:xfrm>
            <a:off x="9436295" y="5898921"/>
            <a:ext cx="3321095" cy="889505"/>
          </a:xfrm>
          <a:prstGeom prst="rect">
            <a:avLst/>
          </a:prstGeom>
        </p:spPr>
      </p:pic>
    </p:spTree>
    <p:extLst>
      <p:ext uri="{BB962C8B-B14F-4D97-AF65-F5344CB8AC3E}">
        <p14:creationId xmlns:p14="http://schemas.microsoft.com/office/powerpoint/2010/main" val="3083675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BAD0670-87B9-965A-B682-5F006E3B70A8}"/>
              </a:ext>
            </a:extLst>
          </p:cNvPr>
          <p:cNvSpPr>
            <a:spLocks noGrp="1"/>
          </p:cNvSpPr>
          <p:nvPr>
            <p:ph type="title"/>
          </p:nvPr>
        </p:nvSpPr>
        <p:spPr>
          <a:xfrm>
            <a:off x="838200" y="911776"/>
            <a:ext cx="10515600" cy="1325563"/>
          </a:xfrm>
        </p:spPr>
        <p:txBody>
          <a:bodyPr>
            <a:normAutofit/>
          </a:bodyPr>
          <a:lstStyle/>
          <a:p>
            <a:pPr algn="ctr"/>
            <a:r>
              <a:rPr lang="hu-HU" sz="5400" b="1" dirty="0" err="1">
                <a:latin typeface="Times New Roman" panose="02020603050405020304" pitchFamily="18" charset="0"/>
                <a:ea typeface="Open Sans" panose="020B0606030504020204" pitchFamily="34" charset="0"/>
                <a:cs typeface="Times New Roman" panose="02020603050405020304" pitchFamily="18" charset="0"/>
              </a:rPr>
              <a:t>Thank</a:t>
            </a:r>
            <a:r>
              <a:rPr lang="hu-HU" sz="5400" b="1" dirty="0">
                <a:latin typeface="Times New Roman" panose="02020603050405020304" pitchFamily="18" charset="0"/>
                <a:ea typeface="Open Sans" panose="020B0606030504020204" pitchFamily="34" charset="0"/>
                <a:cs typeface="Times New Roman" panose="02020603050405020304" pitchFamily="18" charset="0"/>
              </a:rPr>
              <a:t> </a:t>
            </a:r>
            <a:r>
              <a:rPr lang="hu-HU" sz="5400" b="1" dirty="0" err="1">
                <a:latin typeface="Times New Roman" panose="02020603050405020304" pitchFamily="18" charset="0"/>
                <a:ea typeface="Open Sans" panose="020B0606030504020204" pitchFamily="34" charset="0"/>
                <a:cs typeface="Times New Roman" panose="02020603050405020304" pitchFamily="18" charset="0"/>
              </a:rPr>
              <a:t>you</a:t>
            </a:r>
            <a:r>
              <a:rPr lang="hu-HU" sz="5400" b="1" dirty="0">
                <a:latin typeface="Times New Roman" panose="02020603050405020304" pitchFamily="18" charset="0"/>
                <a:ea typeface="Open Sans" panose="020B0606030504020204" pitchFamily="34" charset="0"/>
                <a:cs typeface="Times New Roman" panose="02020603050405020304" pitchFamily="18" charset="0"/>
              </a:rPr>
              <a:t> </a:t>
            </a:r>
            <a:r>
              <a:rPr lang="hu-HU" sz="5400" b="1" dirty="0" err="1">
                <a:latin typeface="Times New Roman" panose="02020603050405020304" pitchFamily="18" charset="0"/>
                <a:ea typeface="Open Sans" panose="020B0606030504020204" pitchFamily="34" charset="0"/>
                <a:cs typeface="Times New Roman" panose="02020603050405020304" pitchFamily="18" charset="0"/>
              </a:rPr>
              <a:t>for</a:t>
            </a:r>
            <a:r>
              <a:rPr lang="hu-HU" sz="5400" b="1" dirty="0">
                <a:latin typeface="Times New Roman" panose="02020603050405020304" pitchFamily="18" charset="0"/>
                <a:ea typeface="Open Sans" panose="020B0606030504020204" pitchFamily="34" charset="0"/>
                <a:cs typeface="Times New Roman" panose="02020603050405020304" pitchFamily="18" charset="0"/>
              </a:rPr>
              <a:t> </a:t>
            </a:r>
            <a:r>
              <a:rPr lang="hu-HU" sz="5400" b="1" dirty="0" err="1">
                <a:latin typeface="Times New Roman" panose="02020603050405020304" pitchFamily="18" charset="0"/>
                <a:ea typeface="Open Sans" panose="020B0606030504020204" pitchFamily="34" charset="0"/>
                <a:cs typeface="Times New Roman" panose="02020603050405020304" pitchFamily="18" charset="0"/>
              </a:rPr>
              <a:t>your</a:t>
            </a:r>
            <a:r>
              <a:rPr lang="hu-HU" sz="5400" b="1" dirty="0">
                <a:latin typeface="Times New Roman" panose="02020603050405020304" pitchFamily="18" charset="0"/>
                <a:ea typeface="Open Sans" panose="020B0606030504020204" pitchFamily="34" charset="0"/>
                <a:cs typeface="Times New Roman" panose="02020603050405020304" pitchFamily="18" charset="0"/>
              </a:rPr>
              <a:t> </a:t>
            </a:r>
            <a:r>
              <a:rPr lang="hu-HU" sz="5400" b="1" dirty="0" err="1">
                <a:latin typeface="Times New Roman" panose="02020603050405020304" pitchFamily="18" charset="0"/>
                <a:ea typeface="Open Sans" panose="020B0606030504020204" pitchFamily="34" charset="0"/>
                <a:cs typeface="Times New Roman" panose="02020603050405020304" pitchFamily="18" charset="0"/>
              </a:rPr>
              <a:t>attention</a:t>
            </a:r>
            <a:r>
              <a:rPr lang="hu-HU" sz="5400" b="1" dirty="0">
                <a:latin typeface="Times New Roman" panose="02020603050405020304" pitchFamily="18" charset="0"/>
                <a:ea typeface="Open Sans" panose="020B0606030504020204" pitchFamily="34" charset="0"/>
                <a:cs typeface="Times New Roman" panose="02020603050405020304" pitchFamily="18" charset="0"/>
              </a:rPr>
              <a:t>!</a:t>
            </a:r>
            <a:endParaRPr lang="en-GB" sz="5400" b="1" dirty="0">
              <a:latin typeface="Times New Roman" panose="02020603050405020304" pitchFamily="18" charset="0"/>
              <a:ea typeface="Open Sans" panose="020B0606030504020204" pitchFamily="34" charset="0"/>
              <a:cs typeface="Times New Roman" panose="02020603050405020304" pitchFamily="18" charset="0"/>
            </a:endParaRPr>
          </a:p>
        </p:txBody>
      </p:sp>
      <p:sp>
        <p:nvSpPr>
          <p:cNvPr id="4" name="Tartalom helye 3"/>
          <p:cNvSpPr>
            <a:spLocks noGrp="1"/>
          </p:cNvSpPr>
          <p:nvPr>
            <p:ph idx="1"/>
          </p:nvPr>
        </p:nvSpPr>
        <p:spPr>
          <a:xfrm>
            <a:off x="1129748" y="3261924"/>
            <a:ext cx="9932504" cy="620989"/>
          </a:xfrm>
        </p:spPr>
        <p:txBody>
          <a:bodyPr>
            <a:noAutofit/>
          </a:bodyPr>
          <a:lstStyle/>
          <a:p>
            <a:pPr marL="0" indent="0">
              <a:buNone/>
            </a:pPr>
            <a:r>
              <a:rPr lang="hu-HU" sz="2500" dirty="0">
                <a:latin typeface="Times New Roman" panose="02020603050405020304" pitchFamily="18" charset="0"/>
                <a:cs typeface="Times New Roman" panose="02020603050405020304" pitchFamily="18" charset="0"/>
              </a:rPr>
              <a:t>Ivett Szalma (</a:t>
            </a:r>
            <a:r>
              <a:rPr lang="hu-HU" sz="2500" dirty="0">
                <a:latin typeface="Times New Roman" panose="02020603050405020304" pitchFamily="18" charset="0"/>
                <a:cs typeface="Times New Roman" panose="02020603050405020304" pitchFamily="18" charset="0"/>
                <a:hlinkClick r:id="rId2"/>
              </a:rPr>
              <a:t>szalma.ivett@tk.hu</a:t>
            </a:r>
            <a:r>
              <a:rPr lang="hu-HU" sz="2500" dirty="0">
                <a:latin typeface="Times New Roman" panose="02020603050405020304" pitchFamily="18" charset="0"/>
                <a:cs typeface="Times New Roman" panose="02020603050405020304" pitchFamily="18" charset="0"/>
              </a:rPr>
              <a:t>) </a:t>
            </a:r>
          </a:p>
          <a:p>
            <a:pPr marL="0" indent="0">
              <a:buNone/>
            </a:pPr>
            <a:r>
              <a:rPr lang="hu-HU" sz="2500" dirty="0">
                <a:latin typeface="Times New Roman" panose="02020603050405020304" pitchFamily="18" charset="0"/>
                <a:cs typeface="Times New Roman" panose="02020603050405020304" pitchFamily="18" charset="0"/>
              </a:rPr>
              <a:t>Lóránt </a:t>
            </a:r>
            <a:r>
              <a:rPr lang="hu-HU" sz="2500" dirty="0" err="1">
                <a:latin typeface="Times New Roman" panose="02020603050405020304" pitchFamily="18" charset="0"/>
                <a:cs typeface="Times New Roman" panose="02020603050405020304" pitchFamily="18" charset="0"/>
              </a:rPr>
              <a:t>Pélyi</a:t>
            </a:r>
            <a:r>
              <a:rPr lang="hu-HU" sz="2500" dirty="0">
                <a:latin typeface="Times New Roman" panose="02020603050405020304" pitchFamily="18" charset="0"/>
                <a:cs typeface="Times New Roman" panose="02020603050405020304" pitchFamily="18" charset="0"/>
              </a:rPr>
              <a:t> (</a:t>
            </a:r>
            <a:r>
              <a:rPr lang="hu-HU" sz="2500" dirty="0">
                <a:latin typeface="Times New Roman" panose="02020603050405020304" pitchFamily="18" charset="0"/>
                <a:cs typeface="Times New Roman" panose="02020603050405020304" pitchFamily="18" charset="0"/>
                <a:hlinkClick r:id="rId3"/>
              </a:rPr>
              <a:t>pelyi.lorant@tk.hu</a:t>
            </a:r>
            <a:r>
              <a:rPr lang="hu-HU" sz="25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40409233"/>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a:themeElements>
    <a:clrScheme name="Corvinus New3">
      <a:dk1>
        <a:srgbClr val="000000"/>
      </a:dk1>
      <a:lt1>
        <a:sysClr val="window" lastClr="FFFFFF"/>
      </a:lt1>
      <a:dk2>
        <a:srgbClr val="855C24"/>
      </a:dk2>
      <a:lt2>
        <a:srgbClr val="DEC5A6"/>
      </a:lt2>
      <a:accent1>
        <a:srgbClr val="1B213E"/>
      </a:accent1>
      <a:accent2>
        <a:srgbClr val="BF8F55"/>
      </a:accent2>
      <a:accent3>
        <a:srgbClr val="5C6873"/>
      </a:accent3>
      <a:accent4>
        <a:srgbClr val="F5C832"/>
      </a:accent4>
      <a:accent5>
        <a:srgbClr val="D22027"/>
      </a:accent5>
      <a:accent6>
        <a:srgbClr val="0C8843"/>
      </a:accent6>
      <a:hlink>
        <a:srgbClr val="0563C1"/>
      </a:hlink>
      <a:folHlink>
        <a:srgbClr val="954F72"/>
      </a:folHlink>
    </a:clrScheme>
    <a:fontScheme name="Corvinus betűtípus séma">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lIns="0" tIns="0" rIns="0" bIns="0" anchor="b" anchorCtr="0"/>
      <a:lstStyle>
        <a:defPPr algn="l">
          <a:defRPr smtClean="0"/>
        </a:defPPr>
      </a:lstStyle>
    </a:txDef>
  </a:objectDefaults>
  <a:extraClrSchemeLst/>
  <a:extLst>
    <a:ext uri="{05A4C25C-085E-4340-85A3-A5531E510DB2}">
      <thm15:themeFamily xmlns:thm15="http://schemas.microsoft.com/office/thememl/2012/main" name="Corvinus_eng" id="{7FE88C59-574B-44A4-B10C-A291E1A042CA}" vid="{D8EE96A8-42F9-4417-86C0-0E426C341AE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um" ma:contentTypeID="0x010100767E45232EF1D54B9E52D50172D46A75" ma:contentTypeVersion="15" ma:contentTypeDescription="Új dokumentum létrehozása." ma:contentTypeScope="" ma:versionID="7f2d9ca89702d1e7f344d311eda12b9c">
  <xsd:schema xmlns:xsd="http://www.w3.org/2001/XMLSchema" xmlns:xs="http://www.w3.org/2001/XMLSchema" xmlns:p="http://schemas.microsoft.com/office/2006/metadata/properties" xmlns:ns2="ceb46385-7433-4d30-8ce2-f79fba727789" xmlns:ns3="fe24fb32-aacb-44a1-84ed-2fe083f2419f" targetNamespace="http://schemas.microsoft.com/office/2006/metadata/properties" ma:root="true" ma:fieldsID="95d87092b54d37010d3250fededf38e8" ns2:_="" ns3:_="">
    <xsd:import namespace="ceb46385-7433-4d30-8ce2-f79fba727789"/>
    <xsd:import namespace="fe24fb32-aacb-44a1-84ed-2fe083f241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b46385-7433-4d30-8ce2-f79fba7277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Képcímkék" ma:readOnly="false" ma:fieldId="{5cf76f15-5ced-4ddc-b409-7134ff3c332f}" ma:taxonomyMulti="true" ma:sspId="c71cdc92-b58b-4951-b2f5-21b24e372d1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24fb32-aacb-44a1-84ed-2fe083f2419f"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a9c44b38-cee9-4101-9d27-d3f5a0501a33}" ma:internalName="TaxCatchAll" ma:showField="CatchAllData" ma:web="fe24fb32-aacb-44a1-84ed-2fe083f241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A27154-9E2F-47BA-BB07-E3496F8B25D6}">
  <ds:schemaRefs>
    <ds:schemaRef ds:uri="http://schemas.microsoft.com/sharepoint/v3/contenttype/forms"/>
  </ds:schemaRefs>
</ds:datastoreItem>
</file>

<file path=customXml/itemProps2.xml><?xml version="1.0" encoding="utf-8"?>
<ds:datastoreItem xmlns:ds="http://schemas.openxmlformats.org/officeDocument/2006/customXml" ds:itemID="{6C9EFC48-1AD1-47A2-94FA-CF00E4D748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b46385-7433-4d30-8ce2-f79fba727789"/>
    <ds:schemaRef ds:uri="fe24fb32-aacb-44a1-84ed-2fe083f241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2921</TotalTime>
  <Words>847</Words>
  <Application>Microsoft Office PowerPoint</Application>
  <PresentationFormat>Szélesvásznú</PresentationFormat>
  <Paragraphs>56</Paragraphs>
  <Slides>9</Slides>
  <Notes>0</Notes>
  <HiddenSlides>0</HiddenSlides>
  <MMClips>0</MMClips>
  <ScaleCrop>false</ScaleCrop>
  <HeadingPairs>
    <vt:vector size="6" baseType="variant">
      <vt:variant>
        <vt:lpstr>Használt betűtípusok</vt:lpstr>
      </vt:variant>
      <vt:variant>
        <vt:i4>7</vt:i4>
      </vt:variant>
      <vt:variant>
        <vt:lpstr>Téma</vt:lpstr>
      </vt:variant>
      <vt:variant>
        <vt:i4>2</vt:i4>
      </vt:variant>
      <vt:variant>
        <vt:lpstr>Diacímek</vt:lpstr>
      </vt:variant>
      <vt:variant>
        <vt:i4>9</vt:i4>
      </vt:variant>
    </vt:vector>
  </HeadingPairs>
  <TitlesOfParts>
    <vt:vector size="18" baseType="lpstr">
      <vt:lpstr>Arial</vt:lpstr>
      <vt:lpstr>Calibri</vt:lpstr>
      <vt:lpstr>Calibri Light</vt:lpstr>
      <vt:lpstr>Georgia</vt:lpstr>
      <vt:lpstr>Open Sans</vt:lpstr>
      <vt:lpstr>Times New Roman</vt:lpstr>
      <vt:lpstr>Wingdings</vt:lpstr>
      <vt:lpstr>Office-téma</vt:lpstr>
      <vt:lpstr>Title slide</vt:lpstr>
      <vt:lpstr>Exploring Attitudes Towards Medically Assisted Reproduction in Hungary’s Pronatalist Context</vt:lpstr>
      <vt:lpstr>PowerPoint-bemutató</vt:lpstr>
      <vt:lpstr>PowerPoint-bemutató</vt:lpstr>
      <vt:lpstr>PowerPoint-bemutató</vt:lpstr>
      <vt:lpstr>PowerPoint-bemutató</vt:lpstr>
      <vt:lpstr>PowerPoint-bemutató</vt:lpstr>
      <vt:lpstr>PowerPoint-bemutató</vt:lpstr>
      <vt:lpstr>PowerPoint-bemutató</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ELKH Zabhegyező Intézet</dc:title>
  <dc:creator>Dr. Nádai László</dc:creator>
  <cp:lastModifiedBy>Pélyi Lóránt</cp:lastModifiedBy>
  <cp:revision>66</cp:revision>
  <dcterms:created xsi:type="dcterms:W3CDTF">2023-08-15T19:10:58Z</dcterms:created>
  <dcterms:modified xsi:type="dcterms:W3CDTF">2025-01-22T12:20:19Z</dcterms:modified>
</cp:coreProperties>
</file>