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75" r:id="rId5"/>
    <p:sldId id="295" r:id="rId6"/>
    <p:sldId id="283" r:id="rId7"/>
    <p:sldId id="296" r:id="rId8"/>
    <p:sldId id="297" r:id="rId9"/>
    <p:sldId id="298" r:id="rId10"/>
    <p:sldId id="299" r:id="rId11"/>
    <p:sldId id="300" r:id="rId12"/>
    <p:sldId id="302" r:id="rId13"/>
    <p:sldId id="305" r:id="rId14"/>
    <p:sldId id="306" r:id="rId15"/>
    <p:sldId id="307" r:id="rId16"/>
    <p:sldId id="303" r:id="rId17"/>
    <p:sldId id="304" r:id="rId18"/>
    <p:sldId id="274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ksi Veronika" initials="PV" lastIdx="1" clrIdx="0">
    <p:extLst>
      <p:ext uri="{19B8F6BF-5375-455C-9EA6-DF929625EA0E}">
        <p15:presenceInfo xmlns:p15="http://schemas.microsoft.com/office/powerpoint/2012/main" userId="Paksi Veroni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8E33"/>
    <a:srgbClr val="7E5485"/>
    <a:srgbClr val="B35326"/>
    <a:srgbClr val="1D6C78"/>
    <a:srgbClr val="A68D31"/>
    <a:srgbClr val="6A8A8E"/>
    <a:srgbClr val="9BBDC3"/>
    <a:srgbClr val="B85527"/>
    <a:srgbClr val="1E707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ADF4B1-DDE4-5360-767C-D6CC6E89F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2C09135-76A3-A053-CAA2-956F65722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E948721-94C7-6EFF-5D5C-4692493B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58AC46C-E3C0-A2F0-B5FB-DE6F5285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4892896-591C-8D55-AE04-EE63D1F7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721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B0FCE7-8492-AD66-50A3-7688E6C9A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8E8AB08-11B8-B1CA-EA31-8342CFD73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4E824A2-D7EC-0DF9-DA21-B2B5730C2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CABFE95-4084-E64D-8ACD-83429D5A2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D163DD7-4D8D-247D-7AE8-3665B6C0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36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F9BD0C4-E1BC-F042-FF95-15CCC299D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9C4848D-9502-6B43-7DB1-2F3CB367B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7BAC30-52B7-F04F-EF66-F2EF81009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028FFAF-EDAE-2D3C-DCF5-407C57276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41165F2-AB54-1406-F73B-F5C29B84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679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09EA643-95B2-A80E-D1DC-8E86CF93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6BDB22-3D25-04CA-50C3-4F863416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53CA7A2-48CA-BCFD-33F6-ED4610D9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61356E3-8D8C-7782-5BEE-F8F186B6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F70E53E-8D93-0AFD-AD8A-E0B05665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95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1F7602-3CBB-1DBA-DF53-BF2F09E19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16B879-8A50-272F-C490-BABD6C844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F3E38F4-8F4D-47A4-40BF-52C705ADE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B4070F1-5080-B255-9F83-DD495E1C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26ECFE-0953-FACA-C790-362DF1A3D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663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35E550-A316-8CB9-A393-6D0C4A3A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0B4DAA8-D1A8-3D74-1755-151EA320B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F78B750-4461-FB86-881A-F068F3D63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FE1CD75-7BE8-43D5-0E5D-77EC659A8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4E54ADD-5B8C-8779-2EB6-43BC0501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F090633-9524-CD39-71EB-1E409AE1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53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AE8CDD-D96A-D432-7B70-34C793794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5566DA8-9BF5-94F2-C073-69A0A13ED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2CA0A0E-EA4E-D72F-2436-B4EEAFCA9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A92B751-133B-A3DB-16DF-EB0E1B3F4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42CFD94-D626-E8F5-05B5-E79CE7F38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061C3EF-89B0-0297-BF9D-0D0BEB1A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D3F3AFB-19AF-EB11-D42C-02C3D6A4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2A1E2AC9-F36C-DD97-6DB6-03246049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195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EFB9BE-A5BB-6344-4E2A-63B2E9240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AF49248-9375-C186-AC1A-0B3E7F67D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C07EEC8-4B71-C4B3-9FD7-1E35293F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A9AA49B9-06E9-9621-8800-96F57A2B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364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8DC65B9-EB24-2821-10CC-F35BE462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3817F65B-EDF9-50A2-7187-67CD86E8F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C0372D5-F965-5935-62BE-16FC0CEB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2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043643-B990-91D3-9AD9-759E7229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E806F0-4C10-4B7A-ED3B-5E3DF00AB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CF147A8-87D6-D386-0ADC-D01B120ED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122A8F6-83B8-108E-7EEC-E1033ABB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5AF31AC-B2D9-48F6-C23A-D30C76194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CB7C04F-175E-65D3-E08C-E1CF445EB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803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F90D5A-B2BD-9287-B921-33EEC2CAE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EE0766AD-9A01-D35E-3E94-865CC5C4E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483BB5C-6B92-90AD-BA55-81B5D3C61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976DF5C-5787-897F-E6C7-88AA8BD61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B1107C-0303-9BDA-ED58-26F61229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3E2154A-B0C1-8CAC-A0D1-100ACCB77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41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29ABACC5-4526-A837-F57C-489B656DA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78DCAD1-65BD-2ECE-8EA1-CA0FE1E4C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67DE88C-8CA8-2E61-C734-4749C5CE6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C943E-1B53-436D-A662-C0B35D8AF9BD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B5FF5D6-5F8B-819C-CB0D-60169B56C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FAAD57C-EB81-ADCA-2DE7-86186188F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FA29-CDB4-42BF-8BD4-6211B665D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23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645/si.1039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eprosoc.tk.hu/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8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152D15C7-5543-F3DA-E2AD-C870511C5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145" y="1145761"/>
            <a:ext cx="10847539" cy="3079397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Selective Pronatalism and Reproductive Autonomy: Attitudes Toward Medically Assisted Reproduction in Hungary</a:t>
            </a:r>
            <a:endParaRPr lang="hu-HU" sz="3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3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Ivett Szalma – </a:t>
            </a:r>
            <a:r>
              <a:rPr lang="hu-HU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Lóránt </a:t>
            </a:r>
            <a:r>
              <a:rPr lang="hu-HU" sz="3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Pélyi</a:t>
            </a:r>
            <a:endParaRPr lang="hu-HU" sz="3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19" y="5323362"/>
            <a:ext cx="8641098" cy="1444755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8928217" y="5568685"/>
            <a:ext cx="2868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dirty="0">
                <a:solidFill>
                  <a:schemeClr val="bg1"/>
                </a:solidFill>
              </a:rPr>
              <a:t>5th </a:t>
            </a:r>
            <a:r>
              <a:rPr lang="hu-HU" sz="2800">
                <a:solidFill>
                  <a:schemeClr val="bg1"/>
                </a:solidFill>
              </a:rPr>
              <a:t>ISA Forum </a:t>
            </a:r>
            <a:endParaRPr lang="hu-HU" sz="2800" dirty="0">
              <a:solidFill>
                <a:schemeClr val="bg1"/>
              </a:solidFill>
            </a:endParaRPr>
          </a:p>
          <a:p>
            <a:pPr algn="r"/>
            <a:r>
              <a:rPr lang="hu-HU" sz="2800" dirty="0">
                <a:solidFill>
                  <a:schemeClr val="bg1"/>
                </a:solidFill>
              </a:rPr>
              <a:t>6-11 </a:t>
            </a:r>
            <a:r>
              <a:rPr lang="hu-HU" sz="2800" dirty="0" err="1">
                <a:solidFill>
                  <a:schemeClr val="bg1"/>
                </a:solidFill>
              </a:rPr>
              <a:t>July</a:t>
            </a:r>
            <a:r>
              <a:rPr lang="hu-HU" sz="2800" dirty="0">
                <a:solidFill>
                  <a:schemeClr val="bg1"/>
                </a:solidFill>
              </a:rPr>
              <a:t> Rabat</a:t>
            </a:r>
          </a:p>
        </p:txBody>
      </p:sp>
    </p:spTree>
    <p:extLst>
      <p:ext uri="{BB962C8B-B14F-4D97-AF65-F5344CB8AC3E}">
        <p14:creationId xmlns:p14="http://schemas.microsoft.com/office/powerpoint/2010/main" val="88426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363EE-7409-B380-3785-FB8465788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8065EA7-FE2B-DA33-B118-D5C5CA2A6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C2CB9E93-5EEC-9BE3-C52D-F4C8E094EE15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67397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6FF90E0B-99AD-4C60-6CA1-DEA3B12008C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pic>
        <p:nvPicPr>
          <p:cNvPr id="1028" name="Picture 4" descr="Kimeneti kép">
            <a:extLst>
              <a:ext uri="{FF2B5EF4-FFF2-40B4-BE49-F238E27FC236}">
                <a16:creationId xmlns:a16="http://schemas.microsoft.com/office/drawing/2014/main" id="{0DA3CE3B-CE14-9C54-45B8-E67CE372A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0"/>
            <a:ext cx="8667750" cy="6797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12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BD06B-3A30-68C7-4E1B-62E50392F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8CC260-DBC6-42AF-E7FE-EAD99300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8407090-E31B-CC4E-BBDD-048A3D57B7C5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67397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08137C40-AD50-D992-DF46-73BFFACF3CD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pic>
        <p:nvPicPr>
          <p:cNvPr id="2052" name="Picture 4" descr="Kimeneti kép">
            <a:extLst>
              <a:ext uri="{FF2B5EF4-FFF2-40B4-BE49-F238E27FC236}">
                <a16:creationId xmlns:a16="http://schemas.microsoft.com/office/drawing/2014/main" id="{9DE1C5F1-1986-AAFD-9D9E-67B2E5724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618" y="0"/>
            <a:ext cx="7624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22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B5BE2-3B79-7A55-BC97-CE57DAEAF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52CBA161-C3BA-F841-42A0-079E7338F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D558A43A-6AA1-BACD-BBB2-FD75E9103F75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67397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FA37266-7511-ACE2-2109-E34F21545D7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pic>
        <p:nvPicPr>
          <p:cNvPr id="2052" name="Picture 4" descr="Kimeneti kép">
            <a:extLst>
              <a:ext uri="{FF2B5EF4-FFF2-40B4-BE49-F238E27FC236}">
                <a16:creationId xmlns:a16="http://schemas.microsoft.com/office/drawing/2014/main" id="{F0F30043-7874-80B5-0293-E23E08418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6" y="1394586"/>
            <a:ext cx="5572566" cy="512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Kimeneti kép">
            <a:extLst>
              <a:ext uri="{FF2B5EF4-FFF2-40B4-BE49-F238E27FC236}">
                <a16:creationId xmlns:a16="http://schemas.microsoft.com/office/drawing/2014/main" id="{B9088608-E5C7-9CFA-64E0-8B656D90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223172"/>
            <a:ext cx="6771574" cy="548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94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A1E2D-80EC-5855-0D53-464E45741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C8E4A48F-B483-C56A-8080-71E90CBB0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94591D93-E8B6-E749-3C17-34070D8BF978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67397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Summary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710300B4-7704-F365-26BC-152249A06EC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CC74CBB0-F34C-2646-525C-F2D2A1D95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645796"/>
              </p:ext>
            </p:extLst>
          </p:nvPr>
        </p:nvGraphicFramePr>
        <p:xfrm>
          <a:off x="465826" y="888520"/>
          <a:ext cx="10840350" cy="5790200"/>
        </p:xfrm>
        <a:graphic>
          <a:graphicData uri="http://schemas.openxmlformats.org/drawingml/2006/table">
            <a:tbl>
              <a:tblPr/>
              <a:tblGrid>
                <a:gridCol w="2096399">
                  <a:extLst>
                    <a:ext uri="{9D8B030D-6E8A-4147-A177-3AD203B41FA5}">
                      <a16:colId xmlns:a16="http://schemas.microsoft.com/office/drawing/2014/main" val="1479380185"/>
                    </a:ext>
                  </a:extLst>
                </a:gridCol>
                <a:gridCol w="6616281">
                  <a:extLst>
                    <a:ext uri="{9D8B030D-6E8A-4147-A177-3AD203B41FA5}">
                      <a16:colId xmlns:a16="http://schemas.microsoft.com/office/drawing/2014/main" val="1192069842"/>
                    </a:ext>
                  </a:extLst>
                </a:gridCol>
                <a:gridCol w="2127670">
                  <a:extLst>
                    <a:ext uri="{9D8B030D-6E8A-4147-A177-3AD203B41FA5}">
                      <a16:colId xmlns:a16="http://schemas.microsoft.com/office/drawing/2014/main" val="2577176463"/>
                    </a:ext>
                  </a:extLst>
                </a:gridCol>
              </a:tblGrid>
              <a:tr h="327805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Hypothesis</a:t>
                      </a:r>
                      <a:endParaRPr lang="hu-H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</a:t>
                      </a:r>
                      <a:endParaRPr lang="hu-H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</a:t>
                      </a:r>
                      <a:endParaRPr lang="hu-H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159025"/>
                  </a:ext>
                </a:extLst>
              </a:tr>
              <a:tr h="769929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H1a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for IVF for heterosexual couples increases with pronatalist attitudes (e.g., due to Hungary’s population decline)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476786"/>
                  </a:ext>
                </a:extLst>
              </a:tr>
              <a:tr h="531310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H1b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for IVF for lesbian couples decreases with pronatalist attitudes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856918"/>
                  </a:ext>
                </a:extLst>
              </a:tr>
              <a:tr h="769929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H2a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Traditional gender role attitudes predict </a:t>
                      </a:r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higher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support for IVF for heterosexual couples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Rejected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3980116"/>
                  </a:ext>
                </a:extLst>
              </a:tr>
              <a:tr h="540720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H2b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Traditional gender role attitudes predict lower support for IVF for lesbian couples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036149"/>
                  </a:ext>
                </a:extLst>
              </a:tr>
              <a:tr h="769929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H3a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Belief that childbearing is necessary for a woman’s full life increases support for IVF for heterosexual couples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072887"/>
                  </a:ext>
                </a:extLst>
              </a:tr>
              <a:tr h="540720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H3b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Disagreement with the motherhood norm increases support for IVF for lesbian couples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6676740"/>
                  </a:ext>
                </a:extLst>
              </a:tr>
              <a:tr h="769929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H4a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 or neutral attitudes toward immigration predict higher support for IVF for heterosexual couples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105217"/>
                  </a:ext>
                </a:extLst>
              </a:tr>
              <a:tr h="769929"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H4b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 or neutral attitudes toward immigration predict lower support for IVF for lesbian couples</a:t>
                      </a: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Accepted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48" marR="48348" marT="24174" marB="24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214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67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0E94D-F535-91E6-DD0F-6E06B02CC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FC747DC3-ED91-E448-45E1-4ED380B98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72CDD013-0214-886C-26BE-F1288AA61607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67397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0CCB11F1-6B4A-EC26-522F-76CA71E708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484612B1-45FB-7584-91DF-C95B5CAF64B3}"/>
              </a:ext>
            </a:extLst>
          </p:cNvPr>
          <p:cNvSpPr txBox="1"/>
          <p:nvPr/>
        </p:nvSpPr>
        <p:spPr>
          <a:xfrm>
            <a:off x="613240" y="888520"/>
            <a:ext cx="9652194" cy="5965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framing shapes attitudes: Populist rhetoric links IVF access to demographic fears and traditional family norms.</a:t>
            </a:r>
            <a:endParaRPr lang="hu-HU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pronatalism</a:t>
            </a:r>
            <a:r>
              <a:rPr lang="en-GB" sz="2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IVF is supported mainly for heterosexual couples; lesbian couples face exclusion under ideologically driven reproductive policy.</a:t>
            </a:r>
            <a:endParaRPr lang="hu-HU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identity over diversity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Reproductive support is often granted to those seen as contributing to the “native” population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attitude syndrome</a:t>
            </a:r>
            <a:r>
              <a:rPr lang="en-GB" sz="2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Support for traditional gender roles, anti-migration views, and nationalism strongly correlate with IVF rejection for same-sex couples.</a:t>
            </a:r>
            <a:endParaRPr lang="hu-HU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implications</a:t>
            </a:r>
            <a:r>
              <a:rPr lang="en-GB" sz="2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MAR regulations can reinforce exclusion, restricting reproductive autonomy</a:t>
            </a:r>
            <a:r>
              <a:rPr lang="hu-HU" sz="22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2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5039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585AE-F88D-B035-2922-D855EC8B1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CF04D705-C82A-BE16-B671-5B3D99163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EBD46A45-A562-6739-9E8C-ED80B7C60ABD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67397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6608D4DA-77FA-A68B-D99E-EA0794B5D12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26A52F1-124D-F586-2842-086CFABB8FF7}"/>
              </a:ext>
            </a:extLst>
          </p:cNvPr>
          <p:cNvSpPr txBox="1"/>
          <p:nvPr/>
        </p:nvSpPr>
        <p:spPr>
          <a:xfrm>
            <a:off x="587360" y="888520"/>
            <a:ext cx="11256708" cy="4867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paper is coming soon</a:t>
            </a:r>
            <a:r>
              <a:rPr lang="hu-HU" sz="28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noProof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Szalma, Ivett – </a:t>
            </a:r>
            <a:r>
              <a:rPr lang="en-US" sz="2800" noProof="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Pélyi</a:t>
            </a:r>
            <a:r>
              <a:rPr lang="en-US" sz="2800" noProof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Lóránt (2025). Selective Pronatalism and Reproductive Autonomy: Attitudes Toward Medically Assisted Reproduction in Hungary. </a:t>
            </a:r>
            <a:r>
              <a:rPr lang="en-US" sz="2800" i="1" noProof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Inclusion</a:t>
            </a:r>
            <a:r>
              <a:rPr lang="en-US" sz="2800" noProof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Vol:13</a:t>
            </a:r>
            <a:endParaRPr lang="hu-HU" sz="2800" noProof="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https://doi.org/10.17645/si.10390</a:t>
            </a:r>
            <a:r>
              <a:rPr lang="en-US" sz="2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28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sz="2800" dirty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sz="2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4666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8E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743F32-D828-5B1F-E2E5-4193186F2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4276"/>
            <a:ext cx="10515600" cy="155268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GB" sz="3200" b="1" noProof="0" dirty="0">
                <a:solidFill>
                  <a:schemeClr val="bg1"/>
                </a:solidFill>
                <a:latin typeface="Neue Kabel" panose="020C05020202030203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Thank you for your attention!</a:t>
            </a:r>
            <a:br>
              <a:rPr lang="en-GB" sz="3200" b="1" noProof="0" dirty="0">
                <a:solidFill>
                  <a:schemeClr val="bg1"/>
                </a:solidFill>
                <a:latin typeface="Neue Kabel" panose="020C05020202030203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3200" b="1" noProof="0" dirty="0">
                <a:solidFill>
                  <a:schemeClr val="bg1"/>
                </a:solidFill>
                <a:latin typeface="Neue Kabel" panose="020C05020202030203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Szalma.ivett@tk.hu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19" y="5323362"/>
            <a:ext cx="8641098" cy="144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62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925E4D-280E-D55A-254B-C547C67AF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147" y="1135516"/>
            <a:ext cx="10498347" cy="422309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SzPct val="70000"/>
              <a:buFont typeface="Wingdings" panose="05000000000000000000" pitchFamily="2" charset="2"/>
              <a:buChar char="Ø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central narratives promoted by the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Hungarian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is that of the “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 crisis,”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intertwined with broader nationalist and conservative themes.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SzPct val="70000"/>
              <a:buFont typeface="Wingdings" panose="05000000000000000000" pitchFamily="2" charset="2"/>
              <a:buChar char="Ø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Eastern European Trends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2010s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like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Russia, Hungary, and Poland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introduced pronatalist policies.</a:t>
            </a:r>
          </a:p>
          <a:p>
            <a:pPr marL="0" indent="0">
              <a:buNone/>
            </a:pPr>
            <a:r>
              <a:rPr lang="en-GB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Emphasis on:</a:t>
            </a:r>
          </a:p>
          <a:p>
            <a:pPr marL="742950" lvl="1" indent="-285750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family values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(marriage, heteronormativity)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otherhood as a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moral, patriotic, and economic duty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Rejection of gender equality and LGBTQ rights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Bluhm &amp; Brand, 2018; Lendvai-Bainton &amp; </a:t>
            </a:r>
            <a:r>
              <a:rPr lang="en-GB" sz="20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Szelewa</a:t>
            </a:r>
            <a:r>
              <a:rPr lang="en-GB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2020; </a:t>
            </a:r>
            <a:r>
              <a:rPr lang="en-GB" sz="20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Yatsik</a:t>
            </a:r>
            <a:r>
              <a:rPr lang="en-GB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</a:t>
            </a:r>
            <a:r>
              <a:rPr lang="hu-H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/>
            <a:endParaRPr lang="hu-HU" sz="20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6BAD0670-87B9-965A-B682-5F006E3B70A8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  Relevance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844" y="6312310"/>
            <a:ext cx="2041156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56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88932-DA94-65A8-E221-E5EC1964A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0B6096-0D76-1442-E753-893A457D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208" y="1183644"/>
            <a:ext cx="10409583" cy="2710491"/>
          </a:xfrm>
        </p:spPr>
        <p:txBody>
          <a:bodyPr>
            <a:normAutofit/>
          </a:bodyPr>
          <a:lstStyle/>
          <a:p>
            <a:endParaRPr lang="en-GB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287EB08E-4824-C724-C00F-B84F36065E2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05736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Theoretical consideration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E2AA96C-AC7F-3530-C652-ED9EBB1D66D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4FBF0319-1388-123D-7F3F-43AD40AEFD26}"/>
              </a:ext>
            </a:extLst>
          </p:cNvPr>
          <p:cNvSpPr txBox="1"/>
          <p:nvPr/>
        </p:nvSpPr>
        <p:spPr>
          <a:xfrm>
            <a:off x="707365" y="948277"/>
            <a:ext cx="538863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🟢 Pronatalism (more general and inclusive):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Goal:</a:t>
            </a:r>
            <a:r>
              <a:rPr lang="en-US" dirty="0"/>
              <a:t> Increasing birth rates through demographic incentives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Universal support measures</a:t>
            </a:r>
            <a:r>
              <a:rPr lang="en-US" dirty="0"/>
              <a:t> (family allowances)</a:t>
            </a: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  <a:p>
            <a:r>
              <a:rPr lang="en-US" b="1" dirty="0"/>
              <a:t>🔴 Nativism (more exclusionary and nationalist):</a:t>
            </a:r>
            <a:endParaRPr lang="hu-HU" b="1" dirty="0"/>
          </a:p>
          <a:p>
            <a:r>
              <a:rPr lang="en-GB" dirty="0"/>
              <a:t>Rooted in nationalism and xenophobia (Mudde, 2007)</a:t>
            </a:r>
            <a:r>
              <a:rPr lang="hu-HU" dirty="0"/>
              <a:t>.</a:t>
            </a:r>
            <a:r>
              <a:rPr lang="en-GB" dirty="0"/>
              <a:t> </a:t>
            </a:r>
            <a:r>
              <a:rPr lang="hu-HU" dirty="0"/>
              <a:t>N</a:t>
            </a:r>
            <a:r>
              <a:rPr lang="en-GB" dirty="0" err="1"/>
              <a:t>ativism</a:t>
            </a:r>
            <a:r>
              <a:rPr lang="en-GB" dirty="0"/>
              <a:t> asserts that a nation’s survival depends exclusively on the reproduction of its “native” population (</a:t>
            </a:r>
            <a:r>
              <a:rPr lang="en-GB" dirty="0" err="1"/>
              <a:t>Ennser-Jedenastik</a:t>
            </a:r>
            <a:r>
              <a:rPr lang="en-GB" dirty="0"/>
              <a:t>, 2021)</a:t>
            </a:r>
            <a:r>
              <a:rPr lang="hu-HU" dirty="0"/>
              <a:t>.</a:t>
            </a:r>
          </a:p>
          <a:p>
            <a:endParaRPr lang="en-US" dirty="0"/>
          </a:p>
          <a:p>
            <a:r>
              <a:rPr lang="en-US" b="1" dirty="0"/>
              <a:t>Goal:</a:t>
            </a:r>
            <a:r>
              <a:rPr lang="en-US" dirty="0"/>
              <a:t> Promoting the reproduction of the "native" population</a:t>
            </a:r>
            <a:r>
              <a:rPr lang="hu-HU" dirty="0"/>
              <a:t>.</a:t>
            </a:r>
            <a:endParaRPr lang="en-US" dirty="0"/>
          </a:p>
          <a:p>
            <a:r>
              <a:rPr lang="en-US" b="1" dirty="0"/>
              <a:t>Rejects </a:t>
            </a:r>
            <a:r>
              <a:rPr lang="en-US" b="1" noProof="0" dirty="0"/>
              <a:t>migration</a:t>
            </a:r>
            <a:r>
              <a:rPr lang="en-US" noProof="0" dirty="0"/>
              <a:t> as a demographic solution.</a:t>
            </a:r>
          </a:p>
          <a:p>
            <a:r>
              <a:rPr lang="en-US" b="1" noProof="0" dirty="0"/>
              <a:t>Uses women’s reproductive role as a tool</a:t>
            </a:r>
            <a:r>
              <a:rPr lang="en-US" noProof="0" dirty="0"/>
              <a:t> for defending the nation. LGBTQ+ people are frequently blamed for low reproduction. </a:t>
            </a:r>
          </a:p>
          <a:p>
            <a:r>
              <a:rPr lang="en-US" b="1" dirty="0"/>
              <a:t>Links demography with cultural homogeneity</a:t>
            </a:r>
            <a:r>
              <a:rPr lang="hu-HU" b="1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02C139C-4103-6872-5EA1-D48A917179FE}"/>
              </a:ext>
            </a:extLst>
          </p:cNvPr>
          <p:cNvSpPr txBox="1"/>
          <p:nvPr/>
        </p:nvSpPr>
        <p:spPr>
          <a:xfrm>
            <a:off x="6961517" y="1039353"/>
            <a:ext cx="46668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first glance, it might seem that pronatalism always supports the use of MAR. 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However, this is not always the case, as in many instances, </a:t>
            </a:r>
            <a:r>
              <a:rPr lang="en-GB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the state restricts access to MAR for certain groups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revealing underlying social or economic biases that shape who is deemed eligible for support in their path to parenthood (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Compans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&amp; Zagel, 2025). 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  <a:r>
              <a:rPr lang="hu-HU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SELECTIVE PRONTALISM </a:t>
            </a:r>
          </a:p>
          <a:p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certain Central and Eastern European countries, such as Hungary same-sex couples’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exclusion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 is explicitly part of a broader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“selective patriotic pronatalist”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agenda (Szalma &amp; Takács, 2025). </a:t>
            </a:r>
            <a:endParaRPr lang="hu-HU" dirty="0"/>
          </a:p>
        </p:txBody>
      </p:sp>
      <p:sp>
        <p:nvSpPr>
          <p:cNvPr id="2" name="Nyíl: jobbra mutató 1">
            <a:extLst>
              <a:ext uri="{FF2B5EF4-FFF2-40B4-BE49-F238E27FC236}">
                <a16:creationId xmlns:a16="http://schemas.microsoft.com/office/drawing/2014/main" id="{0AD48DCE-926B-B369-E45D-A615C12D80C1}"/>
              </a:ext>
            </a:extLst>
          </p:cNvPr>
          <p:cNvSpPr/>
          <p:nvPr/>
        </p:nvSpPr>
        <p:spPr>
          <a:xfrm>
            <a:off x="5891188" y="1132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jobbra mutató 6">
            <a:extLst>
              <a:ext uri="{FF2B5EF4-FFF2-40B4-BE49-F238E27FC236}">
                <a16:creationId xmlns:a16="http://schemas.microsoft.com/office/drawing/2014/main" id="{0C113D0B-3AD6-DDEA-6123-893D279CAE9C}"/>
              </a:ext>
            </a:extLst>
          </p:cNvPr>
          <p:cNvSpPr/>
          <p:nvPr/>
        </p:nvSpPr>
        <p:spPr>
          <a:xfrm>
            <a:off x="9687464" y="3323530"/>
            <a:ext cx="666045" cy="2218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id="{D34D7B7D-9BE3-D239-8F9F-E23ED33D3FF4}"/>
              </a:ext>
            </a:extLst>
          </p:cNvPr>
          <p:cNvSpPr/>
          <p:nvPr/>
        </p:nvSpPr>
        <p:spPr>
          <a:xfrm>
            <a:off x="5891188" y="25388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83EA9703-037D-37F7-0FD1-02BD1AC3257D}"/>
              </a:ext>
            </a:extLst>
          </p:cNvPr>
          <p:cNvSpPr/>
          <p:nvPr/>
        </p:nvSpPr>
        <p:spPr>
          <a:xfrm>
            <a:off x="5844901" y="42442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49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925E4D-280E-D55A-254B-C547C67AF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89"/>
            <a:ext cx="11507638" cy="6159259"/>
          </a:xfrm>
        </p:spPr>
        <p:txBody>
          <a:bodyPr>
            <a:normAutofit fontScale="25000" lnSpcReduction="20000"/>
          </a:bodyPr>
          <a:lstStyle/>
          <a:p>
            <a:r>
              <a:rPr lang="en-US" sz="8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regulation of  </a:t>
            </a:r>
            <a:r>
              <a:rPr lang="hu-HU" sz="8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 </a:t>
            </a:r>
            <a:r>
              <a:rPr lang="en-US" sz="88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dates back 1981 – only those who are married. </a:t>
            </a:r>
          </a:p>
          <a:p>
            <a:endParaRPr lang="en-US" sz="9600" b="1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major shift occurred in the late 1990s when cohabiting heterosexual couples were granted access to MAR services.</a:t>
            </a:r>
          </a:p>
          <a:p>
            <a:endParaRPr lang="en-US" sz="9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reforms in the mid-2000s extended access to single women under 45, but lesbian couples in registered partnerships remained excluded.</a:t>
            </a:r>
          </a:p>
          <a:p>
            <a:endParaRPr lang="en-US" sz="9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shifts occurred in 2020, when the government nationalized fertility clinics. Introducing state-funded support for treatments and medications.</a:t>
            </a:r>
          </a:p>
          <a:p>
            <a:endParaRPr lang="en-US" sz="9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Publicly funded IVF procedures available until a woman's </a:t>
            </a:r>
            <a:r>
              <a:rPr lang="en-US" sz="96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45th birthday</a:t>
            </a:r>
            <a:r>
              <a:rPr lang="en-US" sz="96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(max 6 inseminations, 5 stimulated retrievals).</a:t>
            </a:r>
            <a:endParaRPr lang="hu-HU" sz="9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96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Currently, Hungary has </a:t>
            </a:r>
            <a:r>
              <a:rPr lang="hu-H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GB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fertility </a:t>
            </a:r>
            <a:r>
              <a:rPr lang="en-GB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r>
              <a:rPr lang="en-GB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 </a:t>
            </a:r>
            <a:r>
              <a:rPr lang="hu-H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located in Budapest and </a:t>
            </a:r>
            <a:r>
              <a:rPr lang="hu-H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major provincial cities. 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6BAD0670-87B9-965A-B682-5F006E3B70A8}"/>
              </a:ext>
            </a:extLst>
          </p:cNvPr>
          <p:cNvSpPr txBox="1">
            <a:spLocks/>
          </p:cNvSpPr>
          <p:nvPr/>
        </p:nvSpPr>
        <p:spPr>
          <a:xfrm>
            <a:off x="-86264" y="0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   MAR </a:t>
            </a:r>
            <a:r>
              <a:rPr lang="en-US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regulations</a:t>
            </a:r>
            <a:endParaRPr lang="en-GB" sz="24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6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F0D98-4523-FAD4-89E3-1444C04A1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30A820-BF20-280E-4992-8CFB41AD3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89"/>
            <a:ext cx="11507638" cy="6159259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 decline has become a potent narrative underpinning institutionalized pronatalism, often framed as an existential crisis demanding urgent policy intervention.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anxiety has been rearticulated under right-wing populist governance, framing demographic decline as a civilizational threat tied to the erosion of heteronormative family structures and national identity (Rasmussen, 2023).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H1a: Individuals who believe that childbearing is important due to Hungary’s population decline are more likely to support IVF for heterosexual couples. </a:t>
            </a:r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H1b: Individuals who believe that childbearing is important due to Hungary’s population decline are less likely to support IVF access for lesbian couples.</a:t>
            </a:r>
            <a:endParaRPr lang="hu-H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  <a:p>
            <a:pPr marL="0" indent="0">
              <a:buNone/>
            </a:pPr>
            <a:endParaRPr lang="en-GB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C9C48739-0B7C-4E1C-F3F9-6F136099368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Hypothesis</a:t>
            </a:r>
            <a:r>
              <a:rPr lang="hu-HU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Declining Population Narrative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EBAEF4B-B155-988D-1222-58A6651348A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9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BF1BC-0D9C-84E0-BEC1-3AADA54A9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B53FDE-D8D0-6AE5-CA9D-2D7DA6BFF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89"/>
            <a:ext cx="11507638" cy="6159259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Our second hypothesis suggests that there may be an alignment of traditional gender values with the state’s pronatalist agenda: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H2a: Individuals who agree that the husband should prioritize work, while the wife should prioritize home and children, are more likely to support IVF for heterosexual couples.</a:t>
            </a:r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H2b: Individuals who agree that the husband should prioritize work, while the wife should prioritize home and children are less likely to support IVF access for lesbian women.</a:t>
            </a:r>
            <a:endParaRPr lang="hu-H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  <a:p>
            <a:pPr marL="0" indent="0">
              <a:buNone/>
            </a:pPr>
            <a:endParaRPr lang="en-GB" sz="10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4229ED0D-C42A-8B4F-0F48-B05AF61742E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noProof="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Hypothesis: Endorsing Traditional Gender Roles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09C9A14-258A-E3DF-BCC5-8EC38AB5E5D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28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B4FF9-18F5-1AC8-DFC7-0D59F4248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E6CAD6-2166-773C-48B9-A77D33DF8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integration of MAR into state-led pronatalist agendas often raises concerns about reproductive autonomy.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ronatalist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discourses in Europe, particularly in Central and Eastern Europe, link voluntary childlessness to cultural threats framing as risks to national survival (Szalma &amp; Heers, 2024).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H3a: Individuals who agree that childbearing is necessary for a woman to live a full life are more likely to support IVF for heterosexual couples.</a:t>
            </a:r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H3b: Individuals who agree that childbearing is necessary for a woman to live a full life are less likely to support IVF access for lesbian couples.</a:t>
            </a:r>
            <a:endParaRPr lang="hu-H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FE14FC1A-CC71-FED7-7345-1215D30A3AB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Hypothesis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Voluntary Childlessness and the Limits of Reproductive Autonomy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AA08E66-548B-9D66-85B6-A053D6DAF14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9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7CF35-A012-CC5E-7F71-238ED9E87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A22ABD-5117-0DFA-A795-83925A2E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845390"/>
            <a:ext cx="11507638" cy="5124090"/>
          </a:xfrm>
        </p:spPr>
        <p:txBody>
          <a:bodyPr>
            <a:normAutofit/>
          </a:bodyPr>
          <a:lstStyle/>
          <a:p>
            <a:r>
              <a:rPr lang="en-US" sz="24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fourth hypothesis reflects the belief that domestic pronatalist policies are the only acceptable demographic solution: immigration framing as risks to national survival (Szalma &amp; Heers, 2024).</a:t>
            </a: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H4a: Individuals who assess immigration as having a “negative impact” on counterbalancing population decline are more likely to support IVF for heterosexual couples.</a:t>
            </a:r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H4b: Individuals who assess immigration as having a “negative impact” on counterbalancing population decline are less likely to support IVF access for lesbian couple</a:t>
            </a:r>
            <a:r>
              <a:rPr lang="hu-H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D0EEF090-4B3D-8E21-4D7F-CE04D5647B7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hu-HU" sz="24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Hypothesis</a:t>
            </a:r>
            <a:r>
              <a:rPr lang="hu-HU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Pronatalist Policies as Alternatives to Migration in Addressing Demographic Decline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B039C3CF-4957-89AD-2DCC-94949C4625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0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4E3F0-ED46-B76F-DD58-04022C3AC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56D79C7-7AD3-6AAF-A284-FD8B79725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181" y="1188220"/>
            <a:ext cx="11507638" cy="5124090"/>
          </a:xfrm>
        </p:spPr>
        <p:txBody>
          <a:bodyPr>
            <a:normAutofit fontScale="70000" lnSpcReduction="20000"/>
          </a:bodyPr>
          <a:lstStyle/>
          <a:p>
            <a:r>
              <a:rPr lang="en-AU" sz="29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 conducted Feb–Apr 2024 by Centre for Social Sciences (</a:t>
            </a:r>
            <a:r>
              <a:rPr lang="en-AU" sz="2900" i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“Momentum” Reproductive Sociology Research Group</a:t>
            </a:r>
            <a:r>
              <a:rPr lang="en-AU" sz="29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https://reprosoc.tk.hu/en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9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9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1,506, nationally representative (age, gender, settlement type)</a:t>
            </a:r>
          </a:p>
          <a:p>
            <a:r>
              <a:rPr lang="en-AU" sz="29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Multistage stratified sampling + online &amp; in-person data collection</a:t>
            </a:r>
          </a:p>
          <a:p>
            <a:endParaRPr lang="hu-HU" sz="2900" noProof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9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 variables: </a:t>
            </a:r>
            <a:r>
              <a:rPr lang="en-A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acceptance of in-vitro fertilization for heterosexual couples? And the acceptance of lesbian couples' participation in IVF procedures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A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9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9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variables: </a:t>
            </a:r>
            <a:r>
              <a:rPr lang="hu-HU" sz="29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AU" sz="2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Childbearing is important because Hungary’s population is declining</a:t>
            </a:r>
            <a:r>
              <a:rPr lang="hu-HU" sz="2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AU" sz="2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AU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correct that the husband should prioritize work, while the wife should prioritize home and children, even if both of them are employed</a:t>
            </a:r>
            <a:r>
              <a:rPr lang="hu-HU" sz="29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A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AU" sz="2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Childbearing is necessary for a woman to live a full life</a:t>
            </a:r>
            <a:r>
              <a:rPr lang="hu-HU" sz="2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A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9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sz="29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of people moving to Hungary from other countries to counterbalance the country’s population decline?” </a:t>
            </a:r>
            <a:endParaRPr lang="hu-HU" sz="29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9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AU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ontrolled</a:t>
            </a:r>
            <a:r>
              <a:rPr lang="en-AU" sz="2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for: </a:t>
            </a:r>
            <a:r>
              <a:rPr lang="en-A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gender, age, education, religiosity, marital status, parenthood status</a:t>
            </a:r>
            <a:endParaRPr lang="hu-H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sz="2900" noProof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900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</a:t>
            </a:r>
            <a:r>
              <a:rPr lang="en-AU" sz="2900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Logistic regression was chosen as the primary analytical method because it allows for the examination of binary outcomes </a:t>
            </a:r>
          </a:p>
          <a:p>
            <a:endParaRPr lang="hu-HU" dirty="0"/>
          </a:p>
          <a:p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32A8B015-F3EC-BE7F-0655-7947962525F2}"/>
              </a:ext>
            </a:extLst>
          </p:cNvPr>
          <p:cNvSpPr txBox="1">
            <a:spLocks/>
          </p:cNvSpPr>
          <p:nvPr/>
        </p:nvSpPr>
        <p:spPr>
          <a:xfrm>
            <a:off x="103517" y="123370"/>
            <a:ext cx="12192000" cy="550605"/>
          </a:xfrm>
          <a:prstGeom prst="rect">
            <a:avLst/>
          </a:prstGeom>
          <a:solidFill>
            <a:srgbClr val="A68E3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Data and Methods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0E13B95F-3B45-FAD3-9779-51B66CFE1BC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5" y="6312310"/>
            <a:ext cx="1840302" cy="54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48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767E45232EF1D54B9E52D50172D46A75" ma:contentTypeVersion="15" ma:contentTypeDescription="Új dokumentum létrehozása." ma:contentTypeScope="" ma:versionID="7f2d9ca89702d1e7f344d311eda12b9c">
  <xsd:schema xmlns:xsd="http://www.w3.org/2001/XMLSchema" xmlns:xs="http://www.w3.org/2001/XMLSchema" xmlns:p="http://schemas.microsoft.com/office/2006/metadata/properties" xmlns:ns2="ceb46385-7433-4d30-8ce2-f79fba727789" xmlns:ns3="fe24fb32-aacb-44a1-84ed-2fe083f2419f" targetNamespace="http://schemas.microsoft.com/office/2006/metadata/properties" ma:root="true" ma:fieldsID="95d87092b54d37010d3250fededf38e8" ns2:_="" ns3:_="">
    <xsd:import namespace="ceb46385-7433-4d30-8ce2-f79fba727789"/>
    <xsd:import namespace="fe24fb32-aacb-44a1-84ed-2fe083f241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46385-7433-4d30-8ce2-f79fba7277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Képcímkék" ma:readOnly="false" ma:fieldId="{5cf76f15-5ced-4ddc-b409-7134ff3c332f}" ma:taxonomyMulti="true" ma:sspId="c71cdc92-b58b-4951-b2f5-21b24e372d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24fb32-aacb-44a1-84ed-2fe083f2419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9c44b38-cee9-4101-9d27-d3f5a0501a33}" ma:internalName="TaxCatchAll" ma:showField="CatchAllData" ma:web="fe24fb32-aacb-44a1-84ed-2fe083f24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EFC48-1AD1-47A2-94FA-CF00E4D748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b46385-7433-4d30-8ce2-f79fba727789"/>
    <ds:schemaRef ds:uri="fe24fb32-aacb-44a1-84ed-2fe083f24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A27154-9E2F-47BA-BB07-E3496F8B25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1358</Words>
  <Application>Microsoft Office PowerPoint</Application>
  <PresentationFormat>Szélesvásznú</PresentationFormat>
  <Paragraphs>132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Neue Kabel</vt:lpstr>
      <vt:lpstr>Open Sans</vt:lpstr>
      <vt:lpstr>Times New Roman</vt:lpstr>
      <vt:lpstr>Wingdings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Thank you for your attention! Szalma.ivett@tk.hu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ELKH Zabhegyező Intézet</dc:title>
  <dc:creator>Dr. Nádai László</dc:creator>
  <cp:lastModifiedBy>Szalma Ivett</cp:lastModifiedBy>
  <cp:revision>65</cp:revision>
  <dcterms:created xsi:type="dcterms:W3CDTF">2023-08-15T19:10:58Z</dcterms:created>
  <dcterms:modified xsi:type="dcterms:W3CDTF">2025-07-03T08:57:29Z</dcterms:modified>
</cp:coreProperties>
</file>