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8" y="-81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 cikkek megoszlása a használt módszertan szerint</a:t>
            </a:r>
          </a:p>
        </c:rich>
      </c:tx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 bwMode="auto"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C2-46B7-8F15-DCF2B1531A9D}"/>
              </c:ext>
            </c:extLst>
          </c:dPt>
          <c:dPt>
            <c:idx val="1"/>
            <c:bubble3D val="0"/>
            <c:spPr bwMode="auto"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C2-46B7-8F15-DCF2B1531A9D}"/>
              </c:ext>
            </c:extLst>
          </c:dPt>
          <c:dPt>
            <c:idx val="2"/>
            <c:bubble3D val="0"/>
            <c:spPr bwMode="auto"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C2-46B7-8F15-DCF2B1531A9D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C2-46B7-8F15-DCF2B1531A9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C2-46B7-8F15-DCF2B1531A9D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C2-46B7-8F15-DCF2B1531A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099" tIns="19049" rIns="38099" bIns="19049" anchor="ctr" anchorCtr="1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Munka1!$A$3:$A$5</c:f>
              <c:strCache>
                <c:ptCount val="3"/>
                <c:pt idx="0">
                  <c:v>Szakirodalmi áttekintés</c:v>
                </c:pt>
                <c:pt idx="1">
                  <c:v>Kvalitatív kutatás</c:v>
                </c:pt>
                <c:pt idx="2">
                  <c:v>Kvantitatív kutatás</c:v>
                </c:pt>
              </c:strCache>
            </c:strRef>
          </c:cat>
          <c:val>
            <c:numRef>
              <c:f>Munka1!$B$3:$B$5</c:f>
              <c:numCache>
                <c:formatCode>General</c:formatCode>
                <c:ptCount val="3"/>
                <c:pt idx="0">
                  <c:v>5</c:v>
                </c:pt>
                <c:pt idx="1">
                  <c:v>23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C2-46B7-8F15-DCF2B1531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 bwMode="auto">
    <a:xfrm>
      <a:off x="421654" y="1690824"/>
      <a:ext cx="5182371" cy="3357842"/>
    </a:xfrm>
    <a:prstGeom prst="rect">
      <a:avLst/>
    </a:prstGeom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/>
  </cs:dataLabel>
  <cs:dataLabelCallout>
    <cs:lnRef idx="0"/>
    <cs:fillRef idx="0"/>
    <cs:effectRef idx="0"/>
    <cs:fontRef idx="minor">
      <a:schemeClr val="tx1">
        <a:lumMod val="75000"/>
        <a:lumOff val="25000"/>
      </a:schemeClr>
    </cs:fontRef>
    <cs:defRPr sz="900"/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>
              <a:defRPr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Orsi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Orsi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Lóránt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Lóránt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Lóránt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506071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232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17360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62304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4567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331192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132023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341661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924521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198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5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5" cy="3684587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198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hu-HU"/>
              <a:t>2023. 10. 03.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2344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62689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31756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955011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65725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885660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98376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hu-HU" smtClean="0"/>
              <a:t>2023. 10. 03.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397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49" r:id="rId17"/>
    <p:sldLayoutId id="2147483650" r:id="rId18"/>
    <p:sldLayoutId id="2147483651" r:id="rId19"/>
    <p:sldLayoutId id="2147483652" r:id="rId20"/>
    <p:sldLayoutId id="2147483653" r:id="rId21"/>
    <p:sldLayoutId id="2147483654" r:id="rId22"/>
    <p:sldLayoutId id="2147483655" r:id="rId23"/>
    <p:sldLayoutId id="2147483656" r:id="rId24"/>
    <p:sldLayoutId id="2147483657" r:id="rId25"/>
    <p:sldLayoutId id="2147483658" r:id="rId26"/>
    <p:sldLayoutId id="2147483659" r:id="rId2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80/08927936.2015.1064216." TargetMode="External"/><Relationship Id="rId13" Type="http://schemas.openxmlformats.org/officeDocument/2006/relationships/hyperlink" Target="https://doi.org/10.1111/j.1548-1433.2012.01443.x." TargetMode="External"/><Relationship Id="rId18" Type="http://schemas.openxmlformats.org/officeDocument/2006/relationships/hyperlink" Target="https://doi.org/10.1300/J039v09n04_02." TargetMode="External"/><Relationship Id="rId3" Type="http://schemas.openxmlformats.org/officeDocument/2006/relationships/hyperlink" Target="https://doi.org/10.2307/799731" TargetMode="External"/><Relationship Id="rId21" Type="http://schemas.openxmlformats.org/officeDocument/2006/relationships/hyperlink" Target="https://doi.org/10.1080/08927936.2021.1996026." TargetMode="External"/><Relationship Id="rId7" Type="http://schemas.openxmlformats.org/officeDocument/2006/relationships/hyperlink" Target="https://doi.org/10.1163/15685306-12341397." TargetMode="External"/><Relationship Id="rId12" Type="http://schemas.openxmlformats.org/officeDocument/2006/relationships/hyperlink" Target="https://doi.org/10.3390/socsci8040126" TargetMode="External"/><Relationship Id="rId17" Type="http://schemas.openxmlformats.org/officeDocument/2006/relationships/hyperlink" Target="https://www.prnewswire.com/news-releases/pets-really-are-members-of-the-family-123604964.html" TargetMode="External"/><Relationship Id="rId2" Type="http://schemas.openxmlformats.org/officeDocument/2006/relationships/hyperlink" Target="https://doi.org/10.2752/175303711X13045914865060." TargetMode="External"/><Relationship Id="rId16" Type="http://schemas.openxmlformats.org/officeDocument/2006/relationships/hyperlink" Target="https://doi.org/10.1177/0042098021991721." TargetMode="External"/><Relationship Id="rId20" Type="http://schemas.openxmlformats.org/officeDocument/2006/relationships/hyperlink" Target="https://doi.org/10.1080/08927936.2018.1455470.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5153/sro.3" TargetMode="External"/><Relationship Id="rId11" Type="http://schemas.openxmlformats.org/officeDocument/2006/relationships/hyperlink" Target="https://doi.org/10.1177/0160597617748166." TargetMode="External"/><Relationship Id="rId5" Type="http://schemas.openxmlformats.org/officeDocument/2006/relationships/hyperlink" Target="https://doi.org/10.1111/soc4.12102." TargetMode="External"/><Relationship Id="rId15" Type="http://schemas.openxmlformats.org/officeDocument/2006/relationships/hyperlink" Target="https://doi.org/10.1163/15685306-12341550." TargetMode="External"/><Relationship Id="rId23" Type="http://schemas.openxmlformats.org/officeDocument/2006/relationships/hyperlink" Target="https://doi.org/10.2752/089279304785643203." TargetMode="External"/><Relationship Id="rId10" Type="http://schemas.openxmlformats.org/officeDocument/2006/relationships/hyperlink" Target="https://doi.org/10.1111/socf.12351." TargetMode="External"/><Relationship Id="rId19" Type="http://schemas.openxmlformats.org/officeDocument/2006/relationships/hyperlink" Target="https://doi.org/10.1300/J002v08n03_03." TargetMode="External"/><Relationship Id="rId4" Type="http://schemas.openxmlformats.org/officeDocument/2006/relationships/hyperlink" Target="https://doi.org/10.1163/156853096x00115" TargetMode="External"/><Relationship Id="rId9" Type="http://schemas.openxmlformats.org/officeDocument/2006/relationships/hyperlink" Target="https://doi.org/10.2752/089279307780216687." TargetMode="External"/><Relationship Id="rId14" Type="http://schemas.openxmlformats.org/officeDocument/2006/relationships/hyperlink" Target="https://doi.org/10.1300/J002v08n03_05." TargetMode="External"/><Relationship Id="rId22" Type="http://schemas.openxmlformats.org/officeDocument/2006/relationships/hyperlink" Target="https://doi.org/10.1111/j.1545-5300.2009.01297.x.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roslya.udvari@uni-corvinus.hu" TargetMode="External"/><Relationship Id="rId2" Type="http://schemas.openxmlformats.org/officeDocument/2006/relationships/hyperlink" Target="mailto:szalma.ivett@tk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  <a:defRPr/>
            </a:pPr>
            <a:r>
              <a:rPr lang="hu-HU" dirty="0"/>
              <a:t>Szisztematikus szakirodalmi áttekintés a háziállatok családon belüli szerepéről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vertOverflow="overflow" horzOverflow="overflow" vert="horz" wrap="square" lIns="91422" tIns="45698" rIns="91422" bIns="45698" numCol="1" spcCol="0" rtlCol="0" fromWordArt="0" anchor="t" anchorCtr="0" forceAA="0" compatLnSpc="0">
            <a:normAutofit fontScale="35000" lnSpcReduction="20000"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r>
              <a:rPr lang="hu-HU" sz="5700" dirty="0"/>
              <a:t>Udvari Orsolya – Szalma Ivett – </a:t>
            </a:r>
            <a:r>
              <a:rPr lang="hu-HU" sz="5700" dirty="0" err="1"/>
              <a:t>Pélyi</a:t>
            </a:r>
            <a:r>
              <a:rPr lang="hu-HU" sz="5700" dirty="0"/>
              <a:t> Lóránt</a:t>
            </a:r>
            <a:endParaRPr lang="hu-HU" sz="3100" dirty="0"/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endParaRPr dirty="0"/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endParaRPr dirty="0"/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endParaRPr dirty="0"/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endParaRPr lang="hu-HU" sz="2300" dirty="0"/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endParaRPr lang="hu-HU" sz="3100" dirty="0"/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r>
              <a:rPr lang="hu-HU" sz="4600" dirty="0"/>
              <a:t>Az ember-állat kapcsolat perspektívái – II. Nemzetközi </a:t>
            </a:r>
            <a:r>
              <a:rPr lang="hu-HU" sz="4600" dirty="0" err="1"/>
              <a:t>Antrozoológiai</a:t>
            </a:r>
            <a:r>
              <a:rPr lang="hu-HU" sz="4600" dirty="0"/>
              <a:t> konferencia</a:t>
            </a:r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r>
              <a:rPr lang="hu-HU" sz="4600" dirty="0"/>
              <a:t>2023.10.04. Hajdúböszörmény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2329575" name="Google Shape;18;p4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r>
              <a:t>A kutya, mint gyermekpótlék</a:t>
            </a:r>
          </a:p>
        </p:txBody>
      </p:sp>
      <p:sp>
        <p:nvSpPr>
          <p:cNvPr id="1768195765" name="Google Shape;19;p4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r>
              <a:rPr lang="hu-HU" dirty="0"/>
              <a:t>Gondoskodási vágy</a:t>
            </a:r>
          </a:p>
          <a:p>
            <a:pPr>
              <a:defRPr/>
            </a:pPr>
            <a:r>
              <a:rPr lang="hu-HU" dirty="0"/>
              <a:t>Kevesebb „áldozat” és „lemondás”; költség-haszon elemzés (Laurent-Simpson 2017a)</a:t>
            </a:r>
          </a:p>
          <a:p>
            <a:pPr>
              <a:defRPr/>
            </a:pPr>
            <a:r>
              <a:rPr lang="hu-HU" dirty="0"/>
              <a:t>Háziállat-szülőség: az ember által pénz-, érzelem-, és időbefektetés az társállatokba, amely hasonló a gyermekekbe történő szülői befektetéshez (</a:t>
            </a:r>
            <a:r>
              <a:rPr lang="hu-HU" dirty="0" err="1"/>
              <a:t>Volsche</a:t>
            </a:r>
            <a:r>
              <a:rPr lang="hu-HU" dirty="0"/>
              <a:t> </a:t>
            </a:r>
            <a:r>
              <a:rPr lang="hu-HU" dirty="0" err="1"/>
              <a:t>et</a:t>
            </a:r>
            <a:r>
              <a:rPr lang="hu-HU" dirty="0"/>
              <a:t> </a:t>
            </a:r>
            <a:r>
              <a:rPr lang="hu-HU" dirty="0" err="1"/>
              <a:t>al</a:t>
            </a:r>
            <a:r>
              <a:rPr lang="hu-HU" dirty="0"/>
              <a:t>. 2022)</a:t>
            </a:r>
          </a:p>
          <a:p>
            <a:pPr lvl="1">
              <a:defRPr/>
            </a:pPr>
            <a:r>
              <a:rPr lang="hu-HU" dirty="0"/>
              <a:t>Gyermektelenek, idősebbek (</a:t>
            </a:r>
            <a:r>
              <a:rPr lang="hu-HU" dirty="0" err="1"/>
              <a:t>Owens-Grauerholz</a:t>
            </a:r>
            <a:r>
              <a:rPr lang="hu-HU" dirty="0"/>
              <a:t> 2018)</a:t>
            </a:r>
          </a:p>
          <a:p>
            <a:pPr lvl="1">
              <a:defRPr/>
            </a:pPr>
            <a:r>
              <a:rPr lang="hu-HU" dirty="0"/>
              <a:t>Gondoskodás, empátia</a:t>
            </a:r>
          </a:p>
          <a:p>
            <a:pPr lvl="1">
              <a:defRPr/>
            </a:pPr>
            <a:r>
              <a:rPr lang="hu-HU" dirty="0"/>
              <a:t>Környezet elfogadása</a:t>
            </a:r>
          </a:p>
          <a:p>
            <a:pPr>
              <a:defRPr/>
            </a:pPr>
            <a:r>
              <a:rPr lang="hu-HU" dirty="0"/>
              <a:t>Eltérő nemi szerepek &lt; gyermektelen nők (Turner 2001, Herzog 2007, </a:t>
            </a:r>
            <a:r>
              <a:rPr lang="hu-HU" dirty="0" err="1"/>
              <a:t>Archer-Ireland</a:t>
            </a:r>
            <a:r>
              <a:rPr lang="hu-HU" dirty="0"/>
              <a:t> 2011, </a:t>
            </a:r>
            <a:r>
              <a:rPr lang="hu-HU" dirty="0" err="1"/>
              <a:t>Blackstone</a:t>
            </a:r>
            <a:r>
              <a:rPr lang="hu-HU" dirty="0"/>
              <a:t> 2014, Gray </a:t>
            </a:r>
            <a:r>
              <a:rPr lang="hu-HU" dirty="0" err="1"/>
              <a:t>et</a:t>
            </a:r>
            <a:r>
              <a:rPr lang="hu-HU" dirty="0"/>
              <a:t> </a:t>
            </a:r>
            <a:r>
              <a:rPr lang="hu-HU" dirty="0" err="1"/>
              <a:t>al</a:t>
            </a:r>
            <a:r>
              <a:rPr lang="hu-HU" dirty="0"/>
              <a:t>. 2015)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0" name="Google Shape;120;g28666aaacd9_0_20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dirty="0"/>
              <a:t>Összegzés</a:t>
            </a:r>
            <a:endParaRPr dirty="0"/>
          </a:p>
        </p:txBody>
      </p:sp>
      <p:sp>
        <p:nvSpPr>
          <p:cNvPr id="121" name="Google Shape;121;g28666aaacd9_0_20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lang="en-US" sz="1600" b="0" i="0" u="none" strike="noStrike" cap="none" spc="0" dirty="0" err="1">
                <a:latin typeface="+mj-lt"/>
                <a:ea typeface="Arial"/>
                <a:cs typeface="Arial"/>
              </a:rPr>
              <a:t>Változó</a:t>
            </a:r>
            <a:r>
              <a:rPr lang="en-US" sz="1600" b="0" i="0" u="none" strike="noStrike" cap="none" spc="0" dirty="0">
                <a:latin typeface="+mj-lt"/>
                <a:ea typeface="Arial"/>
                <a:cs typeface="Arial"/>
              </a:rPr>
              <a:t> </a:t>
            </a:r>
            <a:r>
              <a:rPr lang="en-US" sz="1600" b="0" i="0" u="none" strike="noStrike" cap="none" spc="0" dirty="0" err="1">
                <a:latin typeface="+mj-lt"/>
                <a:ea typeface="Arial"/>
                <a:cs typeface="Arial"/>
              </a:rPr>
              <a:t>szerepkörök</a:t>
            </a:r>
            <a:endParaRPr sz="1600" dirty="0">
              <a:latin typeface="+mj-lt"/>
            </a:endParaRPr>
          </a:p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lang="en-US" sz="1600" b="0" i="0" u="none" strike="noStrike" cap="none" spc="0" dirty="0" err="1">
                <a:latin typeface="+mj-lt"/>
                <a:ea typeface="Arial"/>
                <a:cs typeface="Arial"/>
              </a:rPr>
              <a:t>Szülő-gyermek</a:t>
            </a:r>
            <a:r>
              <a:rPr lang="en-US" sz="1600" b="0" i="0" u="none" strike="noStrike" cap="none" spc="0" dirty="0">
                <a:latin typeface="+mj-lt"/>
                <a:ea typeface="Arial"/>
                <a:cs typeface="Arial"/>
              </a:rPr>
              <a:t> </a:t>
            </a:r>
            <a:r>
              <a:rPr lang="en-US" sz="1600" b="0" i="0" u="none" strike="noStrike" cap="none" spc="0" dirty="0" err="1">
                <a:latin typeface="+mj-lt"/>
                <a:ea typeface="Arial"/>
                <a:cs typeface="Arial"/>
              </a:rPr>
              <a:t>kapcsolat</a:t>
            </a:r>
            <a:r>
              <a:rPr sz="1600" dirty="0">
                <a:latin typeface="+mj-lt"/>
              </a:rPr>
              <a:t> </a:t>
            </a:r>
            <a:r>
              <a:rPr sz="1600" dirty="0" err="1">
                <a:latin typeface="+mj-lt"/>
              </a:rPr>
              <a:t>minden</a:t>
            </a:r>
            <a:r>
              <a:rPr sz="1600" dirty="0">
                <a:latin typeface="+mj-lt"/>
              </a:rPr>
              <a:t> </a:t>
            </a:r>
            <a:r>
              <a:rPr sz="1600" dirty="0" err="1">
                <a:latin typeface="+mj-lt"/>
              </a:rPr>
              <a:t>témakörben</a:t>
            </a:r>
            <a:r>
              <a:rPr sz="1600" dirty="0">
                <a:latin typeface="+mj-lt"/>
              </a:rPr>
              <a:t> </a:t>
            </a:r>
            <a:r>
              <a:rPr sz="1600" dirty="0" err="1">
                <a:latin typeface="+mj-lt"/>
              </a:rPr>
              <a:t>megjelenik</a:t>
            </a:r>
            <a:endParaRPr lang="en-US" sz="1600" b="0" i="0" u="none" strike="noStrike" cap="none" spc="0" dirty="0">
              <a:latin typeface="+mj-lt"/>
              <a:cs typeface="Times New Roman"/>
            </a:endParaRPr>
          </a:p>
          <a:p>
            <a:pPr lv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sz="1600" dirty="0" err="1">
                <a:latin typeface="+mj-lt"/>
              </a:rPr>
              <a:t>Korlátok</a:t>
            </a:r>
            <a:endParaRPr sz="1600" dirty="0">
              <a:latin typeface="+mj-lt"/>
            </a:endParaRPr>
          </a:p>
          <a:p>
            <a:pPr lvl="1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Keresőszavak</a:t>
            </a:r>
            <a:endParaRPr dirty="0">
              <a:latin typeface="+mj-lt"/>
            </a:endParaRPr>
          </a:p>
          <a:p>
            <a:pPr lvl="1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Folyóiratok</a:t>
            </a:r>
            <a:endParaRPr dirty="0">
              <a:latin typeface="+mj-lt"/>
            </a:endParaRPr>
          </a:p>
          <a:p>
            <a:pPr lvl="1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Kutyák</a:t>
            </a: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kiemelt</a:t>
            </a: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szerepe</a:t>
            </a:r>
            <a:endParaRPr dirty="0">
              <a:latin typeface="+mj-lt"/>
            </a:endParaRPr>
          </a:p>
          <a:p>
            <a:pPr lvl="1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Nyugat</a:t>
            </a:r>
            <a:r>
              <a:rPr dirty="0">
                <a:latin typeface="+mj-lt"/>
              </a:rPr>
              <a:t>, </a:t>
            </a:r>
            <a:r>
              <a:rPr dirty="0" err="1">
                <a:latin typeface="+mj-lt"/>
              </a:rPr>
              <a:t>nő</a:t>
            </a: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és</a:t>
            </a: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középosztály</a:t>
            </a:r>
            <a:r>
              <a:rPr dirty="0">
                <a:latin typeface="+mj-lt"/>
              </a:rPr>
              <a:t> </a:t>
            </a:r>
            <a:r>
              <a:rPr dirty="0" err="1">
                <a:latin typeface="+mj-lt"/>
              </a:rPr>
              <a:t>fókusz</a:t>
            </a:r>
            <a:endParaRPr dirty="0">
              <a:latin typeface="+mj-lt"/>
            </a:endParaRPr>
          </a:p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lang="hu-HU" sz="1600" b="0" i="0" u="none" strike="noStrike" cap="none" spc="0" dirty="0">
                <a:latin typeface="+mj-lt"/>
                <a:ea typeface="Arial"/>
                <a:cs typeface="Arial"/>
              </a:rPr>
              <a:t> Empirikus kutatás értelmezési kereteinek megalapozása</a:t>
            </a:r>
            <a:endParaRPr sz="1600" dirty="0">
              <a:latin typeface="+mj-lt"/>
            </a:endParaRPr>
          </a:p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sz="1600" dirty="0">
                <a:latin typeface="+mj-lt"/>
              </a:rPr>
              <a:t> </a:t>
            </a:r>
            <a:r>
              <a:rPr sz="1600" dirty="0" err="1">
                <a:latin typeface="+mj-lt"/>
              </a:rPr>
              <a:t>Téma</a:t>
            </a:r>
            <a:r>
              <a:rPr sz="1600" dirty="0">
                <a:latin typeface="+mj-lt"/>
              </a:rPr>
              <a:t> </a:t>
            </a:r>
            <a:r>
              <a:rPr sz="1600" dirty="0" err="1">
                <a:latin typeface="+mj-lt"/>
              </a:rPr>
              <a:t>beemelése</a:t>
            </a:r>
            <a:r>
              <a:rPr sz="1600" dirty="0">
                <a:latin typeface="+mj-lt"/>
              </a:rPr>
              <a:t> a </a:t>
            </a:r>
            <a:r>
              <a:rPr sz="1600" dirty="0" err="1">
                <a:latin typeface="+mj-lt"/>
              </a:rPr>
              <a:t>családszociológiába</a:t>
            </a:r>
            <a:endParaRPr sz="16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6797048" name="Google Shape;18;p4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r>
              <a:t>Irodalomjegyzék</a:t>
            </a:r>
          </a:p>
        </p:txBody>
      </p:sp>
      <p:sp>
        <p:nvSpPr>
          <p:cNvPr id="1818263093" name="Google Shape;19;p4"/>
          <p:cNvSpPr txBox="1">
            <a:spLocks noGrp="1"/>
          </p:cNvSpPr>
          <p:nvPr>
            <p:ph idx="1"/>
          </p:nvPr>
        </p:nvSpPr>
        <p:spPr bwMode="auto">
          <a:xfrm>
            <a:off x="263352" y="1628801"/>
            <a:ext cx="9865096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Allen, K.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Blascovich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(1996) Anger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hostility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married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couples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moderators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cardiovascular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reactivity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stress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Psychosomatic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Medicine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58, 59.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Archer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Ireland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L. (2011)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factor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structure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a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questionnaire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measure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strength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attachment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Anthrozoös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24(3), 249-261.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https://doi.org/10.2752/175303711X13045914865060.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Ball, D. (1972) The “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sociological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Conceptualization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taken-for-granted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prologue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Problems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19, 295–307. 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https://doi.org/10.2307/799731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Belk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R. W. (1996)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Metaphoric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Society &amp;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4(2), 121-145. 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https://doi.org/10.1163/156853096x00115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Blackstone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A. (2014)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having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kids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Sociology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Compass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8(1), 52-62.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https://doi.org/10.1111/soc4.12102.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Charles, N. (2016) Post-human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families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-human relations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domestic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sphere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Sociological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Research Online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21(3), 83-94.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https://doi.org/10.5153/sro.3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Fox, R.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Gee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N. R. (2016)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Changing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conceptions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Humanization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–human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relationship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Society &amp;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(2), 107-128.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https://doi.org/10.1163/15685306-12341397.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Franklin, A. (1999)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modern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cultures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sociology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human-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relations in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modernity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California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Sage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Gray, P. B.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Volsche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S. L.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Garcia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R.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Fisher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H. E. (2015)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cats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human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courtship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dating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Anthrozoös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28(4), 673-683.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https://doi.org/10.1080/08927936.2015.1064216.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Hart, L. A. (1995)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human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relationship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Serpell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(szerk.) 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domestic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evolution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interactions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Cambridge: Cambridge University Press, 161-178.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Herzog, H. A. (2007) Gender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differences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human–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interactions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Anthrozoös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(1), 7-21.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9"/>
              </a:rPr>
              <a:t>https://doi.org/10.2752/089279307780216687.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Kubinyi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E. – Varga,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(2022) Társállattartás Magyarországon 2022-es reprezentatív felmérés alapján (kézirat). A szerző engedélyével.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Laurent‐Simpson, A. (2017a)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Considering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alternate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sources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identity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Childless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kids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”.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Sociological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Forum,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(32)3, 610-634.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0"/>
              </a:rPr>
              <a:t>https://doi.org/10.1111/socf.12351.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Owens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N.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Grauerholz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L. (2018)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Interspecies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parenting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construct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Humanity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&amp; Society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43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(2), 96-119.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1"/>
              </a:rPr>
              <a:t>https://doi.org/10.1177/0160597617748166.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Peters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MD,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Godfrey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CM,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Khalil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H,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McInerney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P, Parker D,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Soares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CB.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Guidance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conducting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systematic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scoping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reviews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Int J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Evid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Healthc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2015 Sep;13(3):141-6. </a:t>
            </a:r>
            <a:r>
              <a:rPr lang="hu-HU" sz="700" u="sng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https://doi.org/10.1097/XEB.0000000000000050. </a:t>
            </a:r>
            <a:endParaRPr lang="hu-HU" sz="700" kern="1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Peterson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H.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Engwall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K. (2019) “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Want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Baby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?”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Voluntarily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Childless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Women’s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Peternal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Feelings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Longing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Ambivalence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Sciences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8(4), 126. 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2"/>
              </a:rPr>
              <a:t>https://doi.org/10.3390/socsci8040126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Shir‐Vertesh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D. (2012) “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Flexible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personhood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”: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Loving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members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Israel.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American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anthropologist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114(3), 420-432.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3"/>
              </a:rPr>
              <a:t>https://doi.org/10.1111/j.1548-1433.2012.01443.x.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Soares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C. J. (1985)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context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Marriage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8(3-4), 49-62.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4"/>
              </a:rPr>
              <a:t>https://doi.org/10.1300/J002v08n03_05.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B. – Martens, P. (2020)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Chinese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caretakers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attachment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influences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attribution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emotions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Society &amp;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30(2), 131-150.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5"/>
              </a:rPr>
              <a:t>https://doi.org/10.1163/15685306-12341550.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Tan, C. K. – Liu, T.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Gao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X. (2021)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Becoming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‘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slaves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’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urban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China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Transspecies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urban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theory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single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professional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Urban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58(16), 3371-3387.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6"/>
              </a:rPr>
              <a:t>https://doi.org/10.1177/0042098021991721.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 Harris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Poll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(2011) &amp;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apos;Pets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really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members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family&amp;apos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;. Harris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Interactive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Elérhető: </a:t>
            </a:r>
            <a:r>
              <a:rPr lang="hu-HU" sz="700" u="sng" kern="100" dirty="0" err="1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Pets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 </a:t>
            </a:r>
            <a:r>
              <a:rPr lang="hu-HU" sz="700" u="sng" kern="100" dirty="0" err="1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Really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 </a:t>
            </a:r>
            <a:r>
              <a:rPr lang="hu-HU" sz="700" u="sng" kern="100" dirty="0" err="1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Are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 </a:t>
            </a:r>
            <a:r>
              <a:rPr lang="hu-HU" sz="700" u="sng" kern="100" dirty="0" err="1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Members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 of </a:t>
            </a:r>
            <a:r>
              <a:rPr lang="hu-HU" sz="700" u="sng" kern="100" dirty="0" err="1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the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 </a:t>
            </a:r>
            <a:r>
              <a:rPr lang="hu-HU" sz="700" u="sng" kern="100" dirty="0" err="1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Family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7"/>
              </a:rPr>
              <a:t> (prnewswire.com)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[Letöltve: 2023-08-10].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Turner, W. G. (2006)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throughout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life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Journal of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9(4), 11-21.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8"/>
              </a:rPr>
              <a:t>https://doi.org/10.1300/J039v09n04_02.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Veevers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E. (1985)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meaning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companion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Marriage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8(3-4), 11-30.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19"/>
              </a:rPr>
              <a:t>https://doi.org/10.1300/J002v08n03_03.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Volsche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S. (2018)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Negotiated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bonds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practice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childfree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parenting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Anthrozoös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31(3), 367-377. 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0"/>
              </a:rPr>
              <a:t>https://doi.org/10.1080/08927936.2018.1455470.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Volsche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S.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Mukherjee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R. –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Rangaswamy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M. (2022)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is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details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Attachment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cross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-species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parenting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United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States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India.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Anthrozoös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35(3), 393-408.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1"/>
              </a:rPr>
              <a:t>https://doi.org/10.1080/08927936.2021.1996026.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Walsh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F. (2009) Human‐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bonds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II: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role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pets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systems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therapy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hu-HU" sz="7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48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(4), 481-499.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2"/>
              </a:rPr>
              <a:t>https://doi.org/10.1111/j.1545-5300.2009.01297.x.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Wells, D. L. (2004) The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facilitation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interactions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domestic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7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dogs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hu-HU" sz="7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Anthrozoös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 17(4), 340-352. </a:t>
            </a:r>
            <a:r>
              <a:rPr lang="hu-HU" sz="700" u="sng" kern="100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3"/>
              </a:rPr>
              <a:t>https://doi.org/10.2752/089279304785643203.</a:t>
            </a:r>
            <a:r>
              <a:rPr lang="hu-HU" sz="7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6" name="Google Shape;126;g2868b155d7c_0_13"/>
          <p:cNvSpPr txBox="1">
            <a:spLocks noGrp="1"/>
          </p:cNvSpPr>
          <p:nvPr>
            <p:ph type="title"/>
          </p:nvPr>
        </p:nvSpPr>
        <p:spPr bwMode="auto">
          <a:xfrm>
            <a:off x="677334" y="404664"/>
            <a:ext cx="8596668" cy="1320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5400" dirty="0" err="1"/>
              <a:t>Köszönjük</a:t>
            </a:r>
            <a:r>
              <a:rPr sz="5400" dirty="0"/>
              <a:t> a </a:t>
            </a:r>
            <a:r>
              <a:rPr sz="5400" dirty="0" err="1"/>
              <a:t>figyelmet</a:t>
            </a:r>
            <a:r>
              <a:rPr sz="5400" dirty="0"/>
              <a:t>!</a:t>
            </a:r>
          </a:p>
        </p:txBody>
      </p:sp>
      <p:sp>
        <p:nvSpPr>
          <p:cNvPr id="127" name="Google Shape;127;g2868b155d7c_0_13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</p:spPr>
        <p:txBody>
          <a:bodyPr spcFirstLastPara="1" vertOverflow="overflow" horzOverflow="overflow" vert="horz" wrap="square" lIns="91423" tIns="45699" rIns="91423" bIns="45699" numCol="1" spcCol="0" rtlCol="0" fromWordArt="0" anchor="t" anchorCtr="0" forceAA="0" compatLnSpc="0">
            <a:normAutofit fontScale="80000" lnSpcReduction="20000"/>
          </a:bodyPr>
          <a:lstStyle/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6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endParaRPr sz="15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r>
              <a:rPr sz="15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Szalma</a:t>
            </a:r>
            <a:r>
              <a:rPr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Ivett</a:t>
            </a:r>
            <a:r>
              <a:rPr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Társadalomtudományi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Kutatóközpont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- MTA TK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Lendület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Reprodukciós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Döntéseket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Vizsgáló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Kutatócsoport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Budapesti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Corvinus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Egyetem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email: </a:t>
            </a:r>
            <a:r>
              <a:rPr sz="15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hlinkClick r:id="rId2" tooltip="mailto:szalma.ivett@tk.hu"/>
              </a:rPr>
              <a:t>szalma.ivett@tk.hu</a:t>
            </a:r>
            <a:endParaRPr sz="15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r>
              <a:rPr sz="15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Pélyi</a:t>
            </a:r>
            <a:r>
              <a:rPr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Lóránt</a:t>
            </a:r>
            <a:r>
              <a:rPr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Társadalomtudományi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Kutatóközpont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- MTA TK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Lendület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Reprodukciós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Döntéseket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Vizsgáló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Kutatócsoport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email: </a:t>
            </a:r>
            <a:r>
              <a:rPr sz="15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hlinkClick r:id="rId2" tooltip="mailto:szalma.ivett@tk.hu"/>
              </a:rPr>
              <a:t>pelyi.lorant@tk.hu</a:t>
            </a:r>
            <a:endParaRPr sz="1500" dirty="0">
              <a:latin typeface="Times New Roman"/>
              <a:ea typeface="Times New Roman"/>
              <a:cs typeface="Times New Roman"/>
            </a:endParaRPr>
          </a:p>
          <a:p>
            <a:pPr marL="114299" indent="0" algn="l">
              <a:lnSpc>
                <a:spcPct val="100000"/>
              </a:lnSpc>
              <a:buClr>
                <a:schemeClr val="dk1"/>
              </a:buClr>
              <a:buSzPts val="1800"/>
              <a:buFont typeface="Arial"/>
              <a:buNone/>
              <a:defRPr/>
            </a:pPr>
            <a:r>
              <a:rPr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Udvari Orsolya –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Budapesti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Corvinus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Egyetem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-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Szociológia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Doktori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Program; KSH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Népességtudományi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Kutatóintézet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tudományos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segédmunkatárs</a:t>
            </a:r>
            <a:r>
              <a:rPr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email: </a:t>
            </a:r>
            <a:r>
              <a:rPr sz="15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hlinkClick r:id="rId3" tooltip="mailto:oroslya.udvari@uni-corvinus.hu"/>
              </a:rPr>
              <a:t>orsolya.udvari@stud.uni-corvinus.hu</a:t>
            </a:r>
            <a:endParaRPr sz="1500" dirty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0" name="Google Shape;90;g28666aaacd9_0_0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dirty="0"/>
              <a:t>Bevezetés</a:t>
            </a:r>
            <a:endParaRPr dirty="0"/>
          </a:p>
        </p:txBody>
      </p:sp>
      <p:sp>
        <p:nvSpPr>
          <p:cNvPr id="91" name="Google Shape;91;g28666aaacd9_0_0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</p:spPr>
        <p:txBody>
          <a:bodyPr spcFirstLastPara="1" vertOverflow="overflow" horzOverflow="overflow" vert="horz" wrap="square" lIns="91423" tIns="45699" rIns="91423" bIns="45699" numCol="1" spcCol="0" rtlCol="0" fromWordArt="0" anchor="t" anchorCtr="0" forceAA="0" compatLnSpc="0">
            <a:normAutofit fontScale="80000" lnSpcReduction="10000"/>
          </a:bodyPr>
          <a:lstStyle/>
          <a:p>
            <a:pPr>
              <a:spcBef>
                <a:spcPts val="999"/>
              </a:spcBef>
              <a:buSzPts val="1800"/>
              <a:defRPr/>
            </a:pPr>
            <a:r>
              <a:rPr lang="hu-HU" b="0" i="0" u="none" strike="noStrike" cap="none" spc="0" dirty="0">
                <a:latin typeface="+mj-lt"/>
                <a:ea typeface="Arial"/>
                <a:cs typeface="Arial"/>
              </a:rPr>
              <a:t>Létbizonytalanság, állandóság hiánya </a:t>
            </a:r>
            <a:r>
              <a:rPr lang="hu-HU" b="0" i="0" u="none" strike="noStrike" cap="none" spc="0" dirty="0">
                <a:latin typeface="+mj-lt"/>
                <a:ea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hu-HU" b="0" i="0" u="none" strike="noStrike" cap="none" spc="0" dirty="0">
                <a:latin typeface="+mj-lt"/>
                <a:ea typeface="Arial"/>
                <a:cs typeface="Arial"/>
              </a:rPr>
              <a:t> újfajta posztmodern kapcsolatok (Franklin 1999)</a:t>
            </a:r>
            <a:endParaRPr lang="hu-HU" dirty="0">
              <a:latin typeface="+mj-lt"/>
            </a:endParaRPr>
          </a:p>
          <a:p>
            <a:pPr marL="914400" lvl="1" indent="-342900" algn="l">
              <a:spcBef>
                <a:spcPts val="0"/>
              </a:spcBef>
              <a:spcAft>
                <a:spcPts val="0"/>
              </a:spcAft>
              <a:buSzPts val="1800"/>
              <a:buChar char="-"/>
              <a:defRPr/>
            </a:pPr>
            <a:endParaRPr lang="hu-HU" sz="1800" dirty="0">
              <a:latin typeface="+mj-lt"/>
            </a:endParaRPr>
          </a:p>
          <a:p>
            <a:pPr marL="571498" lvl="1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r>
              <a:rPr lang="hu-HU" sz="1800" b="0" i="0" u="none" strike="noStrike" cap="none" spc="0" dirty="0">
                <a:latin typeface="+mj-lt"/>
                <a:ea typeface="Arial"/>
                <a:cs typeface="Arial"/>
              </a:rPr>
              <a:t>„háziállat” 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</a:rPr>
              <a:t> „társállat			„tulajdonos” 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</a:rPr>
              <a:t> „gondozó”</a:t>
            </a:r>
            <a:endParaRPr lang="hu-HU" sz="1800" dirty="0">
              <a:latin typeface="+mj-lt"/>
            </a:endParaRPr>
          </a:p>
          <a:p>
            <a:pPr lvl="1" algn="l">
              <a:spcBef>
                <a:spcPts val="999"/>
              </a:spcBef>
              <a:spcAft>
                <a:spcPts val="0"/>
              </a:spcAft>
              <a:defRPr/>
            </a:pPr>
            <a:r>
              <a:rPr lang="hu-HU" sz="1800" dirty="0">
                <a:latin typeface="+mj-lt"/>
                <a:ea typeface="Arial"/>
                <a:cs typeface="Arial"/>
              </a:rPr>
              <a:t>Pl.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</a:rPr>
              <a:t> demográfiai változások 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  <a:sym typeface="Wingdings" panose="05000000000000000000" pitchFamily="2" charset="2"/>
              </a:rPr>
              <a:t> szociális kapcsolatok erősödése ember-állat (</a:t>
            </a:r>
            <a:r>
              <a:rPr lang="hu-HU" sz="1800" b="0" i="0" u="none" strike="noStrike" cap="none" spc="0" dirty="0" err="1">
                <a:latin typeface="+mj-lt"/>
                <a:ea typeface="Arial"/>
                <a:cs typeface="Arial"/>
                <a:sym typeface="Wingdings" panose="05000000000000000000" pitchFamily="2" charset="2"/>
              </a:rPr>
              <a:t>Soares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  <a:sym typeface="Wingdings" panose="05000000000000000000" pitchFamily="2" charset="2"/>
              </a:rPr>
              <a:t> 1985, Turner 2006, </a:t>
            </a:r>
            <a:r>
              <a:rPr lang="hu-HU" sz="1800" b="0" i="0" u="none" strike="noStrike" cap="none" spc="0" dirty="0" err="1">
                <a:latin typeface="+mj-lt"/>
                <a:ea typeface="Arial"/>
                <a:cs typeface="Arial"/>
                <a:sym typeface="Wingdings" panose="05000000000000000000" pitchFamily="2" charset="2"/>
              </a:rPr>
              <a:t>Volsche</a:t>
            </a:r>
            <a:r>
              <a:rPr lang="hu-HU" sz="1800" b="0" i="0" u="none" strike="noStrike" cap="none" spc="0" dirty="0">
                <a:latin typeface="+mj-lt"/>
                <a:ea typeface="Arial"/>
                <a:cs typeface="Arial"/>
                <a:sym typeface="Wingdings" panose="05000000000000000000" pitchFamily="2" charset="2"/>
              </a:rPr>
              <a:t> 2018)</a:t>
            </a:r>
            <a:endParaRPr lang="hu-HU" dirty="0">
              <a:latin typeface="+mj-lt"/>
            </a:endParaRPr>
          </a:p>
          <a:p>
            <a:pPr>
              <a:buSzPts val="1800"/>
              <a:defRPr/>
            </a:pPr>
            <a:r>
              <a:rPr lang="hu-HU" dirty="0">
                <a:latin typeface="+mj-lt"/>
              </a:rPr>
              <a:t>A háziállatok milyen szerepet játszanak a családok/emberek életében</a:t>
            </a:r>
          </a:p>
          <a:p>
            <a:pPr marL="857250" lvl="1" indent="-342900" algn="l">
              <a:spcBef>
                <a:spcPts val="999"/>
              </a:spcBef>
              <a:spcAft>
                <a:spcPts val="0"/>
              </a:spcAft>
              <a:buSzPts val="1800"/>
              <a:buChar char="-"/>
              <a:defRPr/>
            </a:pPr>
            <a:r>
              <a:rPr lang="hu-HU" dirty="0">
                <a:latin typeface="+mj-lt"/>
              </a:rPr>
              <a:t>Milyen hatással járhat a családok szerkezetére egy családtagnak tekintett háziállattal való együttélés?</a:t>
            </a:r>
          </a:p>
          <a:p>
            <a:pPr marL="857250" lvl="1" indent="-342900" algn="l">
              <a:spcBef>
                <a:spcPts val="999"/>
              </a:spcBef>
              <a:spcAft>
                <a:spcPts val="0"/>
              </a:spcAft>
              <a:buSzPts val="1800"/>
              <a:buChar char="-"/>
              <a:defRPr/>
            </a:pPr>
            <a:r>
              <a:rPr lang="hu-HU" dirty="0">
                <a:latin typeface="+mj-lt"/>
              </a:rPr>
              <a:t>Hogyan változhat a háziállatok szerepe a családok életciklusa szerint?</a:t>
            </a:r>
          </a:p>
          <a:p>
            <a:pPr marL="857250" lvl="1" indent="-342900" algn="l">
              <a:spcBef>
                <a:spcPts val="999"/>
              </a:spcBef>
              <a:spcAft>
                <a:spcPts val="0"/>
              </a:spcAft>
              <a:buSzPts val="1800"/>
              <a:buChar char="-"/>
              <a:defRPr/>
            </a:pPr>
            <a:r>
              <a:rPr lang="hu-HU" sz="1800" b="0" i="0" u="none" strike="noStrike" cap="none" spc="0" dirty="0">
                <a:latin typeface="+mj-lt"/>
                <a:ea typeface="Arial"/>
                <a:cs typeface="Arial"/>
              </a:rPr>
              <a:t>Milyen társadalmi okokra vezethető vissza és hogyan befolyásolhatja a gazdák és a családok életét?</a:t>
            </a:r>
          </a:p>
          <a:p>
            <a:pPr marL="400050" indent="-285750">
              <a:spcBef>
                <a:spcPts val="999"/>
              </a:spcBef>
              <a:buSzPts val="1800"/>
              <a:defRPr/>
            </a:pPr>
            <a:r>
              <a:rPr lang="hu-HU" dirty="0">
                <a:latin typeface="+mj-lt"/>
              </a:rPr>
              <a:t>Empirikus kutatás értelmezési kereteinek megalapozása</a:t>
            </a:r>
          </a:p>
          <a:p>
            <a:pPr marL="857250" lvl="1" indent="-342900" algn="l">
              <a:spcBef>
                <a:spcPts val="999"/>
              </a:spcBef>
              <a:spcAft>
                <a:spcPts val="0"/>
              </a:spcAft>
              <a:buSzPts val="1800"/>
              <a:buChar char="-"/>
              <a:defRPr/>
            </a:pPr>
            <a:r>
              <a:rPr lang="hu-HU" sz="1800" b="0" i="0" u="none" strike="noStrike" cap="none" spc="0" dirty="0">
                <a:latin typeface="+mj-lt"/>
                <a:ea typeface="Arial"/>
                <a:cs typeface="Arial"/>
              </a:rPr>
              <a:t>Hogyan függ össze a gyermekvállalás és a háziállat/kutyatartás?</a:t>
            </a:r>
          </a:p>
          <a:p>
            <a:pPr marL="457200">
              <a:spcBef>
                <a:spcPts val="999"/>
              </a:spcBef>
              <a:buSzPts val="1800"/>
              <a:defRPr/>
            </a:pPr>
            <a:r>
              <a:rPr lang="hu-HU" sz="2000" dirty="0">
                <a:latin typeface="+mj-lt"/>
                <a:ea typeface="Arial"/>
                <a:cs typeface="Arial"/>
              </a:rPr>
              <a:t>Magyar szociológiai/társadalomtudományos szakirodalom hiánya</a:t>
            </a:r>
            <a:endParaRPr lang="hu-HU" sz="2000" b="0" i="0" u="none" strike="noStrike" cap="none" spc="0" dirty="0">
              <a:latin typeface="+mj-lt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" name="Google Shape;102;g2868b155d7c_0_8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03" name="Google Shape;103;g2868b155d7c_0_8"/>
          <p:cNvSpPr txBox="1">
            <a:spLocks noGrp="1"/>
          </p:cNvSpPr>
          <p:nvPr>
            <p:ph idx="1"/>
          </p:nvPr>
        </p:nvSpPr>
        <p:spPr bwMode="auto">
          <a:xfrm>
            <a:off x="848993" y="128941"/>
            <a:ext cx="3645586" cy="4178260"/>
          </a:xfrm>
          <a:prstGeom prst="rect">
            <a:avLst/>
          </a:prstGeom>
        </p:spPr>
        <p:txBody>
          <a:bodyPr spcFirstLastPara="1" vertOverflow="overflow" horzOverflow="overflow" vert="horz" wrap="square" lIns="91422" tIns="45698" rIns="91422" bIns="45698" numCol="1" spcCol="0" rtlCol="0" fromWordArt="0" anchor="t" anchorCtr="0" forceAA="0" compatLnSpc="0">
            <a:normAutofit fontScale="95000" lnSpcReduction="17000"/>
          </a:bodyPr>
          <a:lstStyle/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r>
              <a:rPr lang="hu-HU" sz="2100" dirty="0"/>
              <a:t>Kulcsszavak (magyar fordítás)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Háziállat-szülő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Társállat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Háziállathoz kötődés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Kutya-szülő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Interakciók emberek és állatok között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Fajok együttélése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defRPr/>
            </a:pPr>
            <a:r>
              <a:rPr lang="hu-HU" sz="2100" dirty="0"/>
              <a:t>Ember és háziállat</a:t>
            </a:r>
          </a:p>
          <a:p>
            <a:pPr lvl="0" algn="l">
              <a:spcBef>
                <a:spcPts val="999"/>
              </a:spcBef>
              <a:spcAft>
                <a:spcPts val="0"/>
              </a:spcAft>
              <a:defRPr/>
            </a:pPr>
            <a:endParaRPr lang="hu-HU" dirty="0"/>
          </a:p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endParaRPr dirty="0"/>
          </a:p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endParaRPr dirty="0"/>
          </a:p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endParaRPr dirty="0"/>
          </a:p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endParaRPr dirty="0"/>
          </a:p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endParaRPr dirty="0"/>
          </a:p>
        </p:txBody>
      </p:sp>
      <p:sp>
        <p:nvSpPr>
          <p:cNvPr id="1060246262" name="Szövegdoboz 1060246261"/>
          <p:cNvSpPr txBox="1"/>
          <p:nvPr/>
        </p:nvSpPr>
        <p:spPr bwMode="auto">
          <a:xfrm>
            <a:off x="6108637" y="5841062"/>
            <a:ext cx="5577444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620328840" name="Kép 62032883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23860" y="92575"/>
            <a:ext cx="7518613" cy="3532674"/>
          </a:xfrm>
          <a:prstGeom prst="rect">
            <a:avLst/>
          </a:prstGeom>
        </p:spPr>
      </p:pic>
      <p:pic>
        <p:nvPicPr>
          <p:cNvPr id="354148547" name="Kép 35414854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483786" y="3288926"/>
            <a:ext cx="7658686" cy="3476042"/>
          </a:xfrm>
          <a:prstGeom prst="rect">
            <a:avLst/>
          </a:prstGeom>
        </p:spPr>
      </p:pic>
      <p:sp>
        <p:nvSpPr>
          <p:cNvPr id="1645662868" name="Szövegdoboz 1645662867"/>
          <p:cNvSpPr txBox="1"/>
          <p:nvPr/>
        </p:nvSpPr>
        <p:spPr bwMode="auto">
          <a:xfrm>
            <a:off x="519704" y="6360838"/>
            <a:ext cx="4693901" cy="2746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200" i="1"/>
              <a:t>Forrás: Saját szerkesztés a szakirodalmak keresése alapján.</a:t>
            </a:r>
          </a:p>
        </p:txBody>
      </p:sp>
      <p:sp>
        <p:nvSpPr>
          <p:cNvPr id="659825755" name="Szövegdoboz 659825754"/>
          <p:cNvSpPr txBox="1"/>
          <p:nvPr/>
        </p:nvSpPr>
        <p:spPr bwMode="auto">
          <a:xfrm>
            <a:off x="11294236" y="560293"/>
            <a:ext cx="564239" cy="2438770"/>
          </a:xfrm>
          <a:prstGeom prst="rect">
            <a:avLst/>
          </a:prstGeom>
          <a:noFill/>
        </p:spPr>
        <p:txBody>
          <a:bodyPr vertOverflow="overflow" horzOverflow="overflow" vert="vert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>
                <a:solidFill>
                  <a:srgbClr val="0070C0"/>
                </a:solidFill>
              </a:rPr>
              <a:t>Scopus találatok a keresett kifejezésekre</a:t>
            </a:r>
          </a:p>
        </p:txBody>
      </p:sp>
      <p:sp>
        <p:nvSpPr>
          <p:cNvPr id="861366252" name="Szövegdoboz 861366251"/>
          <p:cNvSpPr txBox="1"/>
          <p:nvPr/>
        </p:nvSpPr>
        <p:spPr bwMode="auto">
          <a:xfrm>
            <a:off x="11333922" y="3781985"/>
            <a:ext cx="564239" cy="2366038"/>
          </a:xfrm>
          <a:prstGeom prst="rect">
            <a:avLst/>
          </a:prstGeom>
          <a:noFill/>
        </p:spPr>
        <p:txBody>
          <a:bodyPr vertOverflow="overflow" horzOverflow="overflow" vert="vert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>
                <a:solidFill>
                  <a:srgbClr val="0070C0"/>
                </a:solidFill>
              </a:rPr>
              <a:t>Web of Science találatok a keresett kifejezésekre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49970268" name="Kép 194997026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79376" y="-24276"/>
            <a:ext cx="7028109" cy="6568756"/>
          </a:xfrm>
          <a:prstGeom prst="rect">
            <a:avLst/>
          </a:prstGeom>
        </p:spPr>
      </p:pic>
      <p:sp>
        <p:nvSpPr>
          <p:cNvPr id="96" name="Google Shape;96;g28666aaacd9_0_5"/>
          <p:cNvSpPr txBox="1">
            <a:spLocks noGrp="1"/>
          </p:cNvSpPr>
          <p:nvPr>
            <p:ph type="title"/>
          </p:nvPr>
        </p:nvSpPr>
        <p:spPr bwMode="auto">
          <a:xfrm>
            <a:off x="6126853" y="334211"/>
            <a:ext cx="4217619" cy="1177341"/>
          </a:xfrm>
          <a:prstGeom prst="rect">
            <a:avLst/>
          </a:prstGeom>
        </p:spPr>
        <p:txBody>
          <a:bodyPr spcFirstLastPara="1" wrap="square" lIns="91423" tIns="45699" rIns="91423" bIns="45699" anchor="ctr" anchorCtr="0"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2800" dirty="0"/>
              <a:t>Az irodalomgyűjtés módszertana</a:t>
            </a:r>
            <a:endParaRPr sz="2800" dirty="0"/>
          </a:p>
        </p:txBody>
      </p:sp>
      <p:sp>
        <p:nvSpPr>
          <p:cNvPr id="97" name="Google Shape;97;g28666aaacd9_0_5"/>
          <p:cNvSpPr txBox="1">
            <a:spLocks noGrp="1"/>
          </p:cNvSpPr>
          <p:nvPr>
            <p:ph idx="1"/>
          </p:nvPr>
        </p:nvSpPr>
        <p:spPr bwMode="auto">
          <a:xfrm>
            <a:off x="7397316" y="1825624"/>
            <a:ext cx="3956483" cy="4351199"/>
          </a:xfrm>
          <a:prstGeom prst="rect">
            <a:avLst/>
          </a:prstGeom>
        </p:spPr>
        <p:txBody>
          <a:bodyPr spcFirstLastPara="1" wrap="square" lIns="91423" tIns="45699" rIns="91423" bIns="45699" anchor="t" anchorCtr="0">
            <a:normAutofit/>
          </a:bodyPr>
          <a:lstStyle/>
          <a:p>
            <a:pPr lvl="0" algn="l">
              <a:spcBef>
                <a:spcPts val="1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hu-HU" dirty="0" err="1"/>
              <a:t>Scoping</a:t>
            </a:r>
            <a:r>
              <a:rPr lang="hu-HU" dirty="0"/>
              <a:t> </a:t>
            </a:r>
            <a:r>
              <a:rPr lang="hu-HU" dirty="0" err="1"/>
              <a:t>review</a:t>
            </a:r>
            <a:endParaRPr lang="hu-HU" dirty="0"/>
          </a:p>
          <a:p>
            <a:pPr lvl="0" algn="l">
              <a:spcBef>
                <a:spcPts val="1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hu-HU" dirty="0"/>
              <a:t>Szociológiai fókusz</a:t>
            </a:r>
          </a:p>
          <a:p>
            <a:pPr lvl="0" algn="l">
              <a:spcBef>
                <a:spcPts val="999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hu-HU" dirty="0"/>
              <a:t>1980 - 2022</a:t>
            </a:r>
          </a:p>
          <a:p>
            <a:pPr lvl="0" algn="l">
              <a:spcBef>
                <a:spcPts val="998"/>
              </a:spcBef>
              <a:spcAft>
                <a:spcPts val="0"/>
              </a:spcAft>
              <a:buFont typeface="Arial"/>
              <a:buChar char="–"/>
              <a:defRPr/>
            </a:pPr>
            <a:endParaRPr dirty="0"/>
          </a:p>
        </p:txBody>
      </p:sp>
      <p:sp>
        <p:nvSpPr>
          <p:cNvPr id="2028223973" name="Szövegdoboz 2028223972"/>
          <p:cNvSpPr txBox="1"/>
          <p:nvPr/>
        </p:nvSpPr>
        <p:spPr bwMode="auto">
          <a:xfrm>
            <a:off x="623392" y="6313540"/>
            <a:ext cx="7173204" cy="30078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400" i="1" dirty="0" err="1"/>
              <a:t>Forrás</a:t>
            </a:r>
            <a:r>
              <a:rPr sz="1400" i="1" dirty="0"/>
              <a:t>: </a:t>
            </a:r>
            <a:r>
              <a:rPr sz="1400" i="1" dirty="0" err="1"/>
              <a:t>Saját</a:t>
            </a:r>
            <a:r>
              <a:rPr sz="1400" i="1" dirty="0"/>
              <a:t> </a:t>
            </a:r>
            <a:r>
              <a:rPr sz="1400" i="1" dirty="0" err="1"/>
              <a:t>szerkesztés</a:t>
            </a:r>
            <a:r>
              <a:rPr sz="1400" i="1" dirty="0"/>
              <a:t> Peters et al. 2015 </a:t>
            </a:r>
            <a:r>
              <a:rPr sz="1400" i="1" dirty="0" err="1"/>
              <a:t>módszertani</a:t>
            </a:r>
            <a:r>
              <a:rPr sz="1400" i="1" dirty="0"/>
              <a:t> </a:t>
            </a:r>
            <a:r>
              <a:rPr sz="1400" i="1" dirty="0" err="1"/>
              <a:t>tanulmánya</a:t>
            </a:r>
            <a:r>
              <a:rPr sz="1400" i="1" dirty="0"/>
              <a:t> </a:t>
            </a:r>
            <a:r>
              <a:rPr sz="1400" i="1" dirty="0" err="1"/>
              <a:t>alapján</a:t>
            </a:r>
            <a:r>
              <a:rPr sz="1400" i="1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8" name="Google Shape;108;g28666aaacd9_0_10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dirty="0"/>
              <a:t>A szakirodalmi adatbázis jellemzése</a:t>
            </a:r>
            <a:endParaRPr dirty="0"/>
          </a:p>
        </p:txBody>
      </p:sp>
      <p:sp>
        <p:nvSpPr>
          <p:cNvPr id="109" name="Google Shape;109;g28666aaacd9_0_10"/>
          <p:cNvSpPr txBox="1">
            <a:spLocks noGrp="1"/>
          </p:cNvSpPr>
          <p:nvPr>
            <p:ph idx="1"/>
          </p:nvPr>
        </p:nvSpPr>
        <p:spPr bwMode="auto">
          <a:xfrm>
            <a:off x="421654" y="5224741"/>
            <a:ext cx="10932145" cy="1400735"/>
          </a:xfrm>
          <a:prstGeom prst="rect">
            <a:avLst/>
          </a:prstGeom>
        </p:spPr>
        <p:txBody>
          <a:bodyPr spcFirstLastPara="1" vertOverflow="overflow" horzOverflow="overflow" vert="horz" wrap="square" lIns="91423" tIns="45699" rIns="91423" bIns="45699" numCol="1" spcCol="0" rtlCol="0" fromWordArt="0" anchor="t" anchorCtr="0" forceAA="0" compatLnSpc="0">
            <a:normAutofit fontScale="57500" lnSpcReduction="20000"/>
          </a:bodyPr>
          <a:lstStyle/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lang="hu-HU" sz="2800" dirty="0">
                <a:latin typeface="+mj-lt"/>
                <a:ea typeface="Arial"/>
                <a:cs typeface="Arial"/>
              </a:rPr>
              <a:t>Földrajzi </a:t>
            </a:r>
            <a:r>
              <a:rPr sz="2800" dirty="0" err="1">
                <a:latin typeface="+mj-lt"/>
                <a:ea typeface="Arial"/>
                <a:cs typeface="Arial"/>
              </a:rPr>
              <a:t>helyszín</a:t>
            </a:r>
            <a:endParaRPr sz="2800" dirty="0">
              <a:latin typeface="+mj-lt"/>
              <a:cs typeface="Arial"/>
            </a:endParaRPr>
          </a:p>
          <a:p>
            <a:pPr lv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sz="2800" dirty="0" err="1">
                <a:latin typeface="+mj-lt"/>
                <a:ea typeface="Arial"/>
                <a:cs typeface="Arial"/>
              </a:rPr>
              <a:t>Módszertan</a:t>
            </a:r>
            <a:endParaRPr sz="2800" dirty="0">
              <a:latin typeface="+mj-lt"/>
              <a:cs typeface="Arial"/>
            </a:endParaRPr>
          </a:p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sz="2800" dirty="0" err="1">
                <a:latin typeface="+mj-lt"/>
                <a:ea typeface="Arial"/>
                <a:cs typeface="Arial"/>
              </a:rPr>
              <a:t>Tudományterületek</a:t>
            </a:r>
            <a:endParaRPr sz="2800" dirty="0">
              <a:latin typeface="+mj-lt"/>
              <a:cs typeface="Arial"/>
            </a:endParaRPr>
          </a:p>
          <a:p>
            <a:pPr lvl="0" algn="l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sz="2800" dirty="0" err="1">
                <a:latin typeface="+mj-lt"/>
                <a:ea typeface="Arial"/>
                <a:cs typeface="Arial"/>
              </a:rPr>
              <a:t>Folyóiratok</a:t>
            </a:r>
            <a:r>
              <a:rPr sz="2800" dirty="0">
                <a:latin typeface="+mj-lt"/>
                <a:ea typeface="Arial"/>
                <a:cs typeface="Arial"/>
              </a:rPr>
              <a:t> </a:t>
            </a:r>
            <a:r>
              <a:rPr sz="2800" dirty="0" err="1">
                <a:latin typeface="+mj-lt"/>
                <a:ea typeface="Arial"/>
                <a:cs typeface="Arial"/>
              </a:rPr>
              <a:t>szerinti</a:t>
            </a:r>
            <a:r>
              <a:rPr sz="2800" dirty="0">
                <a:latin typeface="+mj-lt"/>
                <a:ea typeface="Arial"/>
                <a:cs typeface="Arial"/>
              </a:rPr>
              <a:t> </a:t>
            </a:r>
            <a:r>
              <a:rPr sz="2800" dirty="0" err="1">
                <a:latin typeface="+mj-lt"/>
                <a:ea typeface="Arial"/>
                <a:cs typeface="Arial"/>
              </a:rPr>
              <a:t>megoszlás</a:t>
            </a:r>
            <a:endParaRPr dirty="0">
              <a:latin typeface="+mj-lt"/>
            </a:endParaRPr>
          </a:p>
        </p:txBody>
      </p:sp>
      <p:graphicFrame>
        <p:nvGraphicFramePr>
          <p:cNvPr id="2027041044" name="Diagram 2027041043"/>
          <p:cNvGraphicFramePr>
            <a:graphicFrameLocks/>
          </p:cNvGraphicFramePr>
          <p:nvPr/>
        </p:nvGraphicFramePr>
        <p:xfrm>
          <a:off x="421654" y="1690824"/>
          <a:ext cx="5182371" cy="3357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38888989" name="Kép 2" descr="A képen szöveg, képernyőkép, szám, Betűtípus látható&#10;&#10;Automatikusan generált leírás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807968" y="1663816"/>
            <a:ext cx="6187560" cy="37226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4" name="Google Shape;114;g28666aaacd9_0_15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/>
              <a:t>A szakirodalom alapján kibontakozó főbb témakörök</a:t>
            </a:r>
            <a:endParaRPr/>
          </a:p>
        </p:txBody>
      </p:sp>
      <p:sp>
        <p:nvSpPr>
          <p:cNvPr id="115" name="Google Shape;115;g28666aaacd9_0_15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>
              <a:spcBef>
                <a:spcPts val="999"/>
              </a:spcBef>
              <a:spcAft>
                <a:spcPts val="0"/>
              </a:spcAft>
              <a:buNone/>
              <a:defRPr/>
            </a:pPr>
            <a:r>
              <a:rPr lang="hu-HU" dirty="0"/>
              <a:t>Cikkek tematikus elemzése alapján:</a:t>
            </a:r>
          </a:p>
          <a:p>
            <a:pPr lvl="0" algn="l">
              <a:spcBef>
                <a:spcPts val="1000"/>
              </a:spcBef>
              <a:spcAft>
                <a:spcPts val="0"/>
              </a:spcAft>
              <a:defRPr/>
            </a:pPr>
            <a:r>
              <a:rPr lang="hu-HU" dirty="0"/>
              <a:t>Fiktív rokonság</a:t>
            </a:r>
          </a:p>
          <a:p>
            <a:pPr lvl="0" algn="l">
              <a:spcBef>
                <a:spcPts val="999"/>
              </a:spcBef>
              <a:spcAft>
                <a:spcPts val="0"/>
              </a:spcAft>
              <a:defRPr/>
            </a:pPr>
            <a:r>
              <a:rPr lang="hu-HU" dirty="0"/>
              <a:t>A kutya flexibilis szerepe a családon belül</a:t>
            </a:r>
            <a:endParaRPr dirty="0"/>
          </a:p>
          <a:p>
            <a:pPr lvl="0" algn="l">
              <a:spcBef>
                <a:spcPts val="1000"/>
              </a:spcBef>
              <a:spcAft>
                <a:spcPts val="0"/>
              </a:spcAft>
              <a:defRPr/>
            </a:pPr>
            <a:r>
              <a:rPr lang="hu-HU" dirty="0"/>
              <a:t>A gazdák változó szerepei </a:t>
            </a:r>
          </a:p>
          <a:p>
            <a:pPr lvl="0" algn="l">
              <a:spcBef>
                <a:spcPts val="1000"/>
              </a:spcBef>
              <a:spcAft>
                <a:spcPts val="0"/>
              </a:spcAft>
              <a:defRPr/>
            </a:pPr>
            <a:r>
              <a:rPr lang="hu-HU" dirty="0"/>
              <a:t>[</a:t>
            </a:r>
            <a:r>
              <a:rPr lang="hu-HU" sz="1400" dirty="0"/>
              <a:t>Kötődés</a:t>
            </a:r>
          </a:p>
          <a:p>
            <a:pPr lvl="1">
              <a:defRPr/>
            </a:pPr>
            <a:r>
              <a:rPr lang="hu-HU" sz="1200" dirty="0"/>
              <a:t>A társállatok elvesztése, gyász</a:t>
            </a:r>
            <a:r>
              <a:rPr lang="hu-HU" sz="1800" dirty="0"/>
              <a:t>]</a:t>
            </a:r>
            <a:endParaRPr sz="1800" dirty="0"/>
          </a:p>
          <a:p>
            <a:pPr lvl="0" algn="l">
              <a:spcBef>
                <a:spcPts val="1000"/>
              </a:spcBef>
              <a:spcAft>
                <a:spcPts val="0"/>
              </a:spcAft>
              <a:defRPr/>
            </a:pPr>
            <a:r>
              <a:rPr lang="hu-HU" dirty="0"/>
              <a:t>Társállattartás és párkapcsolatok kialakítása, dinamikája (</a:t>
            </a:r>
            <a:r>
              <a:rPr lang="hu-HU" i="1" dirty="0"/>
              <a:t>kutya</a:t>
            </a:r>
            <a:r>
              <a:rPr lang="hu-HU" dirty="0"/>
              <a:t>)</a:t>
            </a:r>
            <a:endParaRPr dirty="0"/>
          </a:p>
          <a:p>
            <a:pPr lvl="0" algn="l">
              <a:spcBef>
                <a:spcPts val="1000"/>
              </a:spcBef>
              <a:spcAft>
                <a:spcPts val="0"/>
              </a:spcAft>
              <a:defRPr/>
            </a:pPr>
            <a:r>
              <a:rPr lang="hu-HU" dirty="0"/>
              <a:t>A kutya, mint gyermekpótlék (</a:t>
            </a:r>
            <a:r>
              <a:rPr lang="hu-HU" i="1" dirty="0"/>
              <a:t>kutya</a:t>
            </a:r>
            <a:r>
              <a:rPr lang="hu-HU" dirty="0"/>
              <a:t>)</a:t>
            </a:r>
            <a:endParaRPr dirty="0"/>
          </a:p>
          <a:p>
            <a:pPr marL="0" lvl="0" indent="0" algn="l">
              <a:spcBef>
                <a:spcPts val="1000"/>
              </a:spcBef>
              <a:spcAft>
                <a:spcPts val="0"/>
              </a:spcAft>
              <a:buNone/>
              <a:defRPr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9291811" name="Google Shape;18;p4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r>
              <a:t>Fiktív rokonság</a:t>
            </a:r>
          </a:p>
        </p:txBody>
      </p:sp>
      <p:sp>
        <p:nvSpPr>
          <p:cNvPr id="534157389" name="Google Shape;19;p4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normAutofit lnSpcReduction="10000"/>
          </a:bodyPr>
          <a:lstStyle>
            <a:lvl1pPr marL="457200" lvl="0" indent="-342900" algn="l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r>
              <a:rPr dirty="0" err="1"/>
              <a:t>Fiktív</a:t>
            </a:r>
            <a:r>
              <a:rPr dirty="0"/>
              <a:t> </a:t>
            </a:r>
            <a:r>
              <a:rPr dirty="0" err="1"/>
              <a:t>rokon</a:t>
            </a:r>
            <a:r>
              <a:rPr dirty="0"/>
              <a:t>: </a:t>
            </a:r>
            <a:r>
              <a:rPr dirty="0" err="1"/>
              <a:t>olyan</a:t>
            </a:r>
            <a:r>
              <a:rPr dirty="0"/>
              <a:t> </a:t>
            </a:r>
            <a:r>
              <a:rPr dirty="0" err="1"/>
              <a:t>személy</a:t>
            </a:r>
            <a:r>
              <a:rPr dirty="0"/>
              <a:t>, </a:t>
            </a:r>
            <a:r>
              <a:rPr dirty="0" err="1"/>
              <a:t>akit</a:t>
            </a:r>
            <a:r>
              <a:rPr dirty="0"/>
              <a:t> </a:t>
            </a:r>
            <a:r>
              <a:rPr dirty="0" err="1"/>
              <a:t>nem</a:t>
            </a:r>
            <a:r>
              <a:rPr dirty="0"/>
              <a:t> </a:t>
            </a:r>
            <a:r>
              <a:rPr dirty="0" err="1"/>
              <a:t>kötnek</a:t>
            </a:r>
            <a:r>
              <a:rPr dirty="0"/>
              <a:t> </a:t>
            </a:r>
            <a:r>
              <a:rPr dirty="0" err="1"/>
              <a:t>vérségi</a:t>
            </a:r>
            <a:r>
              <a:rPr dirty="0"/>
              <a:t> </a:t>
            </a:r>
            <a:r>
              <a:rPr dirty="0" err="1"/>
              <a:t>vagy</a:t>
            </a:r>
            <a:r>
              <a:rPr dirty="0"/>
              <a:t> </a:t>
            </a:r>
            <a:r>
              <a:rPr dirty="0" err="1"/>
              <a:t>házasságon</a:t>
            </a:r>
            <a:r>
              <a:rPr dirty="0"/>
              <a:t> </a:t>
            </a:r>
            <a:r>
              <a:rPr dirty="0" err="1"/>
              <a:t>alauló</a:t>
            </a:r>
            <a:r>
              <a:rPr dirty="0"/>
              <a:t> </a:t>
            </a:r>
            <a:r>
              <a:rPr dirty="0" err="1"/>
              <a:t>szálak</a:t>
            </a:r>
            <a:r>
              <a:rPr dirty="0"/>
              <a:t> a </a:t>
            </a:r>
            <a:r>
              <a:rPr dirty="0" err="1"/>
              <a:t>családi</a:t>
            </a:r>
            <a:r>
              <a:rPr dirty="0"/>
              <a:t> </a:t>
            </a:r>
            <a:r>
              <a:rPr dirty="0" err="1"/>
              <a:t>egységhez</a:t>
            </a:r>
            <a:r>
              <a:rPr dirty="0"/>
              <a:t>, de </a:t>
            </a:r>
            <a:r>
              <a:rPr dirty="0" err="1"/>
              <a:t>családtag</a:t>
            </a:r>
            <a:r>
              <a:rPr dirty="0"/>
              <a:t> </a:t>
            </a:r>
            <a:r>
              <a:rPr dirty="0" err="1"/>
              <a:t>státuszba</a:t>
            </a:r>
            <a:r>
              <a:rPr dirty="0"/>
              <a:t> </a:t>
            </a:r>
            <a:r>
              <a:rPr dirty="0" err="1"/>
              <a:t>kerül</a:t>
            </a:r>
            <a:r>
              <a:rPr dirty="0"/>
              <a:t> (Ball 1972</a:t>
            </a:r>
            <a:r>
              <a:rPr lang="hu-HU" dirty="0"/>
              <a:t>, Charles 2016</a:t>
            </a:r>
            <a:r>
              <a:rPr dirty="0"/>
              <a:t>)</a:t>
            </a:r>
            <a:endParaRPr lang="hu-HU" dirty="0"/>
          </a:p>
          <a:p>
            <a:pPr lvl="1">
              <a:defRPr/>
            </a:pPr>
            <a:r>
              <a:rPr lang="hu-HU" dirty="0"/>
              <a:t>Kutya mint családtag:</a:t>
            </a:r>
          </a:p>
          <a:p>
            <a:pPr lvl="2">
              <a:defRPr/>
            </a:pPr>
            <a:r>
              <a:rPr lang="hu-HU" dirty="0"/>
              <a:t>Ausztrália 88% (Franklin 2006)</a:t>
            </a:r>
          </a:p>
          <a:p>
            <a:pPr lvl="2">
              <a:defRPr/>
            </a:pPr>
            <a:r>
              <a:rPr lang="hu-HU" dirty="0"/>
              <a:t>USA 91% (Harris 2011)</a:t>
            </a:r>
          </a:p>
          <a:p>
            <a:pPr lvl="2">
              <a:defRPr/>
            </a:pPr>
            <a:r>
              <a:rPr lang="hu-HU" dirty="0"/>
              <a:t>Magyarország 88% (</a:t>
            </a:r>
            <a:r>
              <a:rPr lang="hu-HU" dirty="0" err="1"/>
              <a:t>Kubinyi</a:t>
            </a:r>
            <a:r>
              <a:rPr lang="hu-HU" dirty="0"/>
              <a:t>-Varga 2022)</a:t>
            </a:r>
            <a:endParaRPr dirty="0"/>
          </a:p>
          <a:p>
            <a:pPr>
              <a:defRPr/>
            </a:pPr>
            <a:r>
              <a:rPr dirty="0" err="1"/>
              <a:t>Társállat</a:t>
            </a:r>
            <a:endParaRPr dirty="0"/>
          </a:p>
          <a:p>
            <a:pPr>
              <a:defRPr/>
            </a:pPr>
            <a:r>
              <a:rPr dirty="0" err="1"/>
              <a:t>Hibrid</a:t>
            </a:r>
            <a:r>
              <a:rPr dirty="0"/>
              <a:t> </a:t>
            </a:r>
            <a:r>
              <a:rPr dirty="0" err="1"/>
              <a:t>háztartás</a:t>
            </a:r>
            <a:r>
              <a:rPr dirty="0"/>
              <a:t>: </a:t>
            </a:r>
            <a:r>
              <a:rPr dirty="0" err="1"/>
              <a:t>olyan</a:t>
            </a:r>
            <a:r>
              <a:rPr dirty="0"/>
              <a:t> </a:t>
            </a:r>
            <a:r>
              <a:rPr dirty="0" err="1"/>
              <a:t>háztartás</a:t>
            </a:r>
            <a:r>
              <a:rPr dirty="0"/>
              <a:t>, </a:t>
            </a:r>
            <a:r>
              <a:rPr dirty="0" err="1"/>
              <a:t>amelyben</a:t>
            </a:r>
            <a:r>
              <a:rPr dirty="0"/>
              <a:t> </a:t>
            </a:r>
            <a:r>
              <a:rPr dirty="0" err="1"/>
              <a:t>elmosódnak</a:t>
            </a:r>
            <a:r>
              <a:rPr dirty="0"/>
              <a:t> a </a:t>
            </a:r>
            <a:r>
              <a:rPr dirty="0" err="1"/>
              <a:t>határok</a:t>
            </a:r>
            <a:r>
              <a:rPr dirty="0"/>
              <a:t> </a:t>
            </a:r>
            <a:r>
              <a:rPr dirty="0" err="1"/>
              <a:t>az</a:t>
            </a:r>
            <a:r>
              <a:rPr dirty="0"/>
              <a:t> </a:t>
            </a:r>
            <a:r>
              <a:rPr dirty="0" err="1"/>
              <a:t>emberek</a:t>
            </a:r>
            <a:r>
              <a:rPr dirty="0"/>
              <a:t> </a:t>
            </a:r>
            <a:r>
              <a:rPr dirty="0" err="1"/>
              <a:t>és</a:t>
            </a:r>
            <a:r>
              <a:rPr dirty="0"/>
              <a:t> </a:t>
            </a:r>
            <a:r>
              <a:rPr dirty="0" err="1"/>
              <a:t>az</a:t>
            </a:r>
            <a:r>
              <a:rPr dirty="0"/>
              <a:t> </a:t>
            </a:r>
            <a:r>
              <a:rPr dirty="0" err="1"/>
              <a:t>állatok</a:t>
            </a:r>
            <a:r>
              <a:rPr dirty="0"/>
              <a:t> </a:t>
            </a:r>
            <a:r>
              <a:rPr dirty="0" err="1"/>
              <a:t>között</a:t>
            </a:r>
            <a:r>
              <a:rPr dirty="0"/>
              <a:t> (Franklin 2006)</a:t>
            </a:r>
          </a:p>
          <a:p>
            <a:pPr>
              <a:defRPr/>
            </a:pPr>
            <a:r>
              <a:rPr dirty="0" err="1"/>
              <a:t>Antropomorfizáció</a:t>
            </a:r>
            <a:r>
              <a:rPr dirty="0"/>
              <a:t> </a:t>
            </a:r>
            <a:r>
              <a:rPr lang="hu-HU" dirty="0"/>
              <a:t>(</a:t>
            </a:r>
            <a:r>
              <a:rPr lang="hu-HU" dirty="0" err="1"/>
              <a:t>Belk</a:t>
            </a:r>
            <a:r>
              <a:rPr lang="hu-HU" dirty="0"/>
              <a:t> 1996, Laurent-Simpson 2017a, </a:t>
            </a:r>
            <a:r>
              <a:rPr lang="hu-HU" dirty="0" err="1"/>
              <a:t>Peterson-Engwall</a:t>
            </a:r>
            <a:r>
              <a:rPr lang="hu-HU" dirty="0"/>
              <a:t> 2019) </a:t>
            </a:r>
            <a:r>
              <a:rPr dirty="0" err="1"/>
              <a:t>és</a:t>
            </a:r>
            <a:r>
              <a:rPr dirty="0"/>
              <a:t> </a:t>
            </a:r>
            <a:r>
              <a:rPr dirty="0" err="1"/>
              <a:t>családi</a:t>
            </a:r>
            <a:r>
              <a:rPr dirty="0"/>
              <a:t> </a:t>
            </a:r>
            <a:r>
              <a:rPr dirty="0" err="1"/>
              <a:t>rituálék</a:t>
            </a:r>
            <a:r>
              <a:rPr lang="hu-HU" dirty="0"/>
              <a:t> (Fox-</a:t>
            </a:r>
            <a:r>
              <a:rPr lang="hu-HU" dirty="0" err="1"/>
              <a:t>Gee</a:t>
            </a:r>
            <a:r>
              <a:rPr lang="hu-HU" dirty="0"/>
              <a:t> 2016, </a:t>
            </a:r>
            <a:r>
              <a:rPr lang="hu-HU" dirty="0" err="1"/>
              <a:t>Walsh</a:t>
            </a:r>
            <a:r>
              <a:rPr lang="hu-HU" dirty="0"/>
              <a:t> 2009)</a:t>
            </a:r>
          </a:p>
          <a:p>
            <a:pPr>
              <a:defRPr/>
            </a:pPr>
            <a:r>
              <a:rPr lang="hu-HU" dirty="0"/>
              <a:t>Nem teljesen új jelenség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/>
              <a:t>felerősödés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42082209" name="Google Shape;18;p4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r>
              <a:rPr dirty="0" err="1"/>
              <a:t>Flexibilis</a:t>
            </a:r>
            <a:r>
              <a:rPr dirty="0"/>
              <a:t> </a:t>
            </a:r>
            <a:r>
              <a:rPr dirty="0" err="1"/>
              <a:t>szerepek</a:t>
            </a:r>
            <a:endParaRPr dirty="0"/>
          </a:p>
        </p:txBody>
      </p:sp>
      <p:sp>
        <p:nvSpPr>
          <p:cNvPr id="945013831" name="Google Shape;19;p4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vertOverflow="overflow" horzOverflow="overflow" vert="horz" wrap="square" lIns="91423" tIns="45699" rIns="91423" bIns="45699" numCol="1" spcCol="0" rtlCol="0" fromWordArt="0" anchor="t" anchorCtr="0" forceAA="0" compatLnSpc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lang="hu-HU" sz="1400" dirty="0"/>
              <a:t>Ambivalencia: személy és tulajdon (Fox 2006)</a:t>
            </a:r>
          </a:p>
          <a:p>
            <a:pPr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lang="hu-HU" sz="1400" dirty="0"/>
              <a:t>Barát, társ, „szőrös gyerek”, gyermekpótlék (</a:t>
            </a:r>
            <a:r>
              <a:rPr lang="hu-HU" sz="1400" dirty="0" err="1"/>
              <a:t>Belk</a:t>
            </a:r>
            <a:r>
              <a:rPr lang="hu-HU" sz="1400" dirty="0"/>
              <a:t> 1996)</a:t>
            </a:r>
          </a:p>
          <a:p>
            <a:pPr>
              <a:buClr>
                <a:schemeClr val="dk1"/>
              </a:buClr>
              <a:buSzPts val="1800"/>
              <a:buFont typeface="Arial"/>
              <a:buChar char="–"/>
              <a:defRPr/>
            </a:pPr>
            <a:r>
              <a:rPr sz="1400" dirty="0" err="1"/>
              <a:t>Gazda</a:t>
            </a:r>
            <a:r>
              <a:rPr sz="1400" dirty="0"/>
              <a:t>, </a:t>
            </a:r>
            <a:r>
              <a:rPr sz="1400" dirty="0" err="1"/>
              <a:t>gondozó</a:t>
            </a:r>
            <a:r>
              <a:rPr sz="1400" dirty="0"/>
              <a:t>, </a:t>
            </a:r>
            <a:r>
              <a:rPr sz="1400" dirty="0" err="1"/>
              <a:t>háziállat-szülő</a:t>
            </a:r>
            <a:r>
              <a:rPr sz="1400" dirty="0"/>
              <a:t>, </a:t>
            </a:r>
            <a:r>
              <a:rPr sz="1400" dirty="0" err="1"/>
              <a:t>gyám</a:t>
            </a:r>
            <a:r>
              <a:rPr sz="1400" dirty="0"/>
              <a:t>, </a:t>
            </a:r>
            <a:r>
              <a:rPr sz="1400" dirty="0" err="1"/>
              <a:t>háziállat-szolga</a:t>
            </a:r>
            <a:endParaRPr lang="hu-HU" sz="1400" dirty="0"/>
          </a:p>
          <a:p>
            <a:pPr lvl="1">
              <a:buFont typeface="Arial"/>
              <a:buChar char="–"/>
              <a:defRPr/>
            </a:pPr>
            <a:r>
              <a:rPr lang="hu-HU" sz="1400" dirty="0"/>
              <a:t>Identitás</a:t>
            </a:r>
          </a:p>
          <a:p>
            <a:pPr lvl="1">
              <a:buFont typeface="Arial"/>
              <a:buChar char="–"/>
              <a:defRPr/>
            </a:pPr>
            <a:r>
              <a:rPr lang="hu-HU" sz="1400" dirty="0"/>
              <a:t>Fogyasztói szokások</a:t>
            </a:r>
          </a:p>
          <a:p>
            <a:pPr lvl="1">
              <a:buFont typeface="Arial"/>
              <a:buChar char="–"/>
              <a:defRPr/>
            </a:pPr>
            <a:r>
              <a:rPr lang="hu-HU" sz="1400" dirty="0"/>
              <a:t>KÖTŐDÉS</a:t>
            </a:r>
            <a:endParaRPr sz="1400" dirty="0"/>
          </a:p>
          <a:p>
            <a:pPr marL="114299" indent="0">
              <a:buClr>
                <a:schemeClr val="dk1"/>
              </a:buClr>
              <a:buSzPts val="1800"/>
              <a:buFont typeface="Arial"/>
              <a:buNone/>
              <a:defRPr/>
            </a:pPr>
            <a:r>
              <a:rPr sz="1400" dirty="0"/>
              <a:t>Turner (2006)</a:t>
            </a:r>
          </a:p>
          <a:p>
            <a:pPr marL="508323" indent="-394023">
              <a:buClr>
                <a:schemeClr val="dk1"/>
              </a:buClr>
              <a:buSzPts val="1800"/>
              <a:buFont typeface="Arial"/>
              <a:buAutoNum type="arabicPeriod"/>
              <a:defRPr/>
            </a:pPr>
            <a:r>
              <a:rPr sz="1400" dirty="0" err="1"/>
              <a:t>Független</a:t>
            </a:r>
            <a:r>
              <a:rPr sz="1400" dirty="0"/>
              <a:t> </a:t>
            </a:r>
            <a:r>
              <a:rPr sz="1400" dirty="0" err="1"/>
              <a:t>fiatal</a:t>
            </a:r>
            <a:r>
              <a:rPr sz="1400" dirty="0"/>
              <a:t> </a:t>
            </a:r>
            <a:r>
              <a:rPr sz="1400" dirty="0" err="1"/>
              <a:t>felnőtt</a:t>
            </a:r>
            <a:endParaRPr sz="1400" dirty="0"/>
          </a:p>
          <a:p>
            <a:pPr marL="508323" indent="-394023">
              <a:buClr>
                <a:schemeClr val="dk1"/>
              </a:buClr>
              <a:buSzPts val="1800"/>
              <a:buFont typeface="Arial"/>
              <a:buAutoNum type="arabicPeriod"/>
              <a:defRPr/>
            </a:pPr>
            <a:r>
              <a:rPr sz="1400" dirty="0" err="1"/>
              <a:t>Friss</a:t>
            </a:r>
            <a:r>
              <a:rPr sz="1400" dirty="0"/>
              <a:t> </a:t>
            </a:r>
            <a:r>
              <a:rPr sz="1400" dirty="0" err="1"/>
              <a:t>házaspár</a:t>
            </a:r>
            <a:endParaRPr sz="1400" dirty="0"/>
          </a:p>
          <a:p>
            <a:pPr marL="508323" indent="-394023">
              <a:buClr>
                <a:schemeClr val="dk1"/>
              </a:buClr>
              <a:buSzPts val="1800"/>
              <a:buFont typeface="Arial"/>
              <a:buAutoNum type="arabicPeriod"/>
              <a:defRPr/>
            </a:pPr>
            <a:r>
              <a:rPr sz="1400" dirty="0" err="1"/>
              <a:t>Kisgyermekes</a:t>
            </a:r>
            <a:r>
              <a:rPr sz="1400" dirty="0"/>
              <a:t> </a:t>
            </a:r>
            <a:r>
              <a:rPr sz="1400" dirty="0" err="1"/>
              <a:t>család</a:t>
            </a:r>
            <a:endParaRPr sz="1400" dirty="0"/>
          </a:p>
          <a:p>
            <a:pPr marL="508323" indent="-394023">
              <a:buClr>
                <a:schemeClr val="dk1"/>
              </a:buClr>
              <a:buSzPts val="1800"/>
              <a:buFont typeface="Arial"/>
              <a:buAutoNum type="arabicPeriod"/>
              <a:defRPr/>
            </a:pPr>
            <a:r>
              <a:rPr sz="1400" dirty="0" err="1"/>
              <a:t>Serdülőkorú</a:t>
            </a:r>
            <a:r>
              <a:rPr sz="1400" dirty="0"/>
              <a:t> </a:t>
            </a:r>
            <a:r>
              <a:rPr sz="1400" dirty="0" err="1"/>
              <a:t>gyermekek</a:t>
            </a:r>
            <a:r>
              <a:rPr sz="1400" dirty="0"/>
              <a:t> a </a:t>
            </a:r>
            <a:r>
              <a:rPr sz="1400" dirty="0" err="1"/>
              <a:t>családon</a:t>
            </a:r>
            <a:r>
              <a:rPr sz="1400" dirty="0"/>
              <a:t> </a:t>
            </a:r>
            <a:r>
              <a:rPr sz="1400" dirty="0" err="1"/>
              <a:t>belül</a:t>
            </a:r>
            <a:endParaRPr sz="1400" dirty="0"/>
          </a:p>
          <a:p>
            <a:pPr marL="508323" indent="-394023">
              <a:buClr>
                <a:schemeClr val="dk1"/>
              </a:buClr>
              <a:buSzPts val="1800"/>
              <a:buFont typeface="Arial"/>
              <a:buAutoNum type="arabicPeriod"/>
              <a:defRPr/>
            </a:pPr>
            <a:r>
              <a:rPr sz="1400" dirty="0"/>
              <a:t>“</a:t>
            </a:r>
            <a:r>
              <a:rPr sz="1400" dirty="0" err="1"/>
              <a:t>Üres</a:t>
            </a:r>
            <a:r>
              <a:rPr sz="1400" dirty="0"/>
              <a:t> </a:t>
            </a:r>
            <a:r>
              <a:rPr sz="1400" dirty="0" err="1"/>
              <a:t>fészek</a:t>
            </a:r>
            <a:r>
              <a:rPr sz="1400" dirty="0"/>
              <a:t>”</a:t>
            </a:r>
          </a:p>
          <a:p>
            <a:pPr marL="508323" indent="-394023">
              <a:buClr>
                <a:schemeClr val="dk1"/>
              </a:buClr>
              <a:buSzPts val="1800"/>
              <a:buFont typeface="Arial"/>
              <a:buAutoNum type="arabicPeriod"/>
              <a:defRPr/>
            </a:pPr>
            <a:r>
              <a:rPr sz="1400" dirty="0" err="1"/>
              <a:t>Család</a:t>
            </a:r>
            <a:r>
              <a:rPr sz="1400" dirty="0"/>
              <a:t> </a:t>
            </a:r>
            <a:r>
              <a:rPr sz="1400" dirty="0" err="1"/>
              <a:t>későbbi</a:t>
            </a:r>
            <a:r>
              <a:rPr sz="1400" dirty="0"/>
              <a:t> </a:t>
            </a:r>
            <a:r>
              <a:rPr sz="1400" dirty="0" err="1"/>
              <a:t>élete</a:t>
            </a:r>
            <a:r>
              <a:rPr lang="hu-HU" sz="1400" dirty="0"/>
              <a:t> (pl. veszteségek)</a:t>
            </a:r>
          </a:p>
          <a:p>
            <a:pPr marL="114300" indent="0">
              <a:buClr>
                <a:schemeClr val="dk1"/>
              </a:buClr>
              <a:buSzPts val="1800"/>
              <a:buNone/>
              <a:defRPr/>
            </a:pPr>
            <a:r>
              <a:rPr lang="hu-HU" sz="1400" dirty="0" err="1"/>
              <a:t>Shir-Vertesh</a:t>
            </a:r>
            <a:r>
              <a:rPr lang="hu-HU" sz="1400" dirty="0"/>
              <a:t> (2012)</a:t>
            </a:r>
            <a:endParaRPr sz="1400" dirty="0"/>
          </a:p>
        </p:txBody>
      </p:sp>
      <p:pic>
        <p:nvPicPr>
          <p:cNvPr id="2027737654" name="Kép 202773765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663952" y="984858"/>
            <a:ext cx="3666214" cy="4888284"/>
          </a:xfrm>
          <a:prstGeom prst="rect">
            <a:avLst/>
          </a:prstGeom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487190EC-D4A0-5C29-48B1-A47529D9FAE7}"/>
              </a:ext>
            </a:extLst>
          </p:cNvPr>
          <p:cNvSpPr txBox="1"/>
          <p:nvPr/>
        </p:nvSpPr>
        <p:spPr>
          <a:xfrm>
            <a:off x="7569067" y="5910557"/>
            <a:ext cx="3466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„Az ACANA családot jelent”</a:t>
            </a:r>
            <a:endParaRPr lang="en-US" sz="11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82929975" name="Google Shape;18;p4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r>
              <a:rPr dirty="0" err="1"/>
              <a:t>Párkapcsolatok</a:t>
            </a:r>
            <a:r>
              <a:rPr dirty="0"/>
              <a:t> </a:t>
            </a:r>
            <a:r>
              <a:rPr dirty="0" err="1"/>
              <a:t>kialakítása</a:t>
            </a:r>
            <a:r>
              <a:rPr dirty="0"/>
              <a:t> </a:t>
            </a:r>
            <a:r>
              <a:rPr dirty="0" err="1"/>
              <a:t>és</a:t>
            </a:r>
            <a:r>
              <a:rPr dirty="0"/>
              <a:t> </a:t>
            </a:r>
            <a:r>
              <a:rPr dirty="0" err="1"/>
              <a:t>dinamikája</a:t>
            </a:r>
            <a:endParaRPr dirty="0"/>
          </a:p>
        </p:txBody>
      </p:sp>
      <p:sp>
        <p:nvSpPr>
          <p:cNvPr id="1451636879" name="Google Shape;19;p4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r>
              <a:rPr lang="hu-HU" dirty="0"/>
              <a:t>Hiányzó emberi kapcsolatok pótlása (</a:t>
            </a:r>
            <a:r>
              <a:rPr lang="hu-HU" dirty="0" err="1"/>
              <a:t>Veevers</a:t>
            </a:r>
            <a:r>
              <a:rPr lang="hu-HU" dirty="0"/>
              <a:t> 1985, </a:t>
            </a:r>
            <a:r>
              <a:rPr lang="hu-HU" dirty="0" err="1"/>
              <a:t>Archer-Ireland</a:t>
            </a:r>
            <a:r>
              <a:rPr lang="hu-HU" dirty="0"/>
              <a:t> 2011)</a:t>
            </a:r>
          </a:p>
          <a:p>
            <a:pPr lvl="1">
              <a:defRPr/>
            </a:pPr>
            <a:r>
              <a:rPr lang="hu-HU" dirty="0"/>
              <a:t>Tan-Liu-</a:t>
            </a:r>
            <a:r>
              <a:rPr lang="hu-HU" dirty="0" err="1"/>
              <a:t>Gao</a:t>
            </a:r>
            <a:r>
              <a:rPr lang="hu-HU" dirty="0"/>
              <a:t> 2012: kínai városi nők inkább társállat, mint házasság (kvalitatív)</a:t>
            </a:r>
          </a:p>
          <a:p>
            <a:pPr lvl="1">
              <a:defRPr/>
            </a:pPr>
            <a:r>
              <a:rPr lang="hu-HU" dirty="0"/>
              <a:t>Wells 2004: kutyák megkönnyíthetik a társas interakciókat (</a:t>
            </a:r>
            <a:r>
              <a:rPr lang="hu-HU" dirty="0" err="1"/>
              <a:t>survey</a:t>
            </a:r>
            <a:r>
              <a:rPr lang="hu-HU" dirty="0"/>
              <a:t>)</a:t>
            </a:r>
          </a:p>
          <a:p>
            <a:pPr lvl="1">
              <a:defRPr/>
            </a:pPr>
            <a:r>
              <a:rPr lang="hu-HU" dirty="0"/>
              <a:t>Gray </a:t>
            </a:r>
            <a:r>
              <a:rPr lang="hu-HU" dirty="0" err="1"/>
              <a:t>et</a:t>
            </a:r>
            <a:r>
              <a:rPr lang="hu-HU" dirty="0"/>
              <a:t> </a:t>
            </a:r>
            <a:r>
              <a:rPr lang="hu-HU" dirty="0" err="1"/>
              <a:t>al</a:t>
            </a:r>
            <a:r>
              <a:rPr lang="hu-HU" dirty="0"/>
              <a:t>. 2015: háziállat és ismerkedés (</a:t>
            </a:r>
            <a:r>
              <a:rPr lang="hu-HU" dirty="0" err="1"/>
              <a:t>survey</a:t>
            </a:r>
            <a:r>
              <a:rPr lang="hu-HU" dirty="0"/>
              <a:t>)</a:t>
            </a:r>
          </a:p>
          <a:p>
            <a:pPr lvl="1">
              <a:defRPr/>
            </a:pPr>
            <a:endParaRPr lang="hu-HU" dirty="0"/>
          </a:p>
          <a:p>
            <a:pPr>
              <a:defRPr/>
            </a:pPr>
            <a:r>
              <a:rPr lang="hu-HU" dirty="0"/>
              <a:t>Meglévő kapcsolatokban</a:t>
            </a:r>
          </a:p>
          <a:p>
            <a:pPr lvl="1">
              <a:defRPr/>
            </a:pPr>
            <a:r>
              <a:rPr lang="hu-HU" dirty="0"/>
              <a:t>Allen-</a:t>
            </a:r>
            <a:r>
              <a:rPr lang="hu-HU" dirty="0" err="1"/>
              <a:t>Blascovich</a:t>
            </a:r>
            <a:r>
              <a:rPr lang="hu-HU" dirty="0"/>
              <a:t> 1996: állat érzelmi barométer, stressz szabályozó</a:t>
            </a:r>
          </a:p>
          <a:p>
            <a:pPr lvl="1">
              <a:defRPr/>
            </a:pPr>
            <a:endParaRPr lang="hu-HU" dirty="0"/>
          </a:p>
          <a:p>
            <a:pPr>
              <a:defRPr/>
            </a:pPr>
            <a:r>
              <a:rPr lang="hu-HU" dirty="0"/>
              <a:t>Felbomló kapcsolatokban</a:t>
            </a:r>
          </a:p>
          <a:p>
            <a:pPr lvl="1">
              <a:defRPr/>
            </a:pPr>
            <a:r>
              <a:rPr lang="hu-HU" dirty="0" err="1"/>
              <a:t>Walsh</a:t>
            </a:r>
            <a:r>
              <a:rPr lang="hu-HU" dirty="0"/>
              <a:t> 2009: felügyelet és látogatás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740</TotalTime>
  <Words>1839</Words>
  <Application>Microsoft Office PowerPoint</Application>
  <DocSecurity>0</DocSecurity>
  <PresentationFormat>Szélesvásznú</PresentationFormat>
  <Paragraphs>161</Paragraphs>
  <Slides>13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Dimenzió</vt:lpstr>
      <vt:lpstr>Szisztematikus szakirodalmi áttekintés a háziállatok családon belüli szerepéről</vt:lpstr>
      <vt:lpstr>Bevezetés</vt:lpstr>
      <vt:lpstr>PowerPoint-bemutató</vt:lpstr>
      <vt:lpstr>Az irodalomgyűjtés módszertana</vt:lpstr>
      <vt:lpstr>A szakirodalmi adatbázis jellemzése</vt:lpstr>
      <vt:lpstr>A szakirodalom alapján kibontakozó főbb témakörök</vt:lpstr>
      <vt:lpstr>Fiktív rokonság</vt:lpstr>
      <vt:lpstr>Flexibilis szerepek</vt:lpstr>
      <vt:lpstr>Párkapcsolatok kialakítása és dinamikája</vt:lpstr>
      <vt:lpstr>A kutya, mint gyermekpótlék</vt:lpstr>
      <vt:lpstr>Összegzés</vt:lpstr>
      <vt:lpstr>Irodalomjegyzék</vt:lpstr>
      <vt:lpstr>Köszönjük a figyelmet!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Szisztematikus szakirodalmi áttekintés a háziállatok családon belüli szerepéről</dc:title>
  <dc:subject/>
  <dc:creator>Orsolya Udvari</dc:creator>
  <cp:keywords/>
  <dc:description/>
  <cp:lastModifiedBy>Udvari Orsolya</cp:lastModifiedBy>
  <cp:revision>16</cp:revision>
  <dcterms:created xsi:type="dcterms:W3CDTF">2023-10-01T17:35:35Z</dcterms:created>
  <dcterms:modified xsi:type="dcterms:W3CDTF">2023-10-04T07:27:15Z</dcterms:modified>
  <cp:category/>
  <dc:identifier/>
  <cp:contentStatus/>
  <dc:language/>
  <cp:version/>
</cp:coreProperties>
</file>